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0" r:id="rId2"/>
    <p:sldId id="291" r:id="rId3"/>
    <p:sldId id="292" r:id="rId4"/>
    <p:sldId id="293" r:id="rId5"/>
    <p:sldId id="294" r:id="rId6"/>
    <p:sldId id="307" r:id="rId7"/>
    <p:sldId id="308" r:id="rId8"/>
    <p:sldId id="277" r:id="rId9"/>
    <p:sldId id="303" r:id="rId10"/>
    <p:sldId id="784" r:id="rId11"/>
    <p:sldId id="278" r:id="rId12"/>
    <p:sldId id="279" r:id="rId13"/>
    <p:sldId id="304" r:id="rId14"/>
    <p:sldId id="264" r:id="rId15"/>
    <p:sldId id="774" r:id="rId16"/>
    <p:sldId id="265" r:id="rId17"/>
    <p:sldId id="324" r:id="rId18"/>
    <p:sldId id="275" r:id="rId19"/>
    <p:sldId id="273" r:id="rId20"/>
    <p:sldId id="322" r:id="rId21"/>
    <p:sldId id="323" r:id="rId22"/>
    <p:sldId id="287" r:id="rId23"/>
    <p:sldId id="823" r:id="rId24"/>
    <p:sldId id="280" r:id="rId2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2556" y="17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B5F48-1DCC-4935-A9B1-79FAD10BE10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8C8B-E41F-4434-B90B-831D8C19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6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8C8B-E41F-4434-B90B-831D8C198D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3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FBC88-A4D6-4D99-8DAD-064981B9D2F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4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Мобильность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4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98C8B-E41F-4434-B90B-831D8C198D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8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3EA949-3760-4179-95EA-EEF8F132C3B0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1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7496-D497-4B2D-864E-1752345ED5C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2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389f90ff32_2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389f90ff32_2_335:notes"/>
          <p:cNvSpPr txBox="1">
            <a:spLocks noGrp="1"/>
          </p:cNvSpPr>
          <p:nvPr>
            <p:ph type="body" idx="1"/>
          </p:nvPr>
        </p:nvSpPr>
        <p:spPr>
          <a:xfrm>
            <a:off x="685583" y="4343529"/>
            <a:ext cx="5486816" cy="4115036"/>
          </a:xfrm>
          <a:prstGeom prst="rect">
            <a:avLst/>
          </a:prstGeom>
        </p:spPr>
        <p:txBody>
          <a:bodyPr spcFirstLastPara="1" wrap="square" lIns="46553" tIns="23271" rIns="46553" bIns="23271" anchor="t" anchorCtr="0">
            <a:noAutofit/>
          </a:bodyPr>
          <a:lstStyle/>
          <a:p>
            <a:endParaRPr dirty="0"/>
          </a:p>
        </p:txBody>
      </p:sp>
      <p:sp>
        <p:nvSpPr>
          <p:cNvPr id="481" name="Google Shape;481;g2389f90ff32_2_335:notes"/>
          <p:cNvSpPr txBox="1">
            <a:spLocks noGrp="1"/>
          </p:cNvSpPr>
          <p:nvPr>
            <p:ph type="sldNum" idx="12"/>
          </p:nvPr>
        </p:nvSpPr>
        <p:spPr>
          <a:xfrm>
            <a:off x="3884434" y="8685775"/>
            <a:ext cx="2971979" cy="456984"/>
          </a:xfrm>
          <a:prstGeom prst="rect">
            <a:avLst/>
          </a:prstGeom>
        </p:spPr>
        <p:txBody>
          <a:bodyPr spcFirstLastPara="1" wrap="square" lIns="46553" tIns="23271" rIns="46553" bIns="23271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ru-RU"/>
              <a:pPr>
                <a:buClr>
                  <a:srgbClr val="000000"/>
                </a:buClr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77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23274-C222-4F23-9A5D-043BF7952F1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14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5425" y="811213"/>
            <a:ext cx="7208838" cy="4056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78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8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95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Шаблон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960196" y="0"/>
            <a:ext cx="7778383" cy="1177499"/>
          </a:xfrm>
          <a:prstGeom prst="rect">
            <a:avLst/>
          </a:prstGeom>
        </p:spPr>
        <p:txBody>
          <a:bodyPr anchor="b"/>
          <a:lstStyle>
            <a:lvl1pPr>
              <a:defRPr sz="5300" b="1">
                <a:latin typeface="Calibri" panose="020F0502020204030204" pitchFamily="34" charset="0"/>
              </a:defRPr>
            </a:lvl1pPr>
          </a:lstStyle>
          <a:p>
            <a:pPr lvl="0">
              <a:defRPr sz="1800"/>
            </a:pPr>
            <a:r>
              <a:rPr sz="5300" dirty="0" err="1"/>
              <a:t>Образец</a:t>
            </a:r>
            <a:r>
              <a:rPr sz="5300" dirty="0"/>
              <a:t> </a:t>
            </a:r>
            <a:r>
              <a:rPr sz="5300" dirty="0" err="1"/>
              <a:t>заголовка</a:t>
            </a:r>
            <a:endParaRPr sz="5300" dirty="0"/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960196" y="1178602"/>
            <a:ext cx="6863280" cy="1672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100">
                <a:solidFill>
                  <a:srgbClr val="535353"/>
                </a:solidFill>
                <a:latin typeface="Calibri" panose="020F050202020403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 err="1">
                <a:solidFill>
                  <a:srgbClr val="535353"/>
                </a:solidFill>
              </a:rPr>
              <a:t>Образец</a:t>
            </a:r>
            <a:r>
              <a:rPr sz="2100" dirty="0">
                <a:solidFill>
                  <a:srgbClr val="535353"/>
                </a:solidFill>
              </a:rPr>
              <a:t> </a:t>
            </a:r>
            <a:r>
              <a:rPr sz="2100" dirty="0" err="1">
                <a:solidFill>
                  <a:srgbClr val="535353"/>
                </a:solidFill>
              </a:rPr>
              <a:t>подзаголовка</a:t>
            </a:r>
            <a:endParaRPr sz="2100" dirty="0">
              <a:solidFill>
                <a:srgbClr val="535353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6643098" y="4667608"/>
            <a:ext cx="2058985" cy="187498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7195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шабл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7607300" y="4533901"/>
            <a:ext cx="179388" cy="1762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A0D9-FE64-4BC3-A3A7-47BE79706F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23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1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13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17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9D12-732A-4F90-8AFC-A88AC7A13007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A8113-6DF6-4C76-BEE7-79BB9E43BF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40.png"/><Relationship Id="rId21" Type="http://schemas.openxmlformats.org/officeDocument/2006/relationships/image" Target="../media/image56.png"/><Relationship Id="rId7" Type="http://schemas.openxmlformats.org/officeDocument/2006/relationships/image" Target="../media/image43.png"/><Relationship Id="rId12" Type="http://schemas.microsoft.com/office/2007/relationships/hdphoto" Target="../media/hdphoto3.wdp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9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908773"/>
            <a:ext cx="5760640" cy="101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5625" r="956" b="27936"/>
          <a:stretch/>
        </p:blipFill>
        <p:spPr bwMode="auto">
          <a:xfrm>
            <a:off x="1" y="0"/>
            <a:ext cx="9190566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08773"/>
            <a:ext cx="2232248" cy="992203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579024F4-2FEE-4EAA-A175-B9E2764FC85C}"/>
              </a:ext>
            </a:extLst>
          </p:cNvPr>
          <p:cNvSpPr txBox="1">
            <a:spLocks/>
          </p:cNvSpPr>
          <p:nvPr/>
        </p:nvSpPr>
        <p:spPr>
          <a:xfrm>
            <a:off x="6444208" y="2139702"/>
            <a:ext cx="2592288" cy="129522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ru-RU" sz="1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2028 —</a:t>
            </a:r>
          </a:p>
          <a:p>
            <a:r>
              <a:rPr lang="ru-RU" sz="18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год 150-летия </a:t>
            </a:r>
          </a:p>
          <a:p>
            <a:r>
              <a:rPr lang="ru-RU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Томского государственного </a:t>
            </a:r>
          </a:p>
          <a:p>
            <a:r>
              <a:rPr lang="ru-RU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университета </a:t>
            </a:r>
          </a:p>
          <a:p>
            <a:r>
              <a:rPr lang="ru-RU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высшего образования </a:t>
            </a:r>
          </a:p>
          <a:p>
            <a:r>
              <a:rPr lang="ru-RU" sz="12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науки в Сибири</a:t>
            </a:r>
            <a:endParaRPr lang="ru-RU" sz="18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3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ямоугольник 146"/>
          <p:cNvSpPr/>
          <p:nvPr/>
        </p:nvSpPr>
        <p:spPr>
          <a:xfrm>
            <a:off x="6949440" y="1044187"/>
            <a:ext cx="2194560" cy="409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>
              <a:lnSpc>
                <a:spcPct val="90000"/>
              </a:lnSpc>
            </a:pPr>
            <a:endParaRPr lang="ru-RU" sz="1425" i="1">
              <a:cs typeface="Times New Roman" panose="02020603050405020304" pitchFamily="18" charset="0"/>
            </a:endParaRPr>
          </a:p>
        </p:txBody>
      </p:sp>
      <p:sp>
        <p:nvSpPr>
          <p:cNvPr id="86" name="Shape 11"/>
          <p:cNvSpPr txBox="1">
            <a:spLocks/>
          </p:cNvSpPr>
          <p:nvPr/>
        </p:nvSpPr>
        <p:spPr>
          <a:xfrm>
            <a:off x="321754" y="782539"/>
            <a:ext cx="1080371" cy="10197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3600" b="1" dirty="0">
                <a:solidFill>
                  <a:srgbClr val="0070C0"/>
                </a:solidFill>
                <a:latin typeface="+mn-lt"/>
              </a:rPr>
              <a:t>11</a:t>
            </a:r>
          </a:p>
        </p:txBody>
      </p:sp>
      <p:sp>
        <p:nvSpPr>
          <p:cNvPr id="87" name="Shape 11"/>
          <p:cNvSpPr txBox="1">
            <a:spLocks/>
          </p:cNvSpPr>
          <p:nvPr/>
        </p:nvSpPr>
        <p:spPr>
          <a:xfrm>
            <a:off x="321755" y="1189425"/>
            <a:ext cx="1295805" cy="5902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350" dirty="0" err="1">
                <a:solidFill>
                  <a:schemeClr val="tx1"/>
                </a:solidFill>
                <a:latin typeface="+mn-lt"/>
              </a:rPr>
              <a:t>мегагрантов</a:t>
            </a:r>
            <a:br>
              <a:rPr lang="ru-RU" sz="1350" dirty="0">
                <a:solidFill>
                  <a:schemeClr val="tx1"/>
                </a:solidFill>
                <a:latin typeface="+mn-lt"/>
              </a:rPr>
            </a:br>
            <a:r>
              <a:rPr lang="ru-RU" sz="1350" dirty="0">
                <a:solidFill>
                  <a:schemeClr val="tx1"/>
                </a:solidFill>
                <a:latin typeface="+mn-lt"/>
              </a:rPr>
              <a:t>ПП РФ № 220</a:t>
            </a:r>
          </a:p>
        </p:txBody>
      </p:sp>
      <p:sp>
        <p:nvSpPr>
          <p:cNvPr id="88" name="Shape 11"/>
          <p:cNvSpPr txBox="1">
            <a:spLocks/>
          </p:cNvSpPr>
          <p:nvPr/>
        </p:nvSpPr>
        <p:spPr>
          <a:xfrm>
            <a:off x="1538978" y="782539"/>
            <a:ext cx="1114425" cy="10197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ru-RU" sz="3600" b="1" dirty="0">
                <a:solidFill>
                  <a:srgbClr val="0070C0"/>
                </a:solidFill>
                <a:latin typeface="+mn-lt"/>
              </a:rPr>
              <a:t>8</a:t>
            </a:r>
          </a:p>
        </p:txBody>
      </p:sp>
      <p:sp>
        <p:nvSpPr>
          <p:cNvPr id="89" name="Shape 11"/>
          <p:cNvSpPr txBox="1">
            <a:spLocks/>
          </p:cNvSpPr>
          <p:nvPr/>
        </p:nvSpPr>
        <p:spPr>
          <a:xfrm>
            <a:off x="1538978" y="1189425"/>
            <a:ext cx="1175546" cy="5902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sz="1350" dirty="0">
                <a:solidFill>
                  <a:schemeClr val="tx1"/>
                </a:solidFill>
                <a:latin typeface="+mn-lt"/>
              </a:rPr>
              <a:t>проектов</a:t>
            </a:r>
            <a:br>
              <a:rPr lang="ru-RU" sz="1350" dirty="0">
                <a:solidFill>
                  <a:schemeClr val="tx1"/>
                </a:solidFill>
                <a:latin typeface="+mn-lt"/>
              </a:rPr>
            </a:br>
            <a:r>
              <a:rPr lang="ru-RU" sz="1350" dirty="0">
                <a:solidFill>
                  <a:schemeClr val="tx1"/>
                </a:solidFill>
                <a:latin typeface="+mn-lt"/>
              </a:rPr>
              <a:t>ПП РФ № 218</a:t>
            </a:r>
          </a:p>
        </p:txBody>
      </p:sp>
      <p:grpSp>
        <p:nvGrpSpPr>
          <p:cNvPr id="152" name="Группа 151"/>
          <p:cNvGrpSpPr/>
          <p:nvPr/>
        </p:nvGrpSpPr>
        <p:grpSpPr>
          <a:xfrm>
            <a:off x="7264510" y="3108610"/>
            <a:ext cx="1165950" cy="1419953"/>
            <a:chOff x="757834" y="4783803"/>
            <a:chExt cx="1624370" cy="1152000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757834" y="5575803"/>
              <a:ext cx="252000" cy="36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350"/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1444019" y="5251803"/>
              <a:ext cx="252000" cy="684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350"/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130204" y="4783803"/>
              <a:ext cx="252000" cy="1152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350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7160466" y="4573221"/>
            <a:ext cx="485775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dirty="0">
                <a:cs typeface="Golos Text" panose="020B0503020202020204" pitchFamily="34" charset="-52"/>
              </a:rPr>
              <a:t>2013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646241" y="4573221"/>
            <a:ext cx="485775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dirty="0">
                <a:cs typeface="Golos Text" panose="020B0503020202020204" pitchFamily="34" charset="-52"/>
              </a:rPr>
              <a:t>2018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32016" y="4573221"/>
            <a:ext cx="485775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dirty="0">
                <a:cs typeface="Golos Text" panose="020B0503020202020204" pitchFamily="34" charset="-52"/>
              </a:rPr>
              <a:t>2023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211614" y="3850323"/>
            <a:ext cx="34176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cs typeface="Golos Text" panose="020B0503020202020204" pitchFamily="34" charset="-52"/>
              </a:rPr>
              <a:t>46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7710920" y="3404567"/>
            <a:ext cx="34176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cs typeface="Golos Text" panose="020B0503020202020204" pitchFamily="34" charset="-52"/>
              </a:rPr>
              <a:t>88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8430460" y="3013582"/>
            <a:ext cx="53572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0070C0"/>
                </a:solidFill>
                <a:cs typeface="Golos Text" panose="020B0503020202020204" pitchFamily="34" charset="-52"/>
              </a:rPr>
              <a:t>154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2307" y="3708150"/>
            <a:ext cx="3224917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50" dirty="0">
                <a:cs typeface="Golos Text" panose="020B0503020202020204" pitchFamily="34" charset="-52"/>
              </a:rPr>
              <a:t>Количество журналов ТГУ</a:t>
            </a:r>
            <a:br>
              <a:rPr lang="ru-RU" sz="1350" dirty="0">
                <a:cs typeface="Golos Text" panose="020B0503020202020204" pitchFamily="34" charset="-52"/>
              </a:rPr>
            </a:br>
            <a:r>
              <a:rPr lang="ru-RU" sz="1350" dirty="0" err="1">
                <a:cs typeface="Golos Text" panose="020B0503020202020204" pitchFamily="34" charset="-52"/>
              </a:rPr>
              <a:t>Web</a:t>
            </a:r>
            <a:r>
              <a:rPr lang="ru-RU" sz="1350" dirty="0">
                <a:cs typeface="Golos Text" panose="020B0503020202020204" pitchFamily="34" charset="-52"/>
              </a:rPr>
              <a:t> </a:t>
            </a:r>
            <a:r>
              <a:rPr lang="ru-RU" sz="1350" dirty="0" err="1">
                <a:cs typeface="Golos Text" panose="020B0503020202020204" pitchFamily="34" charset="-52"/>
              </a:rPr>
              <a:t>of</a:t>
            </a:r>
            <a:r>
              <a:rPr lang="ru-RU" sz="1350" dirty="0">
                <a:cs typeface="Golos Text" panose="020B0503020202020204" pitchFamily="34" charset="-52"/>
              </a:rPr>
              <a:t> </a:t>
            </a:r>
            <a:r>
              <a:rPr lang="ru-RU" sz="1350" dirty="0" err="1">
                <a:cs typeface="Golos Text" panose="020B0503020202020204" pitchFamily="34" charset="-52"/>
              </a:rPr>
              <a:t>Science</a:t>
            </a:r>
            <a:r>
              <a:rPr lang="ru-RU" sz="1350" dirty="0">
                <a:cs typeface="Golos Text" panose="020B0503020202020204" pitchFamily="34" charset="-52"/>
              </a:rPr>
              <a:t> и </a:t>
            </a:r>
            <a:r>
              <a:rPr lang="ru-RU" sz="1350" dirty="0" err="1">
                <a:cs typeface="Golos Text" panose="020B0503020202020204" pitchFamily="34" charset="-52"/>
              </a:rPr>
              <a:t>Scopus</a:t>
            </a:r>
            <a:endParaRPr lang="ru-RU" sz="1350" dirty="0">
              <a:cs typeface="Golos Text" panose="020B0503020202020204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09777" y="4213993"/>
            <a:ext cx="877589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>
                <a:cs typeface="Golos Text" panose="020B0503020202020204" pitchFamily="34" charset="-52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10976" y="4213994"/>
            <a:ext cx="124774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cs typeface="Golos Text" panose="020B0503020202020204" pitchFamily="34" charset="-52"/>
              </a:rPr>
              <a:t>3</a:t>
            </a:r>
            <a:endParaRPr lang="ru-RU" sz="1200" b="1" dirty="0">
              <a:solidFill>
                <a:srgbClr val="F32735"/>
              </a:solidFill>
              <a:cs typeface="Golos Text" panose="020B0503020202020204" pitchFamily="34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09776" y="4433023"/>
            <a:ext cx="877589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dirty="0">
                <a:cs typeface="Golos Text" panose="020B0503020202020204" pitchFamily="34" charset="-52"/>
              </a:rPr>
              <a:t>2017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97088" y="4409100"/>
            <a:ext cx="76811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>
                <a:cs typeface="Golos Text" panose="020B0503020202020204" pitchFamily="34" charset="-52"/>
              </a:rPr>
              <a:t>14</a:t>
            </a:r>
            <a:endParaRPr lang="ru-RU" sz="1200" b="1" dirty="0">
              <a:solidFill>
                <a:srgbClr val="F32735"/>
              </a:solidFill>
              <a:cs typeface="Golos Text" panose="020B0503020202020204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09776" y="4654569"/>
            <a:ext cx="877589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900" b="1" dirty="0">
                <a:cs typeface="Golos Text" panose="020B0503020202020204" pitchFamily="34" charset="-52"/>
              </a:rPr>
              <a:t>2023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57909" y="4624134"/>
            <a:ext cx="4042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solidFill>
                  <a:srgbClr val="0070C0"/>
                </a:solidFill>
                <a:cs typeface="Golos Text" panose="020B0503020202020204" pitchFamily="34" charset="-52"/>
              </a:rPr>
              <a:t>21</a:t>
            </a:r>
          </a:p>
        </p:txBody>
      </p:sp>
      <p:grpSp>
        <p:nvGrpSpPr>
          <p:cNvPr id="145" name="Группа 144"/>
          <p:cNvGrpSpPr/>
          <p:nvPr/>
        </p:nvGrpSpPr>
        <p:grpSpPr>
          <a:xfrm>
            <a:off x="3477625" y="4257511"/>
            <a:ext cx="1680284" cy="562371"/>
            <a:chOff x="4852385" y="5676680"/>
            <a:chExt cx="756000" cy="857121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4852385" y="5676680"/>
              <a:ext cx="108000" cy="1908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200">
                <a:cs typeface="Golos Text" panose="020B0503020202020204" pitchFamily="34" charset="-52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4852385" y="6012706"/>
              <a:ext cx="504000" cy="1930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200">
                <a:cs typeface="Golos Text" panose="020B0503020202020204" pitchFamily="34" charset="-52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852385" y="6340763"/>
              <a:ext cx="756000" cy="19303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ru-RU" sz="1200">
                <a:cs typeface="Golos Text" panose="020B0503020202020204" pitchFamily="34" charset="-52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>
            <a:off x="321755" y="262288"/>
            <a:ext cx="2825143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700" b="1" dirty="0">
                <a:ea typeface="+mj-ea"/>
                <a:cs typeface="+mj-cs"/>
              </a:rPr>
              <a:t>Наука в цифрах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5269354" y="3708150"/>
            <a:ext cx="1386860" cy="68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25" b="1" dirty="0">
                <a:solidFill>
                  <a:srgbClr val="0070C0"/>
                </a:solidFill>
                <a:cs typeface="Golos Text" panose="020B0503020202020204" pitchFamily="34" charset="-52"/>
              </a:rPr>
              <a:t>4 журнала </a:t>
            </a:r>
            <a:br>
              <a:rPr lang="ru-RU" sz="1425" b="1" dirty="0">
                <a:solidFill>
                  <a:srgbClr val="0070C0"/>
                </a:solidFill>
                <a:cs typeface="Golos Text" panose="020B0503020202020204" pitchFamily="34" charset="-52"/>
              </a:rPr>
            </a:br>
            <a:r>
              <a:rPr lang="ru-RU" sz="1425" b="1" dirty="0">
                <a:solidFill>
                  <a:srgbClr val="0070C0"/>
                </a:solidFill>
                <a:cs typeface="Golos Text" panose="020B0503020202020204" pitchFamily="34" charset="-52"/>
              </a:rPr>
              <a:t>в </a:t>
            </a:r>
            <a:r>
              <a:rPr lang="en-US" sz="1425" b="1" dirty="0">
                <a:solidFill>
                  <a:srgbClr val="0070C0"/>
                </a:solidFill>
                <a:cs typeface="Golos Text" panose="020B0503020202020204" pitchFamily="34" charset="-52"/>
              </a:rPr>
              <a:t>Q</a:t>
            </a:r>
            <a:r>
              <a:rPr lang="ru-RU" sz="1425" b="1" dirty="0">
                <a:solidFill>
                  <a:srgbClr val="0070C0"/>
                </a:solidFill>
                <a:cs typeface="Golos Text" panose="020B0503020202020204" pitchFamily="34" charset="-52"/>
              </a:rPr>
              <a:t>1 </a:t>
            </a:r>
            <a:br>
              <a:rPr lang="ru-RU" sz="1425" b="1" dirty="0">
                <a:solidFill>
                  <a:srgbClr val="0070C0"/>
                </a:solidFill>
                <a:cs typeface="Golos Text" panose="020B0503020202020204" pitchFamily="34" charset="-52"/>
              </a:rPr>
            </a:br>
            <a:r>
              <a:rPr lang="en-US" sz="1425" dirty="0"/>
              <a:t>Scopus</a:t>
            </a:r>
            <a:r>
              <a:rPr lang="ru-RU" sz="1425" dirty="0"/>
              <a:t> (</a:t>
            </a:r>
            <a:r>
              <a:rPr lang="en-US" sz="1425" dirty="0"/>
              <a:t>SJR</a:t>
            </a:r>
            <a:r>
              <a:rPr lang="ru-RU" sz="1425" dirty="0"/>
              <a:t>)</a:t>
            </a:r>
          </a:p>
        </p:txBody>
      </p:sp>
      <p:pic>
        <p:nvPicPr>
          <p:cNvPr id="150" name="Picture 3" descr="Z:\машина машина\ректор\Отчет 2018\Папка annual-report-2018\Links\DSC_98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9111" y="396479"/>
            <a:ext cx="2637307" cy="17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Z:\машина машина\ректор\Отчет 2018\Папка annual-report-2018\Links\_DSC51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9"/>
          <a:stretch/>
        </p:blipFill>
        <p:spPr bwMode="auto">
          <a:xfrm>
            <a:off x="7874692" y="1392825"/>
            <a:ext cx="1207896" cy="1207896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Прямоугольник 90"/>
          <p:cNvSpPr/>
          <p:nvPr/>
        </p:nvSpPr>
        <p:spPr>
          <a:xfrm>
            <a:off x="7115986" y="2753620"/>
            <a:ext cx="226718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1500" dirty="0"/>
              <a:t>Индекс </a:t>
            </a:r>
            <a:br>
              <a:rPr lang="ru-RU" altLang="ru-RU" sz="1500" dirty="0"/>
            </a:br>
            <a:r>
              <a:rPr lang="ru-RU" altLang="ru-RU" sz="1500" dirty="0" err="1"/>
              <a:t>Хирша</a:t>
            </a:r>
            <a:br>
              <a:rPr lang="ru-RU" altLang="ru-RU" sz="1500" dirty="0"/>
            </a:br>
            <a:r>
              <a:rPr lang="ru-RU" sz="1200" dirty="0"/>
              <a:t>(</a:t>
            </a:r>
            <a:r>
              <a:rPr lang="en-US" sz="1200" dirty="0"/>
              <a:t>Scopus)</a:t>
            </a:r>
            <a:endParaRPr lang="ru-RU" altLang="ru-RU" sz="1500" dirty="0"/>
          </a:p>
        </p:txBody>
      </p:sp>
      <p:sp>
        <p:nvSpPr>
          <p:cNvPr id="161" name="TextBox 160"/>
          <p:cNvSpPr txBox="1"/>
          <p:nvPr/>
        </p:nvSpPr>
        <p:spPr>
          <a:xfrm>
            <a:off x="303859" y="3148699"/>
            <a:ext cx="2528138" cy="46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b="1" dirty="0">
                <a:ea typeface="Verdana" panose="020B0604030504040204" pitchFamily="34" charset="0"/>
                <a:cs typeface="Times New Roman" pitchFamily="18" charset="0"/>
              </a:rPr>
              <a:t>Подготовка кадров высшей </a:t>
            </a:r>
            <a:endParaRPr lang="en-US" sz="1350" b="1" dirty="0">
              <a:ea typeface="Verdana" panose="020B0604030504040204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350" b="1" dirty="0">
                <a:ea typeface="Verdana" panose="020B0604030504040204" pitchFamily="34" charset="0"/>
                <a:cs typeface="Times New Roman" pitchFamily="18" charset="0"/>
              </a:rPr>
              <a:t>квалификации</a:t>
            </a:r>
            <a:endParaRPr lang="ru-RU" sz="1350" dirty="0"/>
          </a:p>
        </p:txBody>
      </p:sp>
      <p:sp>
        <p:nvSpPr>
          <p:cNvPr id="162" name="Прямоугольник 161"/>
          <p:cNvSpPr/>
          <p:nvPr/>
        </p:nvSpPr>
        <p:spPr>
          <a:xfrm>
            <a:off x="1538978" y="1866875"/>
            <a:ext cx="1600200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66</a:t>
            </a:r>
            <a:r>
              <a:rPr lang="ru-RU" sz="1350" dirty="0"/>
              <a:t> </a:t>
            </a:r>
            <a:br>
              <a:rPr lang="ru-RU" sz="1350" dirty="0"/>
            </a:br>
            <a:r>
              <a:rPr lang="ru-RU" sz="1350" dirty="0"/>
              <a:t>лабораторий  </a:t>
            </a:r>
          </a:p>
          <a:p>
            <a:pPr>
              <a:lnSpc>
                <a:spcPct val="90000"/>
              </a:lnSpc>
            </a:pPr>
            <a:r>
              <a:rPr lang="ru-RU" sz="1350" dirty="0"/>
              <a:t>мирового уровня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303860" y="1866875"/>
            <a:ext cx="1664129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33 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1350" dirty="0"/>
              <a:t>научные </a:t>
            </a:r>
            <a:br>
              <a:rPr lang="ru-RU" sz="1350" dirty="0"/>
            </a:br>
            <a:r>
              <a:rPr lang="ru-RU" sz="1350" dirty="0"/>
              <a:t>школы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321755" y="3526291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26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929133" y="3607420"/>
            <a:ext cx="1956352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50" b="1" dirty="0"/>
              <a:t>собственных </a:t>
            </a:r>
            <a:br>
              <a:rPr lang="ru-RU" sz="1350" b="1" dirty="0"/>
            </a:br>
            <a:r>
              <a:rPr lang="ru-RU" sz="1350" b="1" dirty="0"/>
              <a:t>советов ТГУ </a:t>
            </a:r>
            <a:br>
              <a:rPr lang="ru-RU" sz="1350" dirty="0"/>
            </a:br>
            <a:r>
              <a:rPr lang="ru-RU" sz="1350" dirty="0"/>
              <a:t>по присуждению </a:t>
            </a:r>
            <a:br>
              <a:rPr lang="ru-RU" sz="1350" dirty="0"/>
            </a:br>
            <a:r>
              <a:rPr lang="ru-RU" sz="1350" dirty="0"/>
              <a:t>ученых степеней </a:t>
            </a:r>
            <a:br>
              <a:rPr lang="ru-RU" sz="1350" dirty="0"/>
            </a:br>
            <a:r>
              <a:rPr lang="ru-RU" sz="1350" dirty="0"/>
              <a:t>кандидата наук и доктора наук</a:t>
            </a:r>
          </a:p>
        </p:txBody>
      </p:sp>
      <p:pic>
        <p:nvPicPr>
          <p:cNvPr id="112" name="Picture 2" descr="D:\!!!Дни рождения ТГУ\145\Выставка Ново-Соборная\образовательный код\0M8A8380_olesya-kuchinskaya-ts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4765" y="938964"/>
            <a:ext cx="1169563" cy="11695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3" descr="D:\!!!Дни рождения ТГУ\145\Выставка Ново-Соборная\образовательный код\18.05 заг + образование\18.05 заг + образование\Links\shreme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7938" y="904586"/>
            <a:ext cx="1169563" cy="11695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Прямоугольник 113"/>
          <p:cNvSpPr/>
          <p:nvPr/>
        </p:nvSpPr>
        <p:spPr>
          <a:xfrm>
            <a:off x="3176707" y="2181864"/>
            <a:ext cx="1621317" cy="94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/>
              <a:t>Математик </a:t>
            </a:r>
            <a:br>
              <a:rPr lang="ru-RU" sz="1200" dirty="0"/>
            </a:br>
            <a:r>
              <a:rPr lang="ru-RU" sz="1350" b="1" dirty="0">
                <a:solidFill>
                  <a:srgbClr val="0070C0"/>
                </a:solidFill>
              </a:rPr>
              <a:t>Михаил </a:t>
            </a:r>
            <a:r>
              <a:rPr lang="ru-RU" sz="1350" b="1" dirty="0" err="1">
                <a:solidFill>
                  <a:srgbClr val="0070C0"/>
                </a:solidFill>
              </a:rPr>
              <a:t>Шеремет</a:t>
            </a:r>
            <a:endParaRPr lang="ru-RU" sz="135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/>
              <a:t>один из 4-х самых цитируемых в мире российских учёных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781207" y="2181864"/>
            <a:ext cx="1819484" cy="94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/>
              <a:t>Физик </a:t>
            </a:r>
            <a:br>
              <a:rPr lang="ru-RU" sz="1200" dirty="0"/>
            </a:br>
            <a:r>
              <a:rPr lang="ru-RU" sz="1350" b="1" dirty="0">
                <a:solidFill>
                  <a:srgbClr val="0070C0"/>
                </a:solidFill>
              </a:rPr>
              <a:t>Олеся </a:t>
            </a:r>
            <a:r>
              <a:rPr lang="ru-RU" sz="1350" b="1" dirty="0" err="1">
                <a:solidFill>
                  <a:srgbClr val="0070C0"/>
                </a:solidFill>
              </a:rPr>
              <a:t>Кучинская</a:t>
            </a:r>
            <a:endParaRPr lang="ru-RU" sz="1350" b="1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200" dirty="0"/>
              <a:t>лауреат</a:t>
            </a:r>
            <a:br>
              <a:rPr lang="ru-RU" sz="1200" dirty="0"/>
            </a:br>
            <a:r>
              <a:rPr lang="ru-RU" sz="1200" dirty="0"/>
              <a:t>премии KOLBA </a:t>
            </a:r>
            <a:br>
              <a:rPr lang="ru-RU" sz="1200" dirty="0"/>
            </a:br>
            <a:r>
              <a:rPr lang="ru-RU" sz="1200" dirty="0"/>
              <a:t>для женщин-ученых </a:t>
            </a:r>
          </a:p>
        </p:txBody>
      </p:sp>
    </p:spTree>
    <p:extLst>
      <p:ext uri="{BB962C8B-B14F-4D97-AF65-F5344CB8AC3E}">
        <p14:creationId xmlns:p14="http://schemas.microsoft.com/office/powerpoint/2010/main" val="23538131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машина машина\Internet\ЦКП\2015\IMG_99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1"/>
          <a:stretch/>
        </p:blipFill>
        <p:spPr bwMode="auto">
          <a:xfrm>
            <a:off x="-756592" y="726678"/>
            <a:ext cx="4547320" cy="26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!!!Дни рождения ТГУ\140 лет\Преза ректора Студенчество\фото\лабы\577A3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0069"/>
            <a:ext cx="3096344" cy="206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машина машина\ректор\Отчет 2017\annual-report-2017-print Folder\Links\IMG_043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294" y="2460065"/>
            <a:ext cx="4810002" cy="32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0"/>
          <p:cNvSpPr txBox="1">
            <a:spLocks/>
          </p:cNvSpPr>
          <p:nvPr/>
        </p:nvSpPr>
        <p:spPr>
          <a:xfrm>
            <a:off x="539552" y="3438585"/>
            <a:ext cx="3960440" cy="1221397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/>
              <a:t>Лаборатории мирового класса</a:t>
            </a:r>
            <a:endParaRPr lang="en-US" sz="3200" dirty="0">
              <a:latin typeface="+mn-lt"/>
            </a:endParaRPr>
          </a:p>
        </p:txBody>
      </p:sp>
      <p:pic>
        <p:nvPicPr>
          <p:cNvPr id="11" name="Picture 4" descr="Z:\машина машина\Internet\Спец съемки НИУ\_ПНР 1\Князев_ЛАБ\2012.01.25 лаборатория\IMG_14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9364" y="385788"/>
            <a:ext cx="2314718" cy="15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7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:\машина машина\Internet\Фото ВИУ\01.29 Химики фото Захарова\Лаборатории\0M8A5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129" y="0"/>
            <a:ext cx="4998744" cy="33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!!!Дни рождения ТГУ\140 лет\Преза ректора Студенчество\фото\лабы\IMG_5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" y="2326374"/>
            <a:ext cx="3626108" cy="24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!!!Дни рождения ТГУ\140 лет\Преза ректора Студенчество\фото\лабы\Микроскоп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8" b="17535"/>
          <a:stretch/>
        </p:blipFill>
        <p:spPr bwMode="auto">
          <a:xfrm>
            <a:off x="4144129" y="3493885"/>
            <a:ext cx="1940040" cy="12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r="1762"/>
          <a:stretch/>
        </p:blipFill>
        <p:spPr bwMode="auto">
          <a:xfrm>
            <a:off x="-13816" y="417773"/>
            <a:ext cx="4014692" cy="175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6300192" y="3507854"/>
            <a:ext cx="2592288" cy="1011381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/>
              <a:t>Лаборатории мирового класса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74312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382588" y="3482394"/>
            <a:ext cx="5289956" cy="7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5" rIns="68571" bIns="3428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4400" b="1" dirty="0">
                <a:solidFill>
                  <a:srgbClr val="0070C0"/>
                </a:solidFill>
                <a:latin typeface="+mn-lt"/>
              </a:rPr>
              <a:t>15 000+ </a:t>
            </a:r>
            <a:r>
              <a:rPr lang="ru-RU" altLang="ru-RU" sz="2600" b="1" dirty="0">
                <a:latin typeface="+mn-lt"/>
                <a:cs typeface="Times New Roman" pitchFamily="18" charset="0"/>
              </a:rPr>
              <a:t>студентов из </a:t>
            </a:r>
            <a:r>
              <a:rPr lang="ru-RU" altLang="ru-RU" b="1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67</a:t>
            </a:r>
            <a:r>
              <a:rPr lang="ru-RU" altLang="ru-RU" sz="2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600" b="1" dirty="0">
                <a:latin typeface="+mn-lt"/>
                <a:cs typeface="Times New Roman" pitchFamily="18" charset="0"/>
              </a:rPr>
              <a:t>стран</a:t>
            </a:r>
          </a:p>
        </p:txBody>
      </p:sp>
      <p:sp>
        <p:nvSpPr>
          <p:cNvPr id="16" name="Shape 424"/>
          <p:cNvSpPr/>
          <p:nvPr/>
        </p:nvSpPr>
        <p:spPr>
          <a:xfrm>
            <a:off x="6203806" y="581020"/>
            <a:ext cx="794428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0" tIns="45710" rIns="45710" bIns="45710">
            <a:spAutoFit/>
          </a:bodyPr>
          <a:lstStyle>
            <a:lvl1pPr>
              <a:defRPr sz="8100" b="1" baseline="30000">
                <a:solidFill>
                  <a:srgbClr val="0072BC"/>
                </a:solidFill>
              </a:defRPr>
            </a:lvl1pPr>
          </a:lstStyle>
          <a:p>
            <a:pPr algn="r"/>
            <a:r>
              <a:rPr dirty="0"/>
              <a:t>2</a:t>
            </a:r>
            <a:r>
              <a:rPr lang="ru-RU" dirty="0"/>
              <a:t>1</a:t>
            </a:r>
            <a:endParaRPr dirty="0"/>
          </a:p>
        </p:txBody>
      </p:sp>
      <p:sp>
        <p:nvSpPr>
          <p:cNvPr id="17" name="Shape 425"/>
          <p:cNvSpPr/>
          <p:nvPr/>
        </p:nvSpPr>
        <p:spPr>
          <a:xfrm>
            <a:off x="7070776" y="555526"/>
            <a:ext cx="2454379" cy="48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0" tIns="45710" rIns="45710" bIns="45710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dirty="0" err="1"/>
              <a:t>факультет</a:t>
            </a:r>
            <a:br>
              <a:rPr dirty="0"/>
            </a:br>
            <a:r>
              <a:rPr dirty="0"/>
              <a:t>и</a:t>
            </a:r>
            <a:r>
              <a:rPr lang="ru-RU" dirty="0"/>
              <a:t> </a:t>
            </a:r>
            <a:r>
              <a:rPr dirty="0" err="1"/>
              <a:t>институт</a:t>
            </a:r>
            <a:endParaRPr dirty="0"/>
          </a:p>
        </p:txBody>
      </p:sp>
      <p:sp>
        <p:nvSpPr>
          <p:cNvPr id="21" name="Shape 428"/>
          <p:cNvSpPr/>
          <p:nvPr/>
        </p:nvSpPr>
        <p:spPr>
          <a:xfrm>
            <a:off x="5508104" y="1541052"/>
            <a:ext cx="149013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0" tIns="45710" rIns="45710" bIns="45710">
            <a:spAutoFit/>
          </a:bodyPr>
          <a:lstStyle>
            <a:lvl1pPr>
              <a:defRPr sz="8100" b="1" baseline="30000">
                <a:solidFill>
                  <a:srgbClr val="0072BC"/>
                </a:solidFill>
              </a:defRPr>
            </a:lvl1pPr>
          </a:lstStyle>
          <a:p>
            <a:pPr algn="r"/>
            <a:r>
              <a:rPr lang="en-US" dirty="0"/>
              <a:t>&gt;</a:t>
            </a:r>
            <a:r>
              <a:rPr lang="ru-RU" dirty="0"/>
              <a:t>250</a:t>
            </a:r>
            <a:endParaRPr dirty="0"/>
          </a:p>
        </p:txBody>
      </p:sp>
      <p:sp>
        <p:nvSpPr>
          <p:cNvPr id="22" name="Shape 429"/>
          <p:cNvSpPr/>
          <p:nvPr/>
        </p:nvSpPr>
        <p:spPr>
          <a:xfrm>
            <a:off x="7070778" y="1493085"/>
            <a:ext cx="1709230" cy="68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0" tIns="45710" rIns="45710" bIns="45710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dirty="0"/>
              <a:t>основных </a:t>
            </a:r>
            <a:br>
              <a:rPr lang="ru-RU" dirty="0"/>
            </a:br>
            <a:r>
              <a:rPr lang="ru-RU" dirty="0"/>
              <a:t>образовательных </a:t>
            </a:r>
            <a:br>
              <a:rPr lang="ru-RU" dirty="0"/>
            </a:br>
            <a:r>
              <a:rPr lang="ru-RU" dirty="0"/>
              <a:t>программ</a:t>
            </a:r>
            <a:endParaRPr dirty="0"/>
          </a:p>
        </p:txBody>
      </p:sp>
      <p:sp>
        <p:nvSpPr>
          <p:cNvPr id="23" name="Shape 434"/>
          <p:cNvSpPr/>
          <p:nvPr/>
        </p:nvSpPr>
        <p:spPr>
          <a:xfrm>
            <a:off x="5859161" y="3703788"/>
            <a:ext cx="1139074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0" tIns="45710" rIns="45710" bIns="45710">
            <a:spAutoFit/>
          </a:bodyPr>
          <a:lstStyle/>
          <a:p>
            <a:pPr algn="r">
              <a:defRPr sz="8100" b="1" baseline="30000">
                <a:solidFill>
                  <a:srgbClr val="0072BC"/>
                </a:solidFill>
              </a:defRPr>
            </a:pPr>
            <a:r>
              <a:rPr lang="en-US" dirty="0"/>
              <a:t>&gt;</a:t>
            </a:r>
            <a:r>
              <a:rPr lang="ru-RU" dirty="0"/>
              <a:t>30</a:t>
            </a:r>
            <a:endParaRPr dirty="0"/>
          </a:p>
        </p:txBody>
      </p:sp>
      <p:sp>
        <p:nvSpPr>
          <p:cNvPr id="24" name="Shape 435"/>
          <p:cNvSpPr/>
          <p:nvPr/>
        </p:nvSpPr>
        <p:spPr>
          <a:xfrm>
            <a:off x="7077270" y="3627454"/>
            <a:ext cx="1893710" cy="68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0" tIns="45710" rIns="45710" bIns="45710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dirty="0"/>
              <a:t>программ </a:t>
            </a:r>
            <a:br>
              <a:rPr lang="ru-RU" dirty="0"/>
            </a:br>
            <a:r>
              <a:rPr lang="ru-RU" dirty="0"/>
              <a:t>на английском языке</a:t>
            </a:r>
            <a:endParaRPr dirty="0"/>
          </a:p>
        </p:txBody>
      </p:sp>
      <p:sp>
        <p:nvSpPr>
          <p:cNvPr id="25" name="Shape 430"/>
          <p:cNvSpPr/>
          <p:nvPr/>
        </p:nvSpPr>
        <p:spPr>
          <a:xfrm>
            <a:off x="5508104" y="2614124"/>
            <a:ext cx="1490131" cy="92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0" tIns="45710" rIns="45710" bIns="45710">
            <a:spAutoFit/>
          </a:bodyPr>
          <a:lstStyle/>
          <a:p>
            <a:pPr algn="r">
              <a:defRPr sz="8100" b="1" baseline="30000">
                <a:solidFill>
                  <a:srgbClr val="0072BC"/>
                </a:solidFill>
              </a:defRPr>
            </a:pPr>
            <a:r>
              <a:rPr lang="en-US" dirty="0"/>
              <a:t>&gt;</a:t>
            </a:r>
            <a:r>
              <a:rPr lang="ru-RU" dirty="0"/>
              <a:t>100</a:t>
            </a:r>
            <a:endParaRPr dirty="0"/>
          </a:p>
        </p:txBody>
      </p:sp>
      <p:sp>
        <p:nvSpPr>
          <p:cNvPr id="26" name="Shape 431"/>
          <p:cNvSpPr/>
          <p:nvPr/>
        </p:nvSpPr>
        <p:spPr>
          <a:xfrm>
            <a:off x="7070778" y="2577946"/>
            <a:ext cx="2598393" cy="68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0" tIns="45710" rIns="45710" bIns="45710">
            <a:spAutoFit/>
          </a:bodyPr>
          <a:lstStyle/>
          <a:p>
            <a:pPr>
              <a:lnSpc>
                <a:spcPct val="80000"/>
              </a:lnSpc>
              <a:defRPr sz="2400" b="1" baseline="30000"/>
            </a:pPr>
            <a:r>
              <a:rPr lang="ru-RU" dirty="0"/>
              <a:t>совместных образовательных </a:t>
            </a:r>
            <a:br>
              <a:rPr lang="ru-RU" dirty="0"/>
            </a:br>
            <a:r>
              <a:rPr lang="ru-RU" dirty="0"/>
              <a:t>программ</a:t>
            </a:r>
            <a:endParaRPr dirty="0"/>
          </a:p>
        </p:txBody>
      </p:sp>
      <p:pic>
        <p:nvPicPr>
          <p:cNvPr id="1026" name="Picture 2" descr="\\1-137-3\d\Documents\хорошие фотки\dsc_7660_novyy-razm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882" r="4099" b="1882"/>
          <a:stretch/>
        </p:blipFill>
        <p:spPr bwMode="auto">
          <a:xfrm>
            <a:off x="527957" y="-7403"/>
            <a:ext cx="4604657" cy="34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1"/>
          <p:cNvSpPr>
            <a:spLocks noChangeArrowheads="1"/>
          </p:cNvSpPr>
          <p:nvPr/>
        </p:nvSpPr>
        <p:spPr bwMode="auto">
          <a:xfrm>
            <a:off x="382588" y="4131574"/>
            <a:ext cx="5233851" cy="7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5" rIns="68571" bIns="3428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sz="4400" b="1" dirty="0">
                <a:solidFill>
                  <a:srgbClr val="0070C0"/>
                </a:solidFill>
                <a:latin typeface="+mn-lt"/>
              </a:rPr>
              <a:t>3 700+ </a:t>
            </a:r>
            <a:r>
              <a:rPr lang="ru-RU" altLang="ru-RU" sz="2600" b="1" dirty="0">
                <a:latin typeface="+mn-lt"/>
                <a:cs typeface="Times New Roman" pitchFamily="18" charset="0"/>
              </a:rPr>
              <a:t>иностранных студентов</a:t>
            </a:r>
            <a:endParaRPr lang="ru-RU" altLang="ru-RU" sz="2600" b="1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8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"/>
          <p:cNvSpPr txBox="1">
            <a:spLocks/>
          </p:cNvSpPr>
          <p:nvPr/>
        </p:nvSpPr>
        <p:spPr>
          <a:xfrm>
            <a:off x="276427" y="195486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364"/>
              </a:spcAft>
              <a:buClr>
                <a:srgbClr val="FF0000"/>
              </a:buClr>
              <a:defRPr sz="1800"/>
            </a:pPr>
            <a:r>
              <a:rPr lang="ru-RU" sz="3200" dirty="0">
                <a:latin typeface="+mn-lt"/>
              </a:rPr>
              <a:t>Образовательные программы </a:t>
            </a:r>
            <a:br>
              <a:rPr lang="ru-RU" sz="3200" dirty="0">
                <a:latin typeface="+mn-lt"/>
              </a:rPr>
            </a:br>
            <a:r>
              <a:rPr lang="ru-RU" sz="3200" dirty="0">
                <a:latin typeface="+mn-lt"/>
              </a:rPr>
              <a:t>на английском языке</a:t>
            </a:r>
            <a:endParaRPr lang="en-US" sz="3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427" y="1407364"/>
            <a:ext cx="235135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070C0"/>
                </a:solidFill>
              </a:rPr>
              <a:t>Программы 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2400" b="1" dirty="0" err="1">
                <a:solidFill>
                  <a:srgbClr val="0070C0"/>
                </a:solidFill>
              </a:rPr>
              <a:t>бакалавриата</a:t>
            </a:r>
            <a:endParaRPr lang="ru-RU" sz="2400" b="1" dirty="0">
              <a:solidFill>
                <a:srgbClr val="0070C0"/>
              </a:solidFill>
            </a:endParaRPr>
          </a:p>
          <a:p>
            <a:pPr marL="252000" indent="-2520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Linguistics</a:t>
            </a:r>
          </a:p>
          <a:p>
            <a:pPr marL="252000" indent="-2520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Software Engineering </a:t>
            </a:r>
            <a:br>
              <a:rPr lang="ru-RU" dirty="0"/>
            </a:br>
            <a:r>
              <a:rPr lang="en-US" dirty="0"/>
              <a:t>(offline and online)  </a:t>
            </a:r>
          </a:p>
          <a:p>
            <a:pPr marL="252000" indent="-2520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Innovation technologies. Tomsk International </a:t>
            </a:r>
            <a:br>
              <a:rPr lang="ru-RU" dirty="0"/>
            </a:br>
            <a:r>
              <a:rPr lang="en-US" dirty="0"/>
              <a:t>Science Program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829" y="1407364"/>
            <a:ext cx="2828553" cy="345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70C0"/>
                </a:solidFill>
              </a:rPr>
              <a:t>Программы магистратуры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Bioinformatics</a:t>
            </a:r>
            <a:endParaRPr lang="ru-RU" dirty="0"/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Biodiversity</a:t>
            </a:r>
            <a:endParaRPr lang="ru-RU" dirty="0"/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Mathematical Analysis and</a:t>
            </a:r>
            <a:r>
              <a:rPr lang="ru-RU" dirty="0"/>
              <a:t> </a:t>
            </a:r>
            <a:r>
              <a:rPr lang="en-US" dirty="0"/>
              <a:t>Modeling 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Computer Engineering: Applied Artificial Intelligence and Robotics</a:t>
            </a:r>
            <a:endParaRPr lang="ru-RU" dirty="0"/>
          </a:p>
          <a:p>
            <a:pPr marL="252000" lvl="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Big Data and Data Science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7973" y="2715766"/>
            <a:ext cx="3036515" cy="224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Linguistics. English Language Teaching Leadership</a:t>
            </a:r>
            <a:r>
              <a:rPr lang="ru-RU" dirty="0"/>
              <a:t> </a:t>
            </a:r>
            <a:r>
              <a:rPr lang="en-US" dirty="0"/>
              <a:t>(ELT)</a:t>
            </a:r>
          </a:p>
          <a:p>
            <a:pPr marL="252000" lvl="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International Management (offline and online) </a:t>
            </a:r>
          </a:p>
          <a:p>
            <a:pPr marL="252000" lvl="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/>
              <a:t>Physics Methods and Information Technologies in Biomedicine</a:t>
            </a:r>
            <a:endParaRPr lang="ru-RU" dirty="0"/>
          </a:p>
        </p:txBody>
      </p:sp>
      <p:pic>
        <p:nvPicPr>
          <p:cNvPr id="11" name="Picture 4" descr="D:\Documents\ИЗДАНИЯ\Раздатка общеуниверситетская 2015\Папка Буклет общий а3\Links\IMG_55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 b="10412"/>
          <a:stretch/>
        </p:blipFill>
        <p:spPr bwMode="auto">
          <a:xfrm>
            <a:off x="5927973" y="873285"/>
            <a:ext cx="3036515" cy="16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4405" y="0"/>
            <a:ext cx="2009615" cy="2651488"/>
          </a:xfrm>
          <a:prstGeom prst="rect">
            <a:avLst/>
          </a:prstGeom>
          <a:noFill/>
          <a:ln w="25400" cmpd="thinThick">
            <a:solidFill>
              <a:srgbClr val="0070C0"/>
            </a:solidFill>
            <a:miter lim="800000"/>
            <a:headEnd/>
            <a:tailEnd/>
          </a:ln>
          <a:effectLst>
            <a:outerShdw dist="50800" dir="2700000" algn="ctr" rotWithShape="0">
              <a:schemeClr val="bg2">
                <a:alpha val="98000"/>
              </a:scheme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8448C-CEFD-7F2F-5E92-A5466AC8FBAB}"/>
              </a:ext>
            </a:extLst>
          </p:cNvPr>
          <p:cNvSpPr txBox="1"/>
          <p:nvPr/>
        </p:nvSpPr>
        <p:spPr>
          <a:xfrm>
            <a:off x="530071" y="1493552"/>
            <a:ext cx="25358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ru-RU" dirty="0"/>
              <a:t>Участники эксперимента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0071" y="2074728"/>
            <a:ext cx="2079779" cy="27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500" b="1" dirty="0">
                <a:solidFill>
                  <a:srgbClr val="0070C0"/>
                </a:solidFill>
              </a:rPr>
              <a:t>Томский </a:t>
            </a:r>
            <a:br>
              <a:rPr lang="ru-RU" sz="1500" b="1" dirty="0">
                <a:solidFill>
                  <a:srgbClr val="0070C0"/>
                </a:solidFill>
              </a:rPr>
            </a:br>
            <a:r>
              <a:rPr lang="ru-RU" sz="1500" b="1" dirty="0">
                <a:solidFill>
                  <a:srgbClr val="0070C0"/>
                </a:solidFill>
              </a:rPr>
              <a:t>государственный университет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МАИ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МИСИС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МПГУ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Санкт-Петербургский </a:t>
            </a:r>
            <a:br>
              <a:rPr lang="ru-RU" sz="1350" dirty="0"/>
            </a:br>
            <a:r>
              <a:rPr lang="ru-RU" sz="1350" dirty="0"/>
              <a:t>горный университет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Балтийский федеральный университет им. И. Канта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22908" y="1409530"/>
            <a:ext cx="27699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</a:rPr>
              <a:t>44 программы </a:t>
            </a:r>
            <a:r>
              <a:rPr lang="ru-RU" sz="1500" dirty="0"/>
              <a:t>в эксперименте</a:t>
            </a:r>
            <a:endParaRPr lang="ru-RU" sz="15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EB85EF-DAEA-4327-88D8-258804A645DA}"/>
              </a:ext>
            </a:extLst>
          </p:cNvPr>
          <p:cNvSpPr txBox="1"/>
          <p:nvPr/>
        </p:nvSpPr>
        <p:spPr>
          <a:xfrm>
            <a:off x="5805897" y="1450078"/>
            <a:ext cx="1558675" cy="624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endParaRPr lang="ru-RU" sz="135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37371" y="1475102"/>
            <a:ext cx="1670218" cy="528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50" b="1" i="1" dirty="0"/>
              <a:t>Указ Президента </a:t>
            </a:r>
            <a:br>
              <a:rPr lang="ru-RU" sz="1050" b="1" i="1" dirty="0"/>
            </a:br>
            <a:r>
              <a:rPr lang="ru-RU" sz="1050" b="1" i="1" dirty="0"/>
              <a:t>Российской Федерации от 12.05.2023 № 343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696BE-3DA7-387F-8956-76EE0404D18C}"/>
              </a:ext>
            </a:extLst>
          </p:cNvPr>
          <p:cNvSpPr txBox="1"/>
          <p:nvPr/>
        </p:nvSpPr>
        <p:spPr>
          <a:xfrm>
            <a:off x="511022" y="295068"/>
            <a:ext cx="808687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700" b="1" dirty="0">
                <a:ea typeface="+mj-ea"/>
                <a:cs typeface="+mj-cs"/>
              </a:rPr>
              <a:t>Пилотный эксперимент по изменению </a:t>
            </a:r>
            <a:br>
              <a:rPr lang="ru-RU" sz="2700" b="1" dirty="0">
                <a:ea typeface="+mj-ea"/>
                <a:cs typeface="+mj-cs"/>
              </a:rPr>
            </a:br>
            <a:r>
              <a:rPr lang="ru-RU" sz="2700" b="1" dirty="0">
                <a:ea typeface="+mj-ea"/>
                <a:cs typeface="+mj-cs"/>
              </a:rPr>
              <a:t>уровней профессионального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DA728-500E-4C08-9C2E-AB81B49AB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96" y="2956603"/>
            <a:ext cx="2558687" cy="14392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F968AE-29D7-4B55-844B-18F5057609CB}"/>
              </a:ext>
            </a:extLst>
          </p:cNvPr>
          <p:cNvSpPr txBox="1"/>
          <p:nvPr/>
        </p:nvSpPr>
        <p:spPr>
          <a:xfrm>
            <a:off x="2819820" y="2295448"/>
            <a:ext cx="4541948" cy="49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90000"/>
              </a:lnSpc>
              <a:spcAft>
                <a:spcPts val="450"/>
              </a:spcAft>
              <a:buClr>
                <a:schemeClr val="accent5"/>
              </a:buClr>
            </a:pPr>
            <a:r>
              <a:rPr lang="ru-RU" sz="1200" b="1" dirty="0">
                <a:solidFill>
                  <a:srgbClr val="0070C0"/>
                </a:solidFill>
              </a:rPr>
              <a:t>Полноценное высшее образование  </a:t>
            </a:r>
            <a:r>
              <a:rPr lang="ru-RU" sz="1200" dirty="0"/>
              <a:t>4–6 лет</a:t>
            </a:r>
          </a:p>
          <a:p>
            <a:pPr fontAlgn="ctr">
              <a:lnSpc>
                <a:spcPct val="90000"/>
              </a:lnSpc>
              <a:spcAft>
                <a:spcPts val="450"/>
              </a:spcAft>
              <a:buClr>
                <a:schemeClr val="accent5"/>
              </a:buClr>
            </a:pPr>
            <a:r>
              <a:rPr lang="ru-RU" sz="1200" b="1" dirty="0">
                <a:solidFill>
                  <a:srgbClr val="0070C0"/>
                </a:solidFill>
              </a:rPr>
              <a:t>Специализированное высшее образование </a:t>
            </a:r>
            <a:r>
              <a:rPr lang="ru-RU" sz="1200" dirty="0"/>
              <a:t>1–2  года</a:t>
            </a:r>
          </a:p>
        </p:txBody>
      </p:sp>
      <p:sp>
        <p:nvSpPr>
          <p:cNvPr id="17" name="Google Shape;96;p2">
            <a:extLst>
              <a:ext uri="{FF2B5EF4-FFF2-40B4-BE49-F238E27FC236}">
                <a16:creationId xmlns:a16="http://schemas.microsoft.com/office/drawing/2014/main" id="{DB029B26-B57F-4634-B91E-0F316E1CA717}"/>
              </a:ext>
            </a:extLst>
          </p:cNvPr>
          <p:cNvSpPr txBox="1"/>
          <p:nvPr/>
        </p:nvSpPr>
        <p:spPr>
          <a:xfrm>
            <a:off x="2819820" y="3444182"/>
            <a:ext cx="1414043" cy="160259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Математика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Механика и математическое моделирование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Математика и компьютерные науки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Агрономия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Реклама и связи с общественностью</a:t>
            </a: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Геология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Инноватика</a:t>
            </a:r>
            <a:endParaRPr sz="9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ACB4A-5170-4246-95C2-174B1886B187}"/>
              </a:ext>
            </a:extLst>
          </p:cNvPr>
          <p:cNvSpPr txBox="1"/>
          <p:nvPr/>
        </p:nvSpPr>
        <p:spPr>
          <a:xfrm>
            <a:off x="2819820" y="2911116"/>
            <a:ext cx="1630823" cy="30123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Aft>
                <a:spcPts val="800"/>
              </a:spcAft>
              <a:defRPr sz="2800" b="1"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336ADC-013E-49CF-AB4C-1D63BAA10BEB}"/>
              </a:ext>
            </a:extLst>
          </p:cNvPr>
          <p:cNvSpPr txBox="1"/>
          <p:nvPr/>
        </p:nvSpPr>
        <p:spPr>
          <a:xfrm>
            <a:off x="3433377" y="2956602"/>
            <a:ext cx="1763249" cy="51059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100" b="1" dirty="0">
                <a:solidFill>
                  <a:srgbClr val="0070C0"/>
                </a:solidFill>
              </a:rPr>
              <a:t>14</a:t>
            </a:r>
            <a:r>
              <a:rPr lang="ru-RU" b="1" dirty="0"/>
              <a:t> </a:t>
            </a:r>
            <a:r>
              <a:rPr lang="ru-RU" sz="1200" dirty="0"/>
              <a:t>новых направлений подготовки</a:t>
            </a:r>
          </a:p>
          <a:p>
            <a:pPr>
              <a:lnSpc>
                <a:spcPct val="70000"/>
              </a:lnSpc>
            </a:pPr>
            <a:endParaRPr lang="ru-RU" sz="900" dirty="0"/>
          </a:p>
        </p:txBody>
      </p:sp>
      <p:sp>
        <p:nvSpPr>
          <p:cNvPr id="24" name="Google Shape;96;p2">
            <a:extLst>
              <a:ext uri="{FF2B5EF4-FFF2-40B4-BE49-F238E27FC236}">
                <a16:creationId xmlns:a16="http://schemas.microsoft.com/office/drawing/2014/main" id="{5AE225C4-1494-46AC-8306-306D1E42A422}"/>
              </a:ext>
            </a:extLst>
          </p:cNvPr>
          <p:cNvSpPr txBox="1"/>
          <p:nvPr/>
        </p:nvSpPr>
        <p:spPr>
          <a:xfrm>
            <a:off x="4207873" y="3444182"/>
            <a:ext cx="1202327" cy="13532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Издательское дело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Лингвистика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Регионоведение России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Лингвистика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Перевод и </a:t>
            </a:r>
            <a:r>
              <a:rPr lang="ru-RU" sz="9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переводоведение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Финансы и кредит</a:t>
            </a:r>
            <a:endParaRPr lang="ru-RU"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01250" indent="-101250">
              <a:lnSpc>
                <a:spcPct val="90000"/>
              </a:lnSpc>
              <a:spcAft>
                <a:spcPts val="150"/>
              </a:spcAft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История и др.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7D45D1-0C3E-4164-B659-6C29C51B9429}"/>
              </a:ext>
            </a:extLst>
          </p:cNvPr>
          <p:cNvSpPr/>
          <p:nvPr/>
        </p:nvSpPr>
        <p:spPr>
          <a:xfrm>
            <a:off x="7852006" y="3855863"/>
            <a:ext cx="1080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07F9DA-B657-48D2-87B0-735F715E8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424" y="3921282"/>
            <a:ext cx="949163" cy="9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59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Прямоугольник 161"/>
          <p:cNvSpPr/>
          <p:nvPr/>
        </p:nvSpPr>
        <p:spPr>
          <a:xfrm>
            <a:off x="4860032" y="776604"/>
            <a:ext cx="4283968" cy="4366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endParaRPr lang="ru-RU" sz="900" i="1" dirty="0">
              <a:cs typeface="Times New Roman" panose="02020603050405020304" pitchFamily="18" charset="0"/>
            </a:endParaRPr>
          </a:p>
        </p:txBody>
      </p:sp>
      <p:pic>
        <p:nvPicPr>
          <p:cNvPr id="16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1007" r="12466" b="1070"/>
          <a:stretch/>
        </p:blipFill>
        <p:spPr bwMode="auto">
          <a:xfrm>
            <a:off x="6277262" y="-19466"/>
            <a:ext cx="2866738" cy="152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-386383" y="175917"/>
            <a:ext cx="5832648" cy="4884023"/>
            <a:chOff x="2671736" y="-76200"/>
            <a:chExt cx="7920064" cy="6631940"/>
          </a:xfrm>
        </p:grpSpPr>
        <p:pic>
          <p:nvPicPr>
            <p:cNvPr id="85" name="Picture 3" descr="C:\Users\ilya.myasnikov\Downloads\pngwing.com.png"/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5000"/>
                      </a14:imgEffect>
                      <a14:imgEffect>
                        <a14:brightnessContrast bright="43000" contras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64"/>
            <a:stretch/>
          </p:blipFill>
          <p:spPr bwMode="auto">
            <a:xfrm>
              <a:off x="2671736" y="-76200"/>
              <a:ext cx="7920064" cy="6631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Группа 85"/>
            <p:cNvGrpSpPr/>
            <p:nvPr/>
          </p:nvGrpSpPr>
          <p:grpSpPr>
            <a:xfrm>
              <a:off x="3808001" y="2835328"/>
              <a:ext cx="1257516" cy="551114"/>
              <a:chOff x="6521574" y="2304305"/>
              <a:chExt cx="1469124" cy="643853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6521574" y="2304305"/>
                <a:ext cx="1469124" cy="643853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Picture 2" descr="C:\Users\User\Downloads\tusur_logo_main_color_cmyk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2524" y="2505716"/>
                <a:ext cx="920818" cy="250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" name="Группа 88"/>
            <p:cNvGrpSpPr/>
            <p:nvPr/>
          </p:nvGrpSpPr>
          <p:grpSpPr>
            <a:xfrm>
              <a:off x="6985277" y="2489388"/>
              <a:ext cx="720496" cy="931363"/>
              <a:chOff x="7450098" y="3344864"/>
              <a:chExt cx="906072" cy="1171251"/>
            </a:xfrm>
          </p:grpSpPr>
          <p:sp>
            <p:nvSpPr>
              <p:cNvPr id="90" name="Овал 89"/>
              <p:cNvSpPr/>
              <p:nvPr/>
            </p:nvSpPr>
            <p:spPr>
              <a:xfrm>
                <a:off x="7450098" y="3344864"/>
                <a:ext cx="906072" cy="117125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1" name="Picture 4" descr="C:\Users\User\Downloads\logo1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4874" y="3475724"/>
                <a:ext cx="772242" cy="9095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" name="Группа 91"/>
            <p:cNvGrpSpPr/>
            <p:nvPr/>
          </p:nvGrpSpPr>
          <p:grpSpPr>
            <a:xfrm>
              <a:off x="5090314" y="2395976"/>
              <a:ext cx="1211864" cy="520779"/>
              <a:chOff x="4385291" y="2313447"/>
              <a:chExt cx="1524000" cy="654914"/>
            </a:xfrm>
          </p:grpSpPr>
          <p:sp>
            <p:nvSpPr>
              <p:cNvPr id="93" name="Овал 92"/>
              <p:cNvSpPr/>
              <p:nvPr/>
            </p:nvSpPr>
            <p:spPr>
              <a:xfrm>
                <a:off x="4385291" y="2313447"/>
                <a:ext cx="1524000" cy="654914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4" name="Picture 3" descr="C:\Users\User\Downloads\logotip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6232" y="2448492"/>
                <a:ext cx="1402119" cy="384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5" name="Picture 5" descr="C:\Users\User\Downloads\tgpu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798" y="3561780"/>
              <a:ext cx="656333" cy="65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Группа 95"/>
            <p:cNvGrpSpPr/>
            <p:nvPr/>
          </p:nvGrpSpPr>
          <p:grpSpPr>
            <a:xfrm>
              <a:off x="6282307" y="4430267"/>
              <a:ext cx="1034964" cy="1034964"/>
              <a:chOff x="6282307" y="4430267"/>
              <a:chExt cx="1034964" cy="1034964"/>
            </a:xfrm>
          </p:grpSpPr>
          <p:sp>
            <p:nvSpPr>
              <p:cNvPr id="97" name="Овал 96"/>
              <p:cNvSpPr/>
              <p:nvPr/>
            </p:nvSpPr>
            <p:spPr>
              <a:xfrm>
                <a:off x="6282307" y="4430267"/>
                <a:ext cx="1034964" cy="1034964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8" name="Picture 6" descr="C:\Users\User\Downloads\300px-ТГАСУ_лого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7234" y="4670804"/>
                <a:ext cx="533297" cy="517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" name="Группа 98"/>
            <p:cNvGrpSpPr/>
            <p:nvPr/>
          </p:nvGrpSpPr>
          <p:grpSpPr>
            <a:xfrm>
              <a:off x="4318237" y="4550449"/>
              <a:ext cx="914782" cy="914782"/>
              <a:chOff x="2097662" y="4595030"/>
              <a:chExt cx="967620" cy="967620"/>
            </a:xfrm>
          </p:grpSpPr>
          <p:sp>
            <p:nvSpPr>
              <p:cNvPr id="100" name="Овал 99"/>
              <p:cNvSpPr/>
              <p:nvPr/>
            </p:nvSpPr>
            <p:spPr>
              <a:xfrm>
                <a:off x="2097662" y="4595030"/>
                <a:ext cx="967620" cy="967620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1" name="Picture 10" descr="C:\Users\ilya.myasnikov\Downloads\1677055977_zefirka-club-p-sber-logo-bez-fona-6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2948" y="4750676"/>
                <a:ext cx="694687" cy="694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" name="Группа 101"/>
            <p:cNvGrpSpPr/>
            <p:nvPr/>
          </p:nvGrpSpPr>
          <p:grpSpPr>
            <a:xfrm>
              <a:off x="6690138" y="5990919"/>
              <a:ext cx="1720118" cy="560493"/>
              <a:chOff x="762000" y="5315000"/>
              <a:chExt cx="1819472" cy="592867"/>
            </a:xfrm>
          </p:grpSpPr>
          <p:sp>
            <p:nvSpPr>
              <p:cNvPr id="103" name="Овал 102"/>
              <p:cNvSpPr/>
              <p:nvPr/>
            </p:nvSpPr>
            <p:spPr>
              <a:xfrm>
                <a:off x="762000" y="5315000"/>
                <a:ext cx="1819472" cy="592867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4" name="Google Shape;433;p30"/>
              <p:cNvPicPr preferRelativeResize="0"/>
              <p:nvPr/>
            </p:nvPicPr>
            <p:blipFill rotWithShape="1">
              <a:blip r:embed="rId11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1038423" y="5461792"/>
                <a:ext cx="1220727" cy="3336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5" name="Группа 104"/>
            <p:cNvGrpSpPr/>
            <p:nvPr/>
          </p:nvGrpSpPr>
          <p:grpSpPr>
            <a:xfrm>
              <a:off x="8097382" y="5119264"/>
              <a:ext cx="1359356" cy="618219"/>
              <a:chOff x="2671440" y="5402560"/>
              <a:chExt cx="1437872" cy="653927"/>
            </a:xfrm>
          </p:grpSpPr>
          <p:sp>
            <p:nvSpPr>
              <p:cNvPr id="106" name="Овал 105"/>
              <p:cNvSpPr/>
              <p:nvPr/>
            </p:nvSpPr>
            <p:spPr>
              <a:xfrm>
                <a:off x="2671440" y="5426266"/>
                <a:ext cx="1437872" cy="63022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7" name="Google Shape;429;p30" descr="C:\Users\Administrator\Downloads\logo-nornikel.png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928230" y="5402560"/>
                <a:ext cx="890088" cy="5120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" name="Группа 107"/>
            <p:cNvGrpSpPr/>
            <p:nvPr/>
          </p:nvGrpSpPr>
          <p:grpSpPr>
            <a:xfrm>
              <a:off x="3584744" y="4144372"/>
              <a:ext cx="1100505" cy="605787"/>
              <a:chOff x="11678394" y="5454011"/>
              <a:chExt cx="1180245" cy="649681"/>
            </a:xfrm>
          </p:grpSpPr>
          <p:sp>
            <p:nvSpPr>
              <p:cNvPr id="109" name="Овал 108"/>
              <p:cNvSpPr/>
              <p:nvPr/>
            </p:nvSpPr>
            <p:spPr>
              <a:xfrm>
                <a:off x="11678394" y="5454011"/>
                <a:ext cx="1180245" cy="64968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0" name="Google Shape;431;p30" descr="D:\МЕРОПРИЯТИЯ\04.21 Кампус общие слайды из старых през\Farmbioprom-Logo.png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1850197" y="5549733"/>
                <a:ext cx="903822" cy="4582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1" name="Группа 110"/>
            <p:cNvGrpSpPr/>
            <p:nvPr/>
          </p:nvGrpSpPr>
          <p:grpSpPr>
            <a:xfrm>
              <a:off x="5881591" y="5176981"/>
              <a:ext cx="1824182" cy="788204"/>
              <a:chOff x="15555892" y="6513945"/>
              <a:chExt cx="1824182" cy="788204"/>
            </a:xfrm>
          </p:grpSpPr>
          <p:sp>
            <p:nvSpPr>
              <p:cNvPr id="112" name="Овал 111"/>
              <p:cNvSpPr/>
              <p:nvPr/>
            </p:nvSpPr>
            <p:spPr>
              <a:xfrm>
                <a:off x="15622386" y="6513945"/>
                <a:ext cx="1757688" cy="781843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Picture 16" descr="C:\Users\ilya.myasnikov\Downloads\sistema_logo_rgb_01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55892" y="6630415"/>
                <a:ext cx="1743309" cy="671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" name="Группа 113"/>
            <p:cNvGrpSpPr/>
            <p:nvPr/>
          </p:nvGrpSpPr>
          <p:grpSpPr>
            <a:xfrm>
              <a:off x="3940083" y="1935100"/>
              <a:ext cx="1019102" cy="464413"/>
              <a:chOff x="2740134" y="2649582"/>
              <a:chExt cx="1242840" cy="566372"/>
            </a:xfrm>
          </p:grpSpPr>
          <p:sp>
            <p:nvSpPr>
              <p:cNvPr id="115" name="Овал 114"/>
              <p:cNvSpPr/>
              <p:nvPr/>
            </p:nvSpPr>
            <p:spPr>
              <a:xfrm>
                <a:off x="2740134" y="2649582"/>
                <a:ext cx="1242840" cy="566372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6" name="Google Shape;398;p30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2955618" y="2689176"/>
                <a:ext cx="803501" cy="5142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" name="Группа 116"/>
            <p:cNvGrpSpPr/>
            <p:nvPr/>
          </p:nvGrpSpPr>
          <p:grpSpPr>
            <a:xfrm>
              <a:off x="6413521" y="1761408"/>
              <a:ext cx="1719177" cy="894957"/>
              <a:chOff x="2300148" y="3495555"/>
              <a:chExt cx="1545557" cy="804575"/>
            </a:xfrm>
          </p:grpSpPr>
          <p:sp>
            <p:nvSpPr>
              <p:cNvPr id="118" name="Овал 117"/>
              <p:cNvSpPr/>
              <p:nvPr/>
            </p:nvSpPr>
            <p:spPr>
              <a:xfrm>
                <a:off x="2300148" y="3495555"/>
                <a:ext cx="1545557" cy="804575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3504" y="3667848"/>
                <a:ext cx="1198249" cy="423133"/>
              </a:xfrm>
              <a:prstGeom prst="rect">
                <a:avLst/>
              </a:prstGeom>
            </p:spPr>
          </p:pic>
        </p:grpSp>
        <p:grpSp>
          <p:nvGrpSpPr>
            <p:cNvPr id="120" name="Группа 119"/>
            <p:cNvGrpSpPr/>
            <p:nvPr/>
          </p:nvGrpSpPr>
          <p:grpSpPr>
            <a:xfrm>
              <a:off x="8164679" y="1688856"/>
              <a:ext cx="1254786" cy="596152"/>
              <a:chOff x="8727734" y="2879976"/>
              <a:chExt cx="1530266" cy="727033"/>
            </a:xfrm>
          </p:grpSpPr>
          <p:sp>
            <p:nvSpPr>
              <p:cNvPr id="121" name="Овал 120"/>
              <p:cNvSpPr/>
              <p:nvPr/>
            </p:nvSpPr>
            <p:spPr>
              <a:xfrm>
                <a:off x="8727734" y="2879976"/>
                <a:ext cx="1530266" cy="727033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2" name="Picture 11" descr="C:\Users\ilya.myasnikov\Downloads\logo.pn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81"/>
              <a:stretch/>
            </p:blipFill>
            <p:spPr bwMode="auto">
              <a:xfrm>
                <a:off x="9027226" y="2888343"/>
                <a:ext cx="894668" cy="558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Группа 122"/>
            <p:cNvGrpSpPr/>
            <p:nvPr/>
          </p:nvGrpSpPr>
          <p:grpSpPr>
            <a:xfrm>
              <a:off x="5781660" y="557418"/>
              <a:ext cx="860846" cy="940815"/>
              <a:chOff x="9894240" y="2549866"/>
              <a:chExt cx="813036" cy="888564"/>
            </a:xfrm>
          </p:grpSpPr>
          <p:sp>
            <p:nvSpPr>
              <p:cNvPr id="124" name="Овал 123"/>
              <p:cNvSpPr/>
              <p:nvPr/>
            </p:nvSpPr>
            <p:spPr>
              <a:xfrm>
                <a:off x="9894240" y="2549866"/>
                <a:ext cx="813036" cy="888564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5" name="Google Shape;401;p30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10062656" y="2698566"/>
                <a:ext cx="475689" cy="5886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Группа 125"/>
            <p:cNvGrpSpPr/>
            <p:nvPr/>
          </p:nvGrpSpPr>
          <p:grpSpPr>
            <a:xfrm>
              <a:off x="5121838" y="1519085"/>
              <a:ext cx="1289463" cy="745425"/>
              <a:chOff x="8388891" y="2790490"/>
              <a:chExt cx="1276559" cy="737965"/>
            </a:xfrm>
          </p:grpSpPr>
          <p:sp>
            <p:nvSpPr>
              <p:cNvPr id="127" name="Овал 126"/>
              <p:cNvSpPr/>
              <p:nvPr/>
            </p:nvSpPr>
            <p:spPr>
              <a:xfrm>
                <a:off x="8388891" y="2790490"/>
                <a:ext cx="1276559" cy="737965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8" name="Picture 6" descr="C:\Users\ilya.myasnikov\Downloads\logo-gazprom-neft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894" y="2914684"/>
                <a:ext cx="832551" cy="430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Группа 128"/>
            <p:cNvGrpSpPr/>
            <p:nvPr/>
          </p:nvGrpSpPr>
          <p:grpSpPr>
            <a:xfrm>
              <a:off x="8191990" y="2440747"/>
              <a:ext cx="1271519" cy="583478"/>
              <a:chOff x="10022821" y="3910388"/>
              <a:chExt cx="1335457" cy="612818"/>
            </a:xfrm>
          </p:grpSpPr>
          <p:sp>
            <p:nvSpPr>
              <p:cNvPr id="130" name="Овал 129"/>
              <p:cNvSpPr/>
              <p:nvPr/>
            </p:nvSpPr>
            <p:spPr>
              <a:xfrm>
                <a:off x="10022821" y="3910388"/>
                <a:ext cx="1335457" cy="612818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1" name="Picture 4" descr="C:\Users\ilya.myasnikov\Downloads\ALROSA-1(1)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2400" y="4041829"/>
                <a:ext cx="813036" cy="325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Группа 131"/>
            <p:cNvGrpSpPr/>
            <p:nvPr/>
          </p:nvGrpSpPr>
          <p:grpSpPr>
            <a:xfrm>
              <a:off x="8136061" y="3115033"/>
              <a:ext cx="1102518" cy="542817"/>
              <a:chOff x="8495758" y="4896829"/>
              <a:chExt cx="1344569" cy="661989"/>
            </a:xfrm>
          </p:grpSpPr>
          <p:sp>
            <p:nvSpPr>
              <p:cNvPr id="133" name="Овал 132"/>
              <p:cNvSpPr/>
              <p:nvPr/>
            </p:nvSpPr>
            <p:spPr>
              <a:xfrm>
                <a:off x="8495758" y="4896829"/>
                <a:ext cx="1344569" cy="661989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4" name="Google Shape;426;p30" descr="C:\Users\Administrator\Downloads\logo-efko.png"/>
              <p:cNvPicPr preferRelativeResize="0"/>
              <p:nvPr/>
            </p:nvPicPr>
            <p:blipFill rotWithShape="1">
              <a:blip r:embed="rId22">
                <a:alphaModFix/>
              </a:blip>
              <a:srcRect/>
              <a:stretch/>
            </p:blipFill>
            <p:spPr>
              <a:xfrm>
                <a:off x="8682492" y="5054130"/>
                <a:ext cx="971103" cy="2722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5" name="Группа 134"/>
            <p:cNvGrpSpPr/>
            <p:nvPr/>
          </p:nvGrpSpPr>
          <p:grpSpPr>
            <a:xfrm>
              <a:off x="4090176" y="1280550"/>
              <a:ext cx="1190147" cy="565442"/>
              <a:chOff x="8356169" y="5558819"/>
              <a:chExt cx="1451436" cy="689581"/>
            </a:xfrm>
          </p:grpSpPr>
          <p:sp>
            <p:nvSpPr>
              <p:cNvPr id="136" name="Овал 135"/>
              <p:cNvSpPr/>
              <p:nvPr/>
            </p:nvSpPr>
            <p:spPr>
              <a:xfrm>
                <a:off x="8356169" y="5558819"/>
                <a:ext cx="1451436" cy="68958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7" name="Google Shape;422;p30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8547107" y="5728518"/>
                <a:ext cx="1079129" cy="3608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8" name="Группа 137"/>
            <p:cNvGrpSpPr/>
            <p:nvPr/>
          </p:nvGrpSpPr>
          <p:grpSpPr>
            <a:xfrm>
              <a:off x="4248716" y="5210218"/>
              <a:ext cx="949682" cy="949682"/>
              <a:chOff x="2060746" y="5723023"/>
              <a:chExt cx="732657" cy="732657"/>
            </a:xfrm>
          </p:grpSpPr>
          <p:sp>
            <p:nvSpPr>
              <p:cNvPr id="139" name="Овал 138"/>
              <p:cNvSpPr/>
              <p:nvPr/>
            </p:nvSpPr>
            <p:spPr>
              <a:xfrm>
                <a:off x="2060746" y="5723023"/>
                <a:ext cx="732657" cy="732657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0" name="Picture 6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8654" y="5900931"/>
                <a:ext cx="376841" cy="376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1" name="Группа 140"/>
            <p:cNvGrpSpPr/>
            <p:nvPr/>
          </p:nvGrpSpPr>
          <p:grpSpPr>
            <a:xfrm>
              <a:off x="7092459" y="954381"/>
              <a:ext cx="951631" cy="857294"/>
              <a:chOff x="10650445" y="2518320"/>
              <a:chExt cx="1537338" cy="1384939"/>
            </a:xfrm>
          </p:grpSpPr>
          <p:sp>
            <p:nvSpPr>
              <p:cNvPr id="142" name="Овал 141"/>
              <p:cNvSpPr/>
              <p:nvPr/>
            </p:nvSpPr>
            <p:spPr>
              <a:xfrm>
                <a:off x="10650445" y="2833226"/>
                <a:ext cx="1537338" cy="786454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3" name="Picture 7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28" r="13428"/>
              <a:stretch/>
            </p:blipFill>
            <p:spPr bwMode="auto">
              <a:xfrm>
                <a:off x="10726645" y="2518320"/>
                <a:ext cx="1384939" cy="1384939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4" name="Группа 143"/>
            <p:cNvGrpSpPr/>
            <p:nvPr/>
          </p:nvGrpSpPr>
          <p:grpSpPr>
            <a:xfrm>
              <a:off x="7617929" y="3471071"/>
              <a:ext cx="1640471" cy="874576"/>
              <a:chOff x="-5013089" y="3402246"/>
              <a:chExt cx="1859211" cy="991192"/>
            </a:xfrm>
          </p:grpSpPr>
          <p:sp>
            <p:nvSpPr>
              <p:cNvPr id="145" name="Овал 144"/>
              <p:cNvSpPr/>
              <p:nvPr/>
            </p:nvSpPr>
            <p:spPr>
              <a:xfrm>
                <a:off x="-5013089" y="3632686"/>
                <a:ext cx="1859211" cy="727033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6" name="Picture 10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85407" y="3402246"/>
                <a:ext cx="1403845" cy="991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7" name="Группа 146"/>
            <p:cNvGrpSpPr/>
            <p:nvPr/>
          </p:nvGrpSpPr>
          <p:grpSpPr>
            <a:xfrm>
              <a:off x="7436521" y="4218113"/>
              <a:ext cx="1757688" cy="687333"/>
              <a:chOff x="15467657" y="7315529"/>
              <a:chExt cx="1757688" cy="687333"/>
            </a:xfrm>
          </p:grpSpPr>
          <p:sp>
            <p:nvSpPr>
              <p:cNvPr id="148" name="Овал 147"/>
              <p:cNvSpPr/>
              <p:nvPr/>
            </p:nvSpPr>
            <p:spPr>
              <a:xfrm>
                <a:off x="15467657" y="7315529"/>
                <a:ext cx="1757688" cy="687333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9" name="Google Shape;414;p30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>
                <a:off x="15485296" y="7477238"/>
                <a:ext cx="1548386" cy="3281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" name="Группа 149"/>
            <p:cNvGrpSpPr/>
            <p:nvPr/>
          </p:nvGrpSpPr>
          <p:grpSpPr>
            <a:xfrm>
              <a:off x="5019861" y="2835328"/>
              <a:ext cx="1799799" cy="1799799"/>
              <a:chOff x="5151273" y="2935208"/>
              <a:chExt cx="1663651" cy="1663651"/>
            </a:xfrm>
          </p:grpSpPr>
          <p:sp>
            <p:nvSpPr>
              <p:cNvPr id="151" name="Овал 150"/>
              <p:cNvSpPr/>
              <p:nvPr/>
            </p:nvSpPr>
            <p:spPr>
              <a:xfrm>
                <a:off x="5151273" y="2935208"/>
                <a:ext cx="1663651" cy="166365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2" name="Рисунок 151"/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434"/>
              <a:stretch/>
            </p:blipFill>
            <p:spPr>
              <a:xfrm>
                <a:off x="5496973" y="3217615"/>
                <a:ext cx="1048954" cy="1121713"/>
              </a:xfrm>
              <a:prstGeom prst="rect">
                <a:avLst/>
              </a:prstGeom>
            </p:spPr>
          </p:pic>
        </p:grpSp>
        <p:grpSp>
          <p:nvGrpSpPr>
            <p:cNvPr id="153" name="Группа 152"/>
            <p:cNvGrpSpPr/>
            <p:nvPr/>
          </p:nvGrpSpPr>
          <p:grpSpPr>
            <a:xfrm>
              <a:off x="5233019" y="4502788"/>
              <a:ext cx="828742" cy="807645"/>
              <a:chOff x="4433263" y="4637305"/>
              <a:chExt cx="976938" cy="952068"/>
            </a:xfrm>
          </p:grpSpPr>
          <p:sp>
            <p:nvSpPr>
              <p:cNvPr id="154" name="Овал 153"/>
              <p:cNvSpPr/>
              <p:nvPr/>
            </p:nvSpPr>
            <p:spPr>
              <a:xfrm>
                <a:off x="4433263" y="4637305"/>
                <a:ext cx="976938" cy="952068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5" name="Picture 3"/>
              <p:cNvPicPr>
                <a:picLocks noChangeAspect="1" noChangeArrowheads="1"/>
              </p:cNvPicPr>
              <p:nvPr/>
            </p:nvPicPr>
            <p:blipFill rotWithShape="1"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66" t="11915" r="20435" b="15987"/>
              <a:stretch/>
            </p:blipFill>
            <p:spPr bwMode="auto">
              <a:xfrm>
                <a:off x="4656559" y="4806824"/>
                <a:ext cx="530345" cy="638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6" name="Группа 155"/>
            <p:cNvGrpSpPr/>
            <p:nvPr/>
          </p:nvGrpSpPr>
          <p:grpSpPr>
            <a:xfrm>
              <a:off x="5047737" y="5937406"/>
              <a:ext cx="1658800" cy="614006"/>
              <a:chOff x="307975" y="4974615"/>
              <a:chExt cx="1754612" cy="649471"/>
            </a:xfrm>
          </p:grpSpPr>
          <p:sp>
            <p:nvSpPr>
              <p:cNvPr id="157" name="Овал 156"/>
              <p:cNvSpPr/>
              <p:nvPr/>
            </p:nvSpPr>
            <p:spPr>
              <a:xfrm>
                <a:off x="307975" y="4974615"/>
                <a:ext cx="1754612" cy="649471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8" name="Picture 6"/>
              <p:cNvPicPr>
                <a:picLocks noChangeAspect="1" noChangeArrowheads="1"/>
              </p:cNvPicPr>
              <p:nvPr/>
            </p:nvPicPr>
            <p:blipFill rotWithShape="1">
              <a:blip r:embed="rId30" cstate="print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905" b="27375"/>
              <a:stretch/>
            </p:blipFill>
            <p:spPr bwMode="auto">
              <a:xfrm>
                <a:off x="460774" y="5116670"/>
                <a:ext cx="1401576" cy="4178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9" name="Группа 158"/>
            <p:cNvGrpSpPr/>
            <p:nvPr/>
          </p:nvGrpSpPr>
          <p:grpSpPr>
            <a:xfrm>
              <a:off x="4339359" y="3505749"/>
              <a:ext cx="768394" cy="768394"/>
              <a:chOff x="5775321" y="4630195"/>
              <a:chExt cx="1008522" cy="1008522"/>
            </a:xfrm>
          </p:grpSpPr>
          <p:sp>
            <p:nvSpPr>
              <p:cNvPr id="160" name="Овал 159"/>
              <p:cNvSpPr/>
              <p:nvPr/>
            </p:nvSpPr>
            <p:spPr>
              <a:xfrm>
                <a:off x="5775321" y="4630195"/>
                <a:ext cx="1008522" cy="1008522"/>
              </a:xfrm>
              <a:prstGeom prst="ellipse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1" name="Picture 3"/>
              <p:cNvPicPr>
                <a:picLocks noChangeAspect="1" noChangeArrowheads="1"/>
              </p:cNvPicPr>
              <p:nvPr/>
            </p:nvPicPr>
            <p:blipFill>
              <a:blip r:embed="rId3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9291" y="4868595"/>
                <a:ext cx="764476" cy="531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" name="Shape 10"/>
          <p:cNvSpPr txBox="1">
            <a:spLocks/>
          </p:cNvSpPr>
          <p:nvPr/>
        </p:nvSpPr>
        <p:spPr>
          <a:xfrm>
            <a:off x="276426" y="179249"/>
            <a:ext cx="6815854" cy="520293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364"/>
              </a:spcAft>
              <a:buClr>
                <a:srgbClr val="FF0000"/>
              </a:buClr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ru-RU" dirty="0"/>
              <a:t>Партнерская экосистема ТГУ</a:t>
            </a:r>
            <a:endParaRPr lang="en-US" dirty="0"/>
          </a:p>
        </p:txBody>
      </p:sp>
      <p:sp>
        <p:nvSpPr>
          <p:cNvPr id="166" name="Прямоугольник 165"/>
          <p:cNvSpPr/>
          <p:nvPr/>
        </p:nvSpPr>
        <p:spPr>
          <a:xfrm>
            <a:off x="5004048" y="1197554"/>
            <a:ext cx="1474502" cy="6509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350"/>
              </a:spcBef>
            </a:pPr>
            <a:r>
              <a:rPr lang="ru-RU" sz="1400" dirty="0">
                <a:solidFill>
                  <a:srgbClr val="000000"/>
                </a:solidFill>
              </a:rPr>
              <a:t>соглашений </a:t>
            </a:r>
            <a:br>
              <a:rPr lang="ru-RU" sz="1400" dirty="0">
                <a:solidFill>
                  <a:srgbClr val="000000"/>
                </a:solidFill>
              </a:rPr>
            </a:br>
            <a:r>
              <a:rPr lang="ru-RU" sz="1400" dirty="0">
                <a:solidFill>
                  <a:srgbClr val="000000"/>
                </a:solidFill>
              </a:rPr>
              <a:t>с азиатскими университетами</a:t>
            </a:r>
            <a:endParaRPr lang="ru-RU" sz="1400" dirty="0"/>
          </a:p>
        </p:txBody>
      </p:sp>
      <p:sp>
        <p:nvSpPr>
          <p:cNvPr id="167" name="Прямоугольник 166"/>
          <p:cNvSpPr/>
          <p:nvPr/>
        </p:nvSpPr>
        <p:spPr>
          <a:xfrm>
            <a:off x="5004048" y="856834"/>
            <a:ext cx="665086" cy="44319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700" b="1" dirty="0">
                <a:solidFill>
                  <a:srgbClr val="0072BB"/>
                </a:solidFill>
              </a:rPr>
              <a:t>308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04048" y="2019872"/>
            <a:ext cx="1867829" cy="2831379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Университет Дели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Университет </a:t>
            </a:r>
            <a:r>
              <a:rPr lang="ru-RU" sz="1200" dirty="0" err="1"/>
              <a:t>Джавахарлала</a:t>
            </a:r>
            <a:r>
              <a:rPr lang="ru-RU" sz="1200" dirty="0"/>
              <a:t> Неру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Технологический институт им. Десятого ноября,</a:t>
            </a:r>
            <a:r>
              <a:rPr lang="en-US" sz="1200" dirty="0"/>
              <a:t> </a:t>
            </a:r>
            <a:r>
              <a:rPr lang="ru-RU" sz="1200" dirty="0" err="1"/>
              <a:t>Сурабая</a:t>
            </a:r>
            <a:endParaRPr lang="ru-RU" sz="1200" dirty="0"/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Университет </a:t>
            </a:r>
            <a:r>
              <a:rPr lang="ru-RU" sz="1200" dirty="0" err="1"/>
              <a:t>Гаджа</a:t>
            </a:r>
            <a:r>
              <a:rPr lang="ru-RU" sz="1200" dirty="0"/>
              <a:t> </a:t>
            </a:r>
            <a:r>
              <a:rPr lang="ru-RU" sz="1200" dirty="0" err="1"/>
              <a:t>Мада</a:t>
            </a:r>
            <a:r>
              <a:rPr lang="ru-RU" sz="1200" dirty="0"/>
              <a:t>, Бандунг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Технологический университет </a:t>
            </a:r>
            <a:br>
              <a:rPr lang="ru-RU" sz="1200" dirty="0"/>
            </a:br>
            <a:r>
              <a:rPr lang="ru-RU" sz="1200" dirty="0"/>
              <a:t>им</a:t>
            </a:r>
            <a:r>
              <a:rPr lang="en-US" sz="1200" dirty="0"/>
              <a:t>. </a:t>
            </a:r>
            <a:r>
              <a:rPr lang="ru-RU" sz="1200" dirty="0"/>
              <a:t>Шарифа, Тегеран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Тегеранский университет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 err="1"/>
              <a:t>Сычуаньский</a:t>
            </a:r>
            <a:r>
              <a:rPr lang="ru-RU" sz="1200" dirty="0"/>
              <a:t> университет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948264" y="2427734"/>
            <a:ext cx="1944216" cy="267560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Университет Сунь Ятсена, Гуанчжоу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Институт информационных технологий COMSATS (CIIT) 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Высший институт прикладных наук </a:t>
            </a:r>
            <a:br>
              <a:rPr lang="ru-RU" sz="1200" dirty="0"/>
            </a:br>
            <a:r>
              <a:rPr lang="ru-RU" sz="1200" dirty="0"/>
              <a:t>и технологий (ХИАСТ), Дамаск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Монгольский национальный университет</a:t>
            </a:r>
          </a:p>
          <a:p>
            <a:pPr marL="189000" indent="-189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…</a:t>
            </a:r>
          </a:p>
        </p:txBody>
      </p:sp>
      <p:pic>
        <p:nvPicPr>
          <p:cNvPr id="169" name="Picture 2" descr="https://news.tsu.ru/upload/iblock/883/hapjhi6049q5q2zv649q20pz639ptoph/DSC_9803_1200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7990918" y="1227944"/>
            <a:ext cx="1261602" cy="1261602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0" name="Прямоугольник 169"/>
          <p:cNvSpPr/>
          <p:nvPr/>
        </p:nvSpPr>
        <p:spPr>
          <a:xfrm>
            <a:off x="6948264" y="1646345"/>
            <a:ext cx="1443597" cy="6509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350"/>
              </a:spcBef>
            </a:pPr>
            <a:r>
              <a:rPr lang="ru-RU" sz="1400" dirty="0">
                <a:solidFill>
                  <a:srgbClr val="000000"/>
                </a:solidFill>
              </a:rPr>
              <a:t>программ </a:t>
            </a:r>
            <a:br>
              <a:rPr lang="ru-RU" sz="1400" dirty="0">
                <a:solidFill>
                  <a:srgbClr val="000000"/>
                </a:solidFill>
              </a:rPr>
            </a:br>
            <a:r>
              <a:rPr lang="ru-RU" sz="1400" dirty="0">
                <a:solidFill>
                  <a:srgbClr val="000000"/>
                </a:solidFill>
              </a:rPr>
              <a:t>двойного диплома</a:t>
            </a:r>
            <a:endParaRPr lang="ru-RU" sz="1400" dirty="0"/>
          </a:p>
        </p:txBody>
      </p:sp>
      <p:sp>
        <p:nvSpPr>
          <p:cNvPr id="171" name="Прямоугольник 170"/>
          <p:cNvSpPr/>
          <p:nvPr/>
        </p:nvSpPr>
        <p:spPr>
          <a:xfrm>
            <a:off x="6516262" y="1587998"/>
            <a:ext cx="489557" cy="44319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700" b="1" dirty="0">
                <a:solidFill>
                  <a:srgbClr val="0072BB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178564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Z:\машина машина\Internet\иностранцы\IMG_0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r="14564" b="16060"/>
          <a:stretch/>
        </p:blipFill>
        <p:spPr bwMode="auto">
          <a:xfrm>
            <a:off x="5986462" y="0"/>
            <a:ext cx="3157538" cy="20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1536"/>
          <a:stretch/>
        </p:blipFill>
        <p:spPr bwMode="auto">
          <a:xfrm>
            <a:off x="3321330" y="909478"/>
            <a:ext cx="3093373" cy="22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3435" y="213793"/>
            <a:ext cx="4424309" cy="872990"/>
          </a:xfrm>
          <a:prstGeom prst="rect">
            <a:avLst/>
          </a:prstGeom>
        </p:spPr>
        <p:txBody>
          <a:bodyPr wrap="square" lIns="41587" tIns="20794" rIns="41587" bIns="20794">
            <a:spAutoFit/>
          </a:bodyPr>
          <a:lstStyle/>
          <a:p>
            <a:pPr>
              <a:lnSpc>
                <a:spcPct val="90000"/>
              </a:lnSpc>
              <a:spcAft>
                <a:spcPts val="364"/>
              </a:spcAft>
              <a:buClr>
                <a:srgbClr val="FF0000"/>
              </a:buClr>
            </a:pPr>
            <a:r>
              <a:rPr lang="ru-RU" sz="3000" b="1" dirty="0">
                <a:ea typeface="+mj-ea"/>
                <a:cs typeface="+mj-cs"/>
              </a:rPr>
              <a:t>Усиление</a:t>
            </a:r>
            <a:r>
              <a:rPr lang="en-US" sz="3000" b="1" dirty="0">
                <a:ea typeface="+mj-ea"/>
                <a:cs typeface="+mj-cs"/>
              </a:rPr>
              <a:t> </a:t>
            </a:r>
            <a:r>
              <a:rPr lang="ru-RU" sz="3000" b="1" dirty="0">
                <a:ea typeface="+mj-ea"/>
                <a:cs typeface="+mj-cs"/>
              </a:rPr>
              <a:t>восточного вектора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435" y="1202171"/>
            <a:ext cx="2831253" cy="3606047"/>
          </a:xfrm>
          <a:prstGeom prst="rect">
            <a:avLst/>
          </a:prstGeom>
        </p:spPr>
        <p:txBody>
          <a:bodyPr wrap="square" lIns="41587" tIns="20794" rIns="41587" bIns="20794">
            <a:spAutoFit/>
          </a:bodyPr>
          <a:lstStyle/>
          <a:p>
            <a:pPr>
              <a:lnSpc>
                <a:spcPct val="90000"/>
              </a:lnSpc>
              <a:spcAft>
                <a:spcPts val="900"/>
              </a:spcAft>
              <a:buClr>
                <a:schemeClr val="bg1"/>
              </a:buClr>
            </a:pP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Научно-технологические</a:t>
            </a:r>
            <a:b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</a:b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миссии 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во Вьетнам, Индонезию, Лаос, Мьянму, Узбекистан</a:t>
            </a:r>
          </a:p>
          <a:p>
            <a:pPr>
              <a:lnSpc>
                <a:spcPct val="90000"/>
              </a:lnSpc>
              <a:spcAft>
                <a:spcPts val="900"/>
              </a:spcAft>
              <a:buClr>
                <a:schemeClr val="bg1"/>
              </a:buClr>
            </a:pP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Сотрудничество с Посольствами </a:t>
            </a:r>
            <a:b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</a:b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и Русскими домами</a:t>
            </a:r>
            <a:r>
              <a:rPr lang="ru-RU" sz="1500" b="1" dirty="0">
                <a:ea typeface="Roboto" panose="02000000000000000000" pitchFamily="2" charset="0"/>
                <a:cs typeface="Roboto"/>
              </a:rPr>
              <a:t> </a:t>
            </a:r>
            <a:br>
              <a:rPr lang="ru-RU" sz="1500" b="1" dirty="0">
                <a:ea typeface="Roboto" panose="02000000000000000000" pitchFamily="2" charset="0"/>
                <a:cs typeface="Roboto"/>
              </a:rPr>
            </a:br>
            <a:r>
              <a:rPr lang="ru-RU" sz="1500" dirty="0">
                <a:ea typeface="Roboto" panose="02000000000000000000" pitchFamily="2" charset="0"/>
                <a:cs typeface="Roboto"/>
              </a:rPr>
              <a:t>во Вьетнаме, Египте, Индонезии, Лаосе, Монголии, Мьянме, Пакистане </a:t>
            </a:r>
          </a:p>
          <a:p>
            <a:pPr>
              <a:lnSpc>
                <a:spcPct val="90000"/>
              </a:lnSpc>
              <a:spcAft>
                <a:spcPts val="900"/>
              </a:spcAft>
              <a:buClr>
                <a:schemeClr val="bg1"/>
              </a:buClr>
            </a:pP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13-кратный 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прирост количества </a:t>
            </a:r>
            <a:br>
              <a:rPr lang="ru-RU" sz="1500" dirty="0">
                <a:ea typeface="Roboto" panose="02000000000000000000" pitchFamily="2" charset="0"/>
                <a:cs typeface="Roboto"/>
              </a:rPr>
            </a:br>
            <a:r>
              <a:rPr lang="ru-RU" sz="1500" dirty="0">
                <a:ea typeface="Roboto" panose="02000000000000000000" pitchFamily="2" charset="0"/>
                <a:cs typeface="Roboto"/>
              </a:rPr>
              <a:t>студентов из Азии </a:t>
            </a:r>
            <a:br>
              <a:rPr lang="ru-RU" sz="1500" dirty="0">
                <a:ea typeface="Roboto" panose="02000000000000000000" pitchFamily="2" charset="0"/>
                <a:cs typeface="Roboto"/>
              </a:rPr>
            </a:br>
            <a:r>
              <a:rPr lang="ru-RU" sz="1400" dirty="0">
                <a:ea typeface="Roboto" panose="02000000000000000000" pitchFamily="2" charset="0"/>
                <a:cs typeface="Roboto"/>
              </a:rPr>
              <a:t>(2013 – 81 чел</a:t>
            </a:r>
            <a:r>
              <a:rPr lang="en-US" sz="1400" dirty="0">
                <a:ea typeface="Roboto" panose="02000000000000000000" pitchFamily="2" charset="0"/>
                <a:cs typeface="Roboto"/>
              </a:rPr>
              <a:t>., </a:t>
            </a:r>
            <a:r>
              <a:rPr lang="ru-RU" sz="1400" dirty="0">
                <a:ea typeface="Roboto" panose="02000000000000000000" pitchFamily="2" charset="0"/>
                <a:cs typeface="Roboto"/>
              </a:rPr>
              <a:t>2023 – 1 050 чел.</a:t>
            </a:r>
            <a:r>
              <a:rPr lang="en-US" sz="1400" dirty="0">
                <a:ea typeface="Roboto" panose="02000000000000000000" pitchFamily="2" charset="0"/>
                <a:cs typeface="Roboto"/>
              </a:rPr>
              <a:t>)</a:t>
            </a:r>
            <a:endParaRPr lang="ru-RU" sz="1400" dirty="0">
              <a:ea typeface="Roboto" panose="02000000000000000000" pitchFamily="2" charset="0"/>
              <a:cs typeface="Roboto"/>
            </a:endParaRPr>
          </a:p>
          <a:p>
            <a:pPr>
              <a:lnSpc>
                <a:spcPct val="90000"/>
              </a:lnSpc>
              <a:spcAft>
                <a:spcPts val="900"/>
              </a:spcAft>
              <a:buClr>
                <a:schemeClr val="bg1"/>
              </a:buClr>
            </a:pP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58 % 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прирост количества </a:t>
            </a:r>
            <a:br>
              <a:rPr lang="en-US" sz="1500" dirty="0">
                <a:ea typeface="Roboto" panose="02000000000000000000" pitchFamily="2" charset="0"/>
                <a:cs typeface="Roboto"/>
              </a:rPr>
            </a:br>
            <a:r>
              <a:rPr lang="ru-RU" sz="1500" dirty="0">
                <a:ea typeface="Roboto" panose="02000000000000000000" pitchFamily="2" charset="0"/>
                <a:cs typeface="Roboto"/>
              </a:rPr>
              <a:t>студентов из</a:t>
            </a:r>
            <a:r>
              <a:rPr lang="en-US" sz="1500" dirty="0">
                <a:ea typeface="Roboto" panose="02000000000000000000" pitchFamily="2" charset="0"/>
                <a:cs typeface="Roboto"/>
              </a:rPr>
              <a:t> 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СНГ</a:t>
            </a:r>
          </a:p>
          <a:p>
            <a:pPr>
              <a:lnSpc>
                <a:spcPct val="90000"/>
              </a:lnSpc>
              <a:spcAft>
                <a:spcPts val="900"/>
              </a:spcAft>
              <a:buClr>
                <a:schemeClr val="bg1"/>
              </a:buClr>
            </a:pP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Крупнейшие в России диаспоры 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из Вьетнама, Индонезии, Лаоса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21330" y="3493786"/>
            <a:ext cx="3200914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ea typeface="Roboto" panose="02000000000000000000" pitchFamily="2" charset="0"/>
                <a:cs typeface="Roboto"/>
              </a:rPr>
              <a:t>ТГУ – соучредитель </a:t>
            </a:r>
            <a:br>
              <a:rPr lang="ru-RU" sz="1500" dirty="0">
                <a:ea typeface="Roboto" panose="02000000000000000000" pitchFamily="2" charset="0"/>
                <a:cs typeface="Roboto"/>
              </a:rPr>
            </a:br>
            <a:r>
              <a:rPr lang="ru-RU" sz="1500" dirty="0">
                <a:ea typeface="Roboto" panose="02000000000000000000" pitchFamily="2" charset="0"/>
                <a:cs typeface="Roboto"/>
              </a:rPr>
              <a:t>Консорциума российских вузов </a:t>
            </a:r>
            <a:br>
              <a:rPr lang="ru-RU" sz="1500" dirty="0">
                <a:ea typeface="Roboto" panose="02000000000000000000" pitchFamily="2" charset="0"/>
                <a:cs typeface="Roboto"/>
              </a:rPr>
            </a:br>
            <a:r>
              <a:rPr lang="ru-RU" sz="1500" b="1" dirty="0">
                <a:solidFill>
                  <a:srgbClr val="0070C0"/>
                </a:solidFill>
                <a:ea typeface="Roboto" panose="02000000000000000000" pitchFamily="2" charset="0"/>
                <a:cs typeface="Roboto"/>
              </a:rPr>
              <a:t>«Послы российского высшего образования и науки» </a:t>
            </a:r>
            <a:r>
              <a:rPr lang="ru-RU" sz="1500" dirty="0">
                <a:ea typeface="Roboto" panose="02000000000000000000" pitchFamily="2" charset="0"/>
                <a:cs typeface="Roboto"/>
              </a:rPr>
              <a:t>по расширению и привлечению новых образовательных рынков Азии</a:t>
            </a:r>
          </a:p>
        </p:txBody>
      </p:sp>
      <p:pic>
        <p:nvPicPr>
          <p:cNvPr id="11" name="Picture 2" descr="D:\Documents\МЕРОПРИЯТИЯ\2022\11.16 Рыкун Лаос и Вьетнам\Лаос\564b598f-1b76-4bab-8f87-4eba5ba51fa8.jf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/>
        </p:blipFill>
        <p:spPr bwMode="auto">
          <a:xfrm>
            <a:off x="7565231" y="3647048"/>
            <a:ext cx="1387182" cy="1387085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Documents\МЕРОПРИЯТИЯ\2022\09.29 выставка УМС Монголия\DSC_775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453" r="37191" b="14536"/>
          <a:stretch/>
        </p:blipFill>
        <p:spPr bwMode="auto">
          <a:xfrm>
            <a:off x="6842599" y="1809134"/>
            <a:ext cx="1850084" cy="184995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2"/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00000000-1234-1234-1234-123412341234}" type="slidenum">
              <a:rPr lang="ru" smtClean="0"/>
              <a:pPr/>
              <a:t>17</a:t>
            </a:fld>
            <a:endParaRPr lang="ru" dirty="0"/>
          </a:p>
        </p:txBody>
      </p:sp>
      <p:pic>
        <p:nvPicPr>
          <p:cNvPr id="1026" name="Picture 2" descr="C:\Users\rsv\Desktop\photo_2023-08-29_15-38-2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9803" r="17196" b="39837"/>
          <a:stretch/>
        </p:blipFill>
        <p:spPr bwMode="auto">
          <a:xfrm>
            <a:off x="6256967" y="2970395"/>
            <a:ext cx="1617335" cy="161733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3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5"/>
          <a:stretch/>
        </p:blipFill>
        <p:spPr>
          <a:xfrm>
            <a:off x="-29840" y="0"/>
            <a:ext cx="4961880" cy="2856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21788"/>
          <a:stretch/>
        </p:blipFill>
        <p:spPr>
          <a:xfrm>
            <a:off x="4458940" y="3074797"/>
            <a:ext cx="2218392" cy="2092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09" y="161314"/>
            <a:ext cx="4047559" cy="2695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26096" r="682" b="855"/>
          <a:stretch/>
        </p:blipFill>
        <p:spPr>
          <a:xfrm>
            <a:off x="-36512" y="3073507"/>
            <a:ext cx="4248472" cy="2069993"/>
          </a:xfrm>
          <a:prstGeom prst="rect">
            <a:avLst/>
          </a:prstGeom>
        </p:spPr>
      </p:pic>
      <p:sp>
        <p:nvSpPr>
          <p:cNvPr id="9" name="Shape 10"/>
          <p:cNvSpPr txBox="1">
            <a:spLocks/>
          </p:cNvSpPr>
          <p:nvPr/>
        </p:nvSpPr>
        <p:spPr>
          <a:xfrm>
            <a:off x="7020272" y="3075806"/>
            <a:ext cx="2592288" cy="1011381"/>
          </a:xfrm>
          <a:prstGeom prst="rect">
            <a:avLst/>
          </a:prstGeom>
        </p:spPr>
        <p:txBody>
          <a:bodyPr vert="horz" lIns="91424" tIns="45711" rIns="91424" bIns="45711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200" dirty="0"/>
              <a:t>Спорт </a:t>
            </a:r>
            <a:br>
              <a:rPr lang="ru-RU" sz="3200" dirty="0"/>
            </a:br>
            <a:r>
              <a:rPr lang="ru-RU" sz="3200" dirty="0"/>
              <a:t>в ТГУ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230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9" y="2135946"/>
            <a:ext cx="3783282" cy="2519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4" b="13094"/>
          <a:stretch/>
        </p:blipFill>
        <p:spPr>
          <a:xfrm>
            <a:off x="4352924" y="3063680"/>
            <a:ext cx="4791076" cy="2171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4352924" y="-164554"/>
            <a:ext cx="4369795" cy="30190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411510"/>
            <a:ext cx="3960440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ru-RU" sz="4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Университетское творчество – городу</a:t>
            </a:r>
            <a:endParaRPr lang="ru-RU" sz="66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957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машина машина\ректор\Отчет 2017\otchet_gorod Folder\otchet_gorod Folder\Links\0_a205a_b96df470_X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1" b="34860"/>
          <a:stretch/>
        </p:blipFill>
        <p:spPr bwMode="auto">
          <a:xfrm>
            <a:off x="-35868" y="0"/>
            <a:ext cx="9179868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312" y="2499742"/>
            <a:ext cx="3410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Умный регион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3427133"/>
            <a:ext cx="310668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800" b="1" dirty="0">
                <a:solidFill>
                  <a:srgbClr val="0070C0"/>
                </a:solidFill>
              </a:rPr>
              <a:t>Томск –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студенческая и научная столица Сибири </a:t>
            </a:r>
          </a:p>
          <a:p>
            <a:pPr lvl="0">
              <a:lnSpc>
                <a:spcPct val="90000"/>
              </a:lnSpc>
            </a:pPr>
            <a:r>
              <a:rPr lang="ru-RU" sz="2000" b="1" dirty="0"/>
              <a:t>население </a:t>
            </a:r>
            <a:br>
              <a:rPr lang="ru-RU" sz="2000" b="1" dirty="0"/>
            </a:br>
            <a:r>
              <a:rPr lang="en-US" sz="2000" b="1" dirty="0"/>
              <a:t>&gt;</a:t>
            </a:r>
            <a:r>
              <a:rPr lang="ru-RU" sz="2000" b="1" dirty="0"/>
              <a:t> </a:t>
            </a:r>
            <a:r>
              <a:rPr lang="en-US" sz="2000" b="1" dirty="0"/>
              <a:t>5</a:t>
            </a:r>
            <a:r>
              <a:rPr lang="ru-RU" sz="2000" b="1" dirty="0"/>
              <a:t>00 000</a:t>
            </a:r>
            <a:r>
              <a:rPr lang="en-US" sz="2000" b="1" dirty="0"/>
              <a:t> </a:t>
            </a:r>
            <a:r>
              <a:rPr lang="ru-RU" sz="1600" dirty="0"/>
              <a:t>тыс. чел.</a:t>
            </a:r>
            <a:endParaRPr lang="en-US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3651870"/>
            <a:ext cx="259228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4 </a:t>
            </a:r>
            <a:r>
              <a:rPr lang="ru-RU" sz="2400" b="1" dirty="0">
                <a:solidFill>
                  <a:srgbClr val="0070C0"/>
                </a:solidFill>
              </a:rPr>
              <a:t>филиала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ru-RU" sz="1600" dirty="0"/>
              <a:t>иногородних образовательных организаций высшего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8941" y="3735820"/>
            <a:ext cx="3183299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</a:rPr>
              <a:t>6 </a:t>
            </a:r>
            <a:r>
              <a:rPr lang="ru-RU" sz="2400" b="1" dirty="0">
                <a:solidFill>
                  <a:srgbClr val="0070C0"/>
                </a:solidFill>
              </a:rPr>
              <a:t>университетов</a:t>
            </a:r>
          </a:p>
          <a:p>
            <a:pPr lvl="0">
              <a:lnSpc>
                <a:spcPct val="7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</a:rPr>
              <a:t>2</a:t>
            </a:r>
            <a:r>
              <a:rPr lang="ru-RU" sz="2400" b="1" dirty="0">
                <a:solidFill>
                  <a:srgbClr val="0070C0"/>
                </a:solidFill>
              </a:rPr>
              <a:t> негосударственных института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350785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</a:pPr>
            <a:r>
              <a:rPr lang="en-US" sz="4000" dirty="0">
                <a:solidFill>
                  <a:srgbClr val="0070C0"/>
                </a:solidFill>
              </a:rPr>
              <a:t>+ </a:t>
            </a:r>
          </a:p>
        </p:txBody>
      </p:sp>
      <p:pic>
        <p:nvPicPr>
          <p:cNvPr id="8" name="Picture 2" descr="https://im0-tub-ru.yandex.net/i?id=3f30326a0a53a7429ebb0356e29da29f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358" y="240971"/>
            <a:ext cx="701942" cy="4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86310" y="248669"/>
            <a:ext cx="649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a typeface="Verdana" panose="020B0604030504040204" pitchFamily="34" charset="0"/>
              </a:rPr>
              <a:t>#85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1801" y="578967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a typeface="Verdana" panose="020B0604030504040204" pitchFamily="34" charset="0"/>
              </a:rPr>
              <a:t>#3</a:t>
            </a:r>
            <a:endParaRPr lang="ru-RU" sz="2400" b="1" dirty="0">
              <a:solidFill>
                <a:srgbClr val="0070C0"/>
              </a:solidFill>
              <a:ea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97747" y="679854"/>
            <a:ext cx="10326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Verdana" panose="020B0604030504040204" pitchFamily="34" charset="0"/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546709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ЕРОПРИЯТИЯ\10.13-14 МГИМО Вклад университетов в развитие регионов\image_2022-10-11_17-56-3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12547"/>
          <a:stretch/>
        </p:blipFill>
        <p:spPr bwMode="auto">
          <a:xfrm>
            <a:off x="207639" y="3155130"/>
            <a:ext cx="1686772" cy="198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машина машина\подразделения\ЭПЦ\постеры музеи 2022\фото музеев ТГУ\фото ТГУ сайт минкульта\ПМ-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1" y="1357258"/>
            <a:ext cx="2624138" cy="16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13287"/>
          <a:stretch/>
        </p:blipFill>
        <p:spPr bwMode="auto">
          <a:xfrm>
            <a:off x="1621036" y="3888802"/>
            <a:ext cx="1296144" cy="1296144"/>
          </a:xfrm>
          <a:prstGeom prst="ellipse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26493" b="23829"/>
          <a:stretch/>
        </p:blipFill>
        <p:spPr bwMode="auto">
          <a:xfrm>
            <a:off x="1835697" y="2776229"/>
            <a:ext cx="1182535" cy="1182535"/>
          </a:xfrm>
          <a:prstGeom prst="ellipse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11098" y="3188549"/>
            <a:ext cx="1485027" cy="4247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/>
              <a:t>Сибирский ботанический сад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2320" y="4549581"/>
            <a:ext cx="1272134" cy="4247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/>
              <a:t>Городские мероприятия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7198" y="1319376"/>
            <a:ext cx="1968819" cy="2585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/>
              <a:t>Музейный комплекс</a:t>
            </a:r>
          </a:p>
        </p:txBody>
      </p:sp>
      <p:sp>
        <p:nvSpPr>
          <p:cNvPr id="19" name="Shape 10"/>
          <p:cNvSpPr txBox="1">
            <a:spLocks/>
          </p:cNvSpPr>
          <p:nvPr/>
        </p:nvSpPr>
        <p:spPr>
          <a:xfrm>
            <a:off x="323529" y="285315"/>
            <a:ext cx="4911488" cy="824880"/>
          </a:xfrm>
          <a:prstGeom prst="rect">
            <a:avLst/>
          </a:prstGeom>
        </p:spPr>
        <p:txBody>
          <a:bodyPr vert="horz" lIns="91438" tIns="45719" rIns="91438" bIns="4571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000" dirty="0">
                <a:latin typeface="+mn-lt"/>
              </a:rPr>
              <a:t>Университет как место </a:t>
            </a:r>
            <a:br>
              <a:rPr lang="ru-RU" sz="3000" dirty="0">
                <a:latin typeface="+mn-lt"/>
              </a:rPr>
            </a:br>
            <a:r>
              <a:rPr lang="ru-RU" sz="3000" dirty="0">
                <a:latin typeface="+mn-lt"/>
              </a:rPr>
              <a:t>притяжения горожан</a:t>
            </a:r>
          </a:p>
        </p:txBody>
      </p:sp>
      <p:sp>
        <p:nvSpPr>
          <p:cNvPr id="21" name="Shape 11"/>
          <p:cNvSpPr txBox="1">
            <a:spLocks/>
          </p:cNvSpPr>
          <p:nvPr/>
        </p:nvSpPr>
        <p:spPr>
          <a:xfrm>
            <a:off x="2747198" y="1635646"/>
            <a:ext cx="2040827" cy="40653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ru-RU" sz="3600" b="1" dirty="0">
                <a:solidFill>
                  <a:srgbClr val="0070C0"/>
                </a:solidFill>
                <a:latin typeface="+mn-lt"/>
              </a:rPr>
              <a:t>13 000+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47198" y="1898166"/>
            <a:ext cx="2328859" cy="7294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lang="ru-RU" b="1" dirty="0">
                <a:solidFill>
                  <a:srgbClr val="0070C0"/>
                </a:solidFill>
              </a:rPr>
              <a:t>школьников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br>
              <a:rPr lang="ru-RU" sz="1400" dirty="0"/>
            </a:br>
            <a:r>
              <a:rPr lang="ru-RU" sz="1400" dirty="0"/>
              <a:t>в год посещают </a:t>
            </a:r>
            <a:br>
              <a:rPr lang="ru-RU" sz="1400" dirty="0"/>
            </a:br>
            <a:r>
              <a:rPr lang="ru-RU" sz="1400" dirty="0"/>
              <a:t>экскурсии</a:t>
            </a:r>
          </a:p>
        </p:txBody>
      </p:sp>
      <p:pic>
        <p:nvPicPr>
          <p:cNvPr id="2054" name="Picture 6" descr="\\1-137-4\d\МЕРОПРИЯТИЯ\10.13-14 МГИМО Вклад университетов в развитие регионов\DSC_8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4835708" y="2186080"/>
            <a:ext cx="3681409" cy="227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018232" y="3947968"/>
            <a:ext cx="1655753" cy="61369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ru-RU" sz="1400" dirty="0"/>
              <a:t>научно-образовательных проектов</a:t>
            </a:r>
          </a:p>
        </p:txBody>
      </p:sp>
      <p:sp>
        <p:nvSpPr>
          <p:cNvPr id="23" name="Shape 11"/>
          <p:cNvSpPr txBox="1">
            <a:spLocks/>
          </p:cNvSpPr>
          <p:nvPr/>
        </p:nvSpPr>
        <p:spPr>
          <a:xfrm>
            <a:off x="2986813" y="3695131"/>
            <a:ext cx="2031209" cy="36801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0070C0"/>
                </a:solidFill>
                <a:latin typeface="+mn-lt"/>
              </a:rPr>
              <a:t>1 000+</a:t>
            </a:r>
          </a:p>
        </p:txBody>
      </p:sp>
      <p:pic>
        <p:nvPicPr>
          <p:cNvPr id="25" name="Picture 4" descr="Z:\машина машина\ректор\Отчет 2018\Папка annual-report-2018\Links\577A195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3"/>
          <a:stretch/>
        </p:blipFill>
        <p:spPr bwMode="auto">
          <a:xfrm>
            <a:off x="4835707" y="353022"/>
            <a:ext cx="2376579" cy="16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380313" y="771543"/>
            <a:ext cx="1079781" cy="4247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/>
              <a:t>Центр культуры ТГУ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380313" y="1576534"/>
            <a:ext cx="1655753" cy="49116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ru-RU" sz="1600" dirty="0"/>
              <a:t>посетителей ежегодно</a:t>
            </a:r>
          </a:p>
        </p:txBody>
      </p:sp>
      <p:sp>
        <p:nvSpPr>
          <p:cNvPr id="28" name="Shape 11"/>
          <p:cNvSpPr txBox="1">
            <a:spLocks/>
          </p:cNvSpPr>
          <p:nvPr/>
        </p:nvSpPr>
        <p:spPr>
          <a:xfrm>
            <a:off x="7380313" y="1361789"/>
            <a:ext cx="2031209" cy="368011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700" kern="1200">
                <a:solidFill>
                  <a:srgbClr val="53535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lang="ru-RU" sz="2800" b="1" dirty="0">
                <a:solidFill>
                  <a:srgbClr val="0070C0"/>
                </a:solidFill>
                <a:latin typeface="+mn-lt"/>
              </a:rPr>
              <a:t>30 000+</a:t>
            </a:r>
          </a:p>
        </p:txBody>
      </p:sp>
    </p:spTree>
    <p:extLst>
      <p:ext uri="{BB962C8B-B14F-4D97-AF65-F5344CB8AC3E}">
        <p14:creationId xmlns:p14="http://schemas.microsoft.com/office/powerpoint/2010/main" val="2665961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"/>
          <p:cNvSpPr txBox="1">
            <a:spLocks/>
          </p:cNvSpPr>
          <p:nvPr/>
        </p:nvSpPr>
        <p:spPr>
          <a:xfrm>
            <a:off x="323529" y="285315"/>
            <a:ext cx="4911488" cy="824880"/>
          </a:xfrm>
          <a:prstGeom prst="rect">
            <a:avLst/>
          </a:prstGeom>
        </p:spPr>
        <p:txBody>
          <a:bodyPr vert="horz" lIns="91438" tIns="45719" rIns="91438" bIns="4571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3000" dirty="0">
                <a:latin typeface="+mn-lt"/>
              </a:rPr>
              <a:t>Университет – </a:t>
            </a:r>
            <a:br>
              <a:rPr lang="ru-RU" sz="3000" dirty="0">
                <a:latin typeface="+mn-lt"/>
              </a:rPr>
            </a:br>
            <a:r>
              <a:rPr lang="ru-RU" sz="3000" dirty="0">
                <a:latin typeface="+mn-lt"/>
              </a:rPr>
              <a:t>культурный код города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4" y="110723"/>
            <a:ext cx="3850903" cy="503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9" y="1187320"/>
            <a:ext cx="2533972" cy="2666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/>
              <a:t>Музыкальные фестивали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2" name="Picture 6" descr="Z:\Фотохроника 2023\концерты ИИК\12 апре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21" y="1502158"/>
            <a:ext cx="1518683" cy="21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Фотохроника 2023\концерты ИИК\31 мар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6" y="1502158"/>
            <a:ext cx="1517595" cy="21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:\Фотохроника 2023\концерты ИИК\27 апре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31" y="1502158"/>
            <a:ext cx="1518220" cy="21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Z:\Фотохроника 2021\05.28-30 МУКА фестиваль ИИК\05-28 надпись на стене научки\photo_2021-06-03_13-45-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0" t="31387" r="29726" b="41670"/>
          <a:stretch/>
        </p:blipFill>
        <p:spPr bwMode="auto">
          <a:xfrm>
            <a:off x="367224" y="3741751"/>
            <a:ext cx="2296845" cy="11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779272" y="3913201"/>
            <a:ext cx="255542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500" dirty="0"/>
              <a:t>Паблик-арт-фестиваль «</a:t>
            </a:r>
            <a:r>
              <a:rPr lang="ru-RU" sz="1500" dirty="0" err="1"/>
              <a:t>мУкА</a:t>
            </a:r>
            <a:r>
              <a:rPr lang="ru-RU" sz="1500" dirty="0"/>
              <a:t>. Склады искусства»</a:t>
            </a:r>
          </a:p>
        </p:txBody>
      </p:sp>
    </p:spTree>
    <p:extLst>
      <p:ext uri="{BB962C8B-B14F-4D97-AF65-F5344CB8AC3E}">
        <p14:creationId xmlns:p14="http://schemas.microsoft.com/office/powerpoint/2010/main" val="71681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0279" y="711021"/>
            <a:ext cx="3169523" cy="26197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61960" y="3590925"/>
            <a:ext cx="5512288" cy="11953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0" name="Shape 85"/>
          <p:cNvSpPr txBox="1"/>
          <p:nvPr/>
        </p:nvSpPr>
        <p:spPr>
          <a:xfrm>
            <a:off x="3493228" y="3937473"/>
            <a:ext cx="1331330" cy="695514"/>
          </a:xfrm>
          <a:prstGeom prst="rect">
            <a:avLst/>
          </a:prstGeom>
        </p:spPr>
        <p:txBody>
          <a:bodyPr vert="horz" wrap="square" lIns="0" tIns="30420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 marR="3081">
              <a:lnSpc>
                <a:spcPct val="89700"/>
              </a:lnSpc>
              <a:spcBef>
                <a:spcPts val="240"/>
              </a:spcBef>
            </a:pPr>
            <a:r>
              <a:rPr sz="1200" dirty="0" err="1">
                <a:solidFill>
                  <a:schemeClr val="bg1"/>
                </a:solidFill>
                <a:ea typeface="Roboto" pitchFamily="2" charset="0"/>
                <a:cs typeface="Arial"/>
              </a:rPr>
              <a:t>Томский</a:t>
            </a:r>
            <a:r>
              <a:rPr sz="1200" dirty="0">
                <a:solidFill>
                  <a:schemeClr val="bg1"/>
                </a:solidFill>
                <a:ea typeface="Roboto" pitchFamily="2" charset="0"/>
              </a:rPr>
              <a:t> </a:t>
            </a:r>
            <a:r>
              <a:rPr sz="1200" dirty="0" err="1">
                <a:solidFill>
                  <a:schemeClr val="bg1"/>
                </a:solidFill>
                <a:ea typeface="Roboto" pitchFamily="2" charset="0"/>
                <a:cs typeface="Arial"/>
              </a:rPr>
              <a:t>национальный</a:t>
            </a:r>
            <a:r>
              <a:rPr sz="1200" dirty="0">
                <a:solidFill>
                  <a:schemeClr val="bg1"/>
                </a:solidFill>
                <a:ea typeface="Roboto" pitchFamily="2" charset="0"/>
              </a:rPr>
              <a:t> </a:t>
            </a:r>
            <a:r>
              <a:rPr sz="1200" dirty="0" err="1">
                <a:solidFill>
                  <a:schemeClr val="bg1"/>
                </a:solidFill>
                <a:ea typeface="Roboto" pitchFamily="2" charset="0"/>
                <a:cs typeface="Arial"/>
              </a:rPr>
              <a:t>исследовательский</a:t>
            </a:r>
            <a:r>
              <a:rPr sz="1200" dirty="0">
                <a:solidFill>
                  <a:schemeClr val="bg1"/>
                </a:solidFill>
                <a:ea typeface="Roboto" pitchFamily="2" charset="0"/>
              </a:rPr>
              <a:t> </a:t>
            </a:r>
            <a:r>
              <a:rPr sz="1200" dirty="0" err="1">
                <a:solidFill>
                  <a:schemeClr val="bg1"/>
                </a:solidFill>
                <a:ea typeface="Roboto" pitchFamily="2" charset="0"/>
                <a:cs typeface="Arial"/>
              </a:rPr>
              <a:t>медицинский</a:t>
            </a:r>
            <a:r>
              <a:rPr sz="1200" dirty="0">
                <a:solidFill>
                  <a:schemeClr val="bg1"/>
                </a:solidFill>
                <a:ea typeface="Roboto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ea typeface="Roboto" pitchFamily="2" charset="0"/>
                <a:cs typeface="Arial"/>
              </a:rPr>
              <a:t>центр</a:t>
            </a:r>
            <a:endParaRPr sz="1200" dirty="0">
              <a:solidFill>
                <a:schemeClr val="bg1"/>
              </a:solidFill>
              <a:ea typeface="Roboto" pitchFamily="2" charset="0"/>
              <a:cs typeface="Arial"/>
            </a:endParaRPr>
          </a:p>
        </p:txBody>
      </p:sp>
      <p:pic>
        <p:nvPicPr>
          <p:cNvPr id="11" name="Shape 88"/>
          <p:cNvPicPr/>
          <p:nvPr/>
        </p:nvPicPr>
        <p:blipFill>
          <a:blip r:embed="rId3"/>
          <a:stretch/>
        </p:blipFill>
        <p:spPr>
          <a:xfrm>
            <a:off x="737898" y="3752048"/>
            <a:ext cx="758368" cy="630482"/>
          </a:xfrm>
          <a:prstGeom prst="rect">
            <a:avLst/>
          </a:prstGeom>
        </p:spPr>
      </p:pic>
      <p:sp>
        <p:nvSpPr>
          <p:cNvPr id="12" name="Shape 108"/>
          <p:cNvSpPr txBox="1"/>
          <p:nvPr/>
        </p:nvSpPr>
        <p:spPr>
          <a:xfrm>
            <a:off x="2019484" y="3807652"/>
            <a:ext cx="418832" cy="633357"/>
          </a:xfrm>
          <a:prstGeom prst="rect">
            <a:avLst/>
          </a:prstGeom>
        </p:spPr>
        <p:txBody>
          <a:bodyPr vert="horz" wrap="square" lIns="0" tIns="10012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>
              <a:spcBef>
                <a:spcPts val="79"/>
              </a:spcBef>
            </a:pPr>
            <a:r>
              <a:rPr sz="4050" b="1" spc="9" dirty="0">
                <a:solidFill>
                  <a:schemeClr val="bg1"/>
                </a:solidFill>
                <a:ea typeface="Roboto" pitchFamily="2" charset="0"/>
                <a:cs typeface="Arial"/>
              </a:rPr>
              <a:t>5</a:t>
            </a:r>
            <a:endParaRPr sz="4050" dirty="0">
              <a:solidFill>
                <a:schemeClr val="bg1"/>
              </a:solidFill>
              <a:ea typeface="Roboto" pitchFamily="2" charset="0"/>
              <a:cs typeface="Arial"/>
            </a:endParaRPr>
          </a:p>
        </p:txBody>
      </p:sp>
      <p:sp>
        <p:nvSpPr>
          <p:cNvPr id="13" name="Shape 109"/>
          <p:cNvSpPr txBox="1"/>
          <p:nvPr/>
        </p:nvSpPr>
        <p:spPr>
          <a:xfrm>
            <a:off x="2019485" y="4451378"/>
            <a:ext cx="1575071" cy="194387"/>
          </a:xfrm>
          <a:prstGeom prst="rect">
            <a:avLst/>
          </a:prstGeom>
        </p:spPr>
        <p:txBody>
          <a:bodyPr vert="horz" wrap="square" lIns="0" tIns="9627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>
              <a:spcBef>
                <a:spcPts val="76"/>
              </a:spcBef>
            </a:pPr>
            <a:r>
              <a:rPr sz="1200" spc="61" dirty="0">
                <a:solidFill>
                  <a:schemeClr val="bg1"/>
                </a:solidFill>
                <a:ea typeface="Roboto" pitchFamily="2" charset="0"/>
                <a:cs typeface="Arial"/>
              </a:rPr>
              <a:t>НИИ СО РАН</a:t>
            </a:r>
          </a:p>
        </p:txBody>
      </p:sp>
      <p:sp>
        <p:nvSpPr>
          <p:cNvPr id="15" name="Shape 108"/>
          <p:cNvSpPr txBox="1"/>
          <p:nvPr/>
        </p:nvSpPr>
        <p:spPr>
          <a:xfrm>
            <a:off x="337508" y="3807652"/>
            <a:ext cx="418832" cy="633357"/>
          </a:xfrm>
          <a:prstGeom prst="rect">
            <a:avLst/>
          </a:prstGeom>
        </p:spPr>
        <p:txBody>
          <a:bodyPr vert="horz" wrap="square" lIns="0" tIns="10012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>
              <a:spcBef>
                <a:spcPts val="79"/>
              </a:spcBef>
            </a:pPr>
            <a:r>
              <a:rPr lang="en-US" sz="4050" b="1" spc="9" dirty="0">
                <a:solidFill>
                  <a:schemeClr val="bg1"/>
                </a:solidFill>
                <a:ea typeface="Roboto" pitchFamily="2" charset="0"/>
                <a:cs typeface="Arial"/>
              </a:rPr>
              <a:t>6</a:t>
            </a:r>
            <a:endParaRPr sz="4050" dirty="0">
              <a:solidFill>
                <a:schemeClr val="bg1"/>
              </a:solidFill>
              <a:ea typeface="Roboto" pitchFamily="2" charset="0"/>
              <a:cs typeface="Arial"/>
            </a:endParaRPr>
          </a:p>
        </p:txBody>
      </p:sp>
      <p:sp>
        <p:nvSpPr>
          <p:cNvPr id="16" name="Shape 109"/>
          <p:cNvSpPr txBox="1"/>
          <p:nvPr/>
        </p:nvSpPr>
        <p:spPr>
          <a:xfrm>
            <a:off x="337507" y="4451378"/>
            <a:ext cx="2284144" cy="194387"/>
          </a:xfrm>
          <a:prstGeom prst="rect">
            <a:avLst/>
          </a:prstGeom>
        </p:spPr>
        <p:txBody>
          <a:bodyPr vert="horz" wrap="square" lIns="0" tIns="9627" rIns="0" bIns="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01">
              <a:spcBef>
                <a:spcPts val="76"/>
              </a:spcBef>
            </a:pPr>
            <a:r>
              <a:rPr lang="ru-RU" sz="1200" spc="61" dirty="0">
                <a:solidFill>
                  <a:schemeClr val="bg1"/>
                </a:solidFill>
                <a:ea typeface="Roboto" pitchFamily="2" charset="0"/>
                <a:cs typeface="Arial"/>
              </a:rPr>
              <a:t>УНИВЕРСИТЕТОВ</a:t>
            </a:r>
            <a:endParaRPr sz="1200" spc="61" dirty="0">
              <a:solidFill>
                <a:schemeClr val="bg1"/>
              </a:solidFill>
              <a:ea typeface="Roboto" pitchFamily="2" charset="0"/>
              <a:cs typeface="Arial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410040" y="3737910"/>
            <a:ext cx="753504" cy="651598"/>
            <a:chOff x="980407" y="2690387"/>
            <a:chExt cx="645178" cy="557962"/>
          </a:xfrm>
        </p:grpSpPr>
        <p:sp>
          <p:nvSpPr>
            <p:cNvPr id="18" name="Shape 89"/>
            <p:cNvSpPr/>
            <p:nvPr/>
          </p:nvSpPr>
          <p:spPr>
            <a:xfrm>
              <a:off x="980407" y="3219822"/>
              <a:ext cx="645178" cy="28527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933450"/>
                <a:gd name="ODFBottom" fmla="val 41275"/>
                <a:gd name="ODFWidth" fmla="val 933450"/>
                <a:gd name="ODFHeight" fmla="val 41275"/>
              </a:gdLst>
              <a:ahLst/>
              <a:cxnLst/>
              <a:rect l="OXMLTextRectL" t="OXMLTextRectT" r="OXMLTextRectR" b="OXMLTextRectB"/>
              <a:pathLst>
                <a:path w="933450" h="41275">
                  <a:moveTo>
                    <a:pt x="933170" y="14376"/>
                  </a:moveTo>
                  <a:lnTo>
                    <a:pt x="922947" y="5181"/>
                  </a:lnTo>
                  <a:lnTo>
                    <a:pt x="911504" y="1384"/>
                  </a:lnTo>
                  <a:lnTo>
                    <a:pt x="907338" y="0"/>
                  </a:lnTo>
                  <a:lnTo>
                    <a:pt x="896937" y="1384"/>
                  </a:lnTo>
                  <a:lnTo>
                    <a:pt x="152539" y="1244"/>
                  </a:lnTo>
                  <a:lnTo>
                    <a:pt x="90411" y="1498"/>
                  </a:lnTo>
                  <a:lnTo>
                    <a:pt x="18732" y="2501"/>
                  </a:lnTo>
                  <a:lnTo>
                    <a:pt x="9423" y="15024"/>
                  </a:lnTo>
                  <a:lnTo>
                    <a:pt x="0" y="21818"/>
                  </a:lnTo>
                  <a:lnTo>
                    <a:pt x="9321" y="27584"/>
                  </a:lnTo>
                  <a:lnTo>
                    <a:pt x="18199" y="34277"/>
                  </a:lnTo>
                  <a:lnTo>
                    <a:pt x="33197" y="40970"/>
                  </a:lnTo>
                  <a:lnTo>
                    <a:pt x="40144" y="39192"/>
                  </a:lnTo>
                  <a:lnTo>
                    <a:pt x="896581" y="39166"/>
                  </a:lnTo>
                  <a:lnTo>
                    <a:pt x="907364" y="40906"/>
                  </a:lnTo>
                  <a:lnTo>
                    <a:pt x="911618" y="39154"/>
                  </a:lnTo>
                  <a:lnTo>
                    <a:pt x="923036" y="34429"/>
                  </a:lnTo>
                  <a:lnTo>
                    <a:pt x="930592" y="25806"/>
                  </a:lnTo>
                  <a:lnTo>
                    <a:pt x="933170" y="143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600">
                <a:ea typeface="Roboto" pitchFamily="2" charset="0"/>
                <a:cs typeface="Arial"/>
              </a:endParaRPr>
            </a:p>
          </p:txBody>
        </p:sp>
        <p:grpSp>
          <p:nvGrpSpPr>
            <p:cNvPr id="19" name="Shape 90"/>
            <p:cNvGrpSpPr/>
            <p:nvPr/>
          </p:nvGrpSpPr>
          <p:grpSpPr>
            <a:xfrm>
              <a:off x="1001800" y="2690387"/>
              <a:ext cx="623672" cy="494197"/>
              <a:chOff x="0" y="0"/>
              <a:chExt cx="623672" cy="494197"/>
            </a:xfrm>
          </p:grpSpPr>
          <p:pic>
            <p:nvPicPr>
              <p:cNvPr id="20" name="Shape 92"/>
              <p:cNvPicPr/>
              <p:nvPr/>
            </p:nvPicPr>
            <p:blipFill>
              <a:blip r:embed="rId4"/>
              <a:stretch/>
            </p:blipFill>
            <p:spPr>
              <a:xfrm>
                <a:off x="0" y="133441"/>
                <a:ext cx="270960" cy="279646"/>
              </a:xfrm>
              <a:prstGeom prst="rect">
                <a:avLst/>
              </a:prstGeom>
            </p:spPr>
          </p:pic>
          <p:sp>
            <p:nvSpPr>
              <p:cNvPr id="21" name="Shape 93"/>
              <p:cNvSpPr/>
              <p:nvPr/>
            </p:nvSpPr>
            <p:spPr>
              <a:xfrm>
                <a:off x="242384" y="0"/>
                <a:ext cx="381401" cy="494197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51814"/>
                  <a:gd name="ODFBottom" fmla="val 715010"/>
                  <a:gd name="ODFWidth" fmla="val 551814"/>
                  <a:gd name="ODFHeight" fmla="val 715010"/>
                </a:gdLst>
                <a:ahLst/>
                <a:cxnLst/>
                <a:rect l="OXMLTextRectL" t="OXMLTextRectT" r="OXMLTextRectR" b="OXMLTextRectB"/>
                <a:pathLst>
                  <a:path w="551814" h="715010">
                    <a:moveTo>
                      <a:pt x="492836" y="102057"/>
                    </a:moveTo>
                    <a:lnTo>
                      <a:pt x="492760" y="39966"/>
                    </a:lnTo>
                    <a:lnTo>
                      <a:pt x="476516" y="2006"/>
                    </a:lnTo>
                    <a:lnTo>
                      <a:pt x="462559" y="88"/>
                    </a:lnTo>
                    <a:lnTo>
                      <a:pt x="312635" y="254"/>
                    </a:lnTo>
                    <a:lnTo>
                      <a:pt x="162712" y="0"/>
                    </a:lnTo>
                    <a:lnTo>
                      <a:pt x="132054" y="127101"/>
                    </a:lnTo>
                    <a:lnTo>
                      <a:pt x="133045" y="156121"/>
                    </a:lnTo>
                    <a:lnTo>
                      <a:pt x="133705" y="168313"/>
                    </a:lnTo>
                    <a:lnTo>
                      <a:pt x="144767" y="180441"/>
                    </a:lnTo>
                    <a:lnTo>
                      <a:pt x="151091" y="192811"/>
                    </a:lnTo>
                    <a:lnTo>
                      <a:pt x="157657" y="180606"/>
                    </a:lnTo>
                    <a:lnTo>
                      <a:pt x="169049" y="168681"/>
                    </a:lnTo>
                    <a:lnTo>
                      <a:pt x="169887" y="155638"/>
                    </a:lnTo>
                    <a:lnTo>
                      <a:pt x="171069" y="124383"/>
                    </a:lnTo>
                    <a:lnTo>
                      <a:pt x="171208" y="93065"/>
                    </a:lnTo>
                    <a:lnTo>
                      <a:pt x="170764" y="39966"/>
                    </a:lnTo>
                    <a:lnTo>
                      <a:pt x="453986" y="39966"/>
                    </a:lnTo>
                    <a:lnTo>
                      <a:pt x="453821" y="132435"/>
                    </a:lnTo>
                    <a:lnTo>
                      <a:pt x="454888" y="163461"/>
                    </a:lnTo>
                    <a:lnTo>
                      <a:pt x="455383" y="172910"/>
                    </a:lnTo>
                    <a:lnTo>
                      <a:pt x="466458" y="182676"/>
                    </a:lnTo>
                    <a:lnTo>
                      <a:pt x="472694" y="192709"/>
                    </a:lnTo>
                    <a:lnTo>
                      <a:pt x="479336" y="182981"/>
                    </a:lnTo>
                    <a:lnTo>
                      <a:pt x="491236" y="173494"/>
                    </a:lnTo>
                    <a:lnTo>
                      <a:pt x="491731" y="162585"/>
                    </a:lnTo>
                    <a:lnTo>
                      <a:pt x="492645" y="132435"/>
                    </a:lnTo>
                    <a:lnTo>
                      <a:pt x="492836" y="102057"/>
                    </a:lnTo>
                    <a:close/>
                  </a:path>
                  <a:path w="551814" h="715010">
                    <a:moveTo>
                      <a:pt x="551192" y="261518"/>
                    </a:moveTo>
                    <a:lnTo>
                      <a:pt x="549249" y="246938"/>
                    </a:lnTo>
                    <a:lnTo>
                      <a:pt x="543217" y="237007"/>
                    </a:lnTo>
                    <a:lnTo>
                      <a:pt x="532853" y="231343"/>
                    </a:lnTo>
                    <a:lnTo>
                      <a:pt x="517931" y="229565"/>
                    </a:lnTo>
                    <a:lnTo>
                      <a:pt x="21031" y="230695"/>
                    </a:lnTo>
                    <a:lnTo>
                      <a:pt x="10541" y="243332"/>
                    </a:lnTo>
                    <a:lnTo>
                      <a:pt x="0" y="250151"/>
                    </a:lnTo>
                    <a:lnTo>
                      <a:pt x="11582" y="255943"/>
                    </a:lnTo>
                    <a:lnTo>
                      <a:pt x="23101" y="266636"/>
                    </a:lnTo>
                    <a:lnTo>
                      <a:pt x="199288" y="267652"/>
                    </a:lnTo>
                    <a:lnTo>
                      <a:pt x="511860" y="267576"/>
                    </a:lnTo>
                    <a:lnTo>
                      <a:pt x="511873" y="514934"/>
                    </a:lnTo>
                    <a:lnTo>
                      <a:pt x="512064" y="591680"/>
                    </a:lnTo>
                    <a:lnTo>
                      <a:pt x="512826" y="694245"/>
                    </a:lnTo>
                    <a:lnTo>
                      <a:pt x="523684" y="704532"/>
                    </a:lnTo>
                    <a:lnTo>
                      <a:pt x="529539" y="714832"/>
                    </a:lnTo>
                    <a:lnTo>
                      <a:pt x="536752" y="704507"/>
                    </a:lnTo>
                    <a:lnTo>
                      <a:pt x="550037" y="694245"/>
                    </a:lnTo>
                    <a:lnTo>
                      <a:pt x="550748" y="599401"/>
                    </a:lnTo>
                    <a:lnTo>
                      <a:pt x="551014" y="514934"/>
                    </a:lnTo>
                    <a:lnTo>
                      <a:pt x="551180" y="267563"/>
                    </a:lnTo>
                    <a:lnTo>
                      <a:pt x="551192" y="2615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/>
              <a:lstStyle>
                <a:defPPr/>
                <a:lvl1pPr marL="0" lvl="0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600" dirty="0">
                  <a:ea typeface="Roboto" pitchFamily="2" charset="0"/>
                  <a:cs typeface="Arial"/>
                </a:endParaRPr>
              </a:p>
            </p:txBody>
          </p:sp>
          <p:pic>
            <p:nvPicPr>
              <p:cNvPr id="22" name="Shape 95"/>
              <p:cNvPicPr/>
              <p:nvPr/>
            </p:nvPicPr>
            <p:blipFill>
              <a:blip r:embed="rId5"/>
              <a:stretch/>
            </p:blipFill>
            <p:spPr>
              <a:xfrm>
                <a:off x="479393" y="360980"/>
                <a:ext cx="86846" cy="112900"/>
              </a:xfrm>
              <a:prstGeom prst="rect">
                <a:avLst/>
              </a:prstGeom>
            </p:spPr>
          </p:pic>
          <p:sp>
            <p:nvSpPr>
              <p:cNvPr id="23" name="Shape 96"/>
              <p:cNvSpPr/>
              <p:nvPr/>
            </p:nvSpPr>
            <p:spPr>
              <a:xfrm>
                <a:off x="119101" y="249771"/>
                <a:ext cx="28528" cy="244465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41275"/>
                  <a:gd name="ODFBottom" fmla="val 353695"/>
                  <a:gd name="ODFWidth" fmla="val 41275"/>
                  <a:gd name="ODFHeight" fmla="val 353695"/>
                </a:gdLst>
                <a:ahLst/>
                <a:cxnLst/>
                <a:rect l="OXMLTextRectL" t="OXMLTextRectT" r="OXMLTextRectR" b="OXMLTextRectB"/>
                <a:pathLst>
                  <a:path w="41275" h="353695">
                    <a:moveTo>
                      <a:pt x="20196" y="0"/>
                    </a:moveTo>
                    <a:lnTo>
                      <a:pt x="13574" y="11077"/>
                    </a:lnTo>
                    <a:lnTo>
                      <a:pt x="1764" y="21923"/>
                    </a:lnTo>
                    <a:lnTo>
                      <a:pt x="1249" y="33253"/>
                    </a:lnTo>
                    <a:lnTo>
                      <a:pt x="204" y="68981"/>
                    </a:lnTo>
                    <a:lnTo>
                      <a:pt x="0" y="104996"/>
                    </a:lnTo>
                    <a:lnTo>
                      <a:pt x="369" y="176319"/>
                    </a:lnTo>
                    <a:lnTo>
                      <a:pt x="292" y="286336"/>
                    </a:lnTo>
                    <a:lnTo>
                      <a:pt x="1227" y="322974"/>
                    </a:lnTo>
                    <a:lnTo>
                      <a:pt x="1635" y="333401"/>
                    </a:lnTo>
                    <a:lnTo>
                      <a:pt x="12822" y="343431"/>
                    </a:lnTo>
                    <a:lnTo>
                      <a:pt x="19039" y="353626"/>
                    </a:lnTo>
                    <a:lnTo>
                      <a:pt x="26262" y="343200"/>
                    </a:lnTo>
                    <a:lnTo>
                      <a:pt x="39572" y="332856"/>
                    </a:lnTo>
                    <a:lnTo>
                      <a:pt x="40659" y="249670"/>
                    </a:lnTo>
                    <a:lnTo>
                      <a:pt x="40961" y="176319"/>
                    </a:lnTo>
                    <a:lnTo>
                      <a:pt x="40674" y="104747"/>
                    </a:lnTo>
                    <a:lnTo>
                      <a:pt x="39614" y="21608"/>
                    </a:lnTo>
                    <a:lnTo>
                      <a:pt x="27032" y="10845"/>
                    </a:lnTo>
                    <a:lnTo>
                      <a:pt x="2019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/>
              <a:lstStyle>
                <a:defPPr/>
                <a:lvl1pPr marL="0" lvl="0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600">
                  <a:ea typeface="Roboto" pitchFamily="2" charset="0"/>
                  <a:cs typeface="Arial"/>
                </a:endParaRPr>
              </a:p>
            </p:txBody>
          </p:sp>
          <p:pic>
            <p:nvPicPr>
              <p:cNvPr id="24" name="Shape 98"/>
              <p:cNvPicPr/>
              <p:nvPr/>
            </p:nvPicPr>
            <p:blipFill>
              <a:blip r:embed="rId6"/>
              <a:stretch/>
            </p:blipFill>
            <p:spPr>
              <a:xfrm>
                <a:off x="368230" y="362717"/>
                <a:ext cx="85109" cy="111163"/>
              </a:xfrm>
              <a:prstGeom prst="rect">
                <a:avLst/>
              </a:prstGeom>
            </p:spPr>
          </p:pic>
          <p:pic>
            <p:nvPicPr>
              <p:cNvPr id="25" name="Shape 100"/>
              <p:cNvPicPr/>
              <p:nvPr/>
            </p:nvPicPr>
            <p:blipFill>
              <a:blip r:embed="rId7"/>
              <a:stretch/>
            </p:blipFill>
            <p:spPr>
              <a:xfrm>
                <a:off x="481130" y="222026"/>
                <a:ext cx="85109" cy="107689"/>
              </a:xfrm>
              <a:prstGeom prst="rect">
                <a:avLst/>
              </a:prstGeom>
            </p:spPr>
          </p:pic>
          <p:pic>
            <p:nvPicPr>
              <p:cNvPr id="26" name="Shape 102"/>
              <p:cNvPicPr/>
              <p:nvPr/>
            </p:nvPicPr>
            <p:blipFill>
              <a:blip r:embed="rId8"/>
              <a:stretch/>
            </p:blipFill>
            <p:spPr>
              <a:xfrm>
                <a:off x="257066" y="362717"/>
                <a:ext cx="85109" cy="105952"/>
              </a:xfrm>
              <a:prstGeom prst="rect">
                <a:avLst/>
              </a:prstGeom>
            </p:spPr>
          </p:pic>
          <p:pic>
            <p:nvPicPr>
              <p:cNvPr id="27" name="Shape 104"/>
              <p:cNvPicPr/>
              <p:nvPr/>
            </p:nvPicPr>
            <p:blipFill>
              <a:blip r:embed="rId9"/>
              <a:stretch/>
            </p:blipFill>
            <p:spPr>
              <a:xfrm>
                <a:off x="368230" y="218552"/>
                <a:ext cx="85109" cy="114637"/>
              </a:xfrm>
              <a:prstGeom prst="rect">
                <a:avLst/>
              </a:prstGeom>
            </p:spPr>
          </p:pic>
          <p:pic>
            <p:nvPicPr>
              <p:cNvPr id="28" name="Shape 106"/>
              <p:cNvPicPr/>
              <p:nvPr/>
            </p:nvPicPr>
            <p:blipFill>
              <a:blip r:embed="rId10"/>
              <a:stretch/>
            </p:blipFill>
            <p:spPr>
              <a:xfrm>
                <a:off x="291090" y="224534"/>
                <a:ext cx="49891" cy="102479"/>
              </a:xfrm>
              <a:prstGeom prst="rect">
                <a:avLst/>
              </a:prstGeom>
            </p:spPr>
          </p:pic>
          <p:sp>
            <p:nvSpPr>
              <p:cNvPr id="29" name="Shape 107"/>
              <p:cNvSpPr/>
              <p:nvPr/>
            </p:nvSpPr>
            <p:spPr>
              <a:xfrm>
                <a:off x="390915" y="60674"/>
                <a:ext cx="141762" cy="50034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205105"/>
                  <a:gd name="ODFBottom" fmla="val 72389"/>
                  <a:gd name="ODFWidth" fmla="val 205105"/>
                  <a:gd name="ODFHeight" fmla="val 72389"/>
                </a:gdLst>
                <a:ahLst/>
                <a:cxnLst/>
                <a:rect l="OXMLTextRectL" t="OXMLTextRectT" r="OXMLTextRectR" b="OXMLTextRectB"/>
                <a:pathLst>
                  <a:path w="205105" h="72389">
                    <a:moveTo>
                      <a:pt x="47663" y="37680"/>
                    </a:moveTo>
                    <a:lnTo>
                      <a:pt x="17983" y="0"/>
                    </a:lnTo>
                    <a:lnTo>
                      <a:pt x="11747" y="11214"/>
                    </a:lnTo>
                    <a:lnTo>
                      <a:pt x="0" y="22783"/>
                    </a:lnTo>
                    <a:lnTo>
                      <a:pt x="736" y="33566"/>
                    </a:lnTo>
                    <a:lnTo>
                      <a:pt x="3111" y="43345"/>
                    </a:lnTo>
                    <a:lnTo>
                      <a:pt x="8013" y="52971"/>
                    </a:lnTo>
                    <a:lnTo>
                      <a:pt x="14020" y="62534"/>
                    </a:lnTo>
                    <a:lnTo>
                      <a:pt x="19748" y="72110"/>
                    </a:lnTo>
                    <a:lnTo>
                      <a:pt x="47663" y="37680"/>
                    </a:lnTo>
                    <a:close/>
                  </a:path>
                  <a:path w="205105" h="72389">
                    <a:moveTo>
                      <a:pt x="126542" y="42595"/>
                    </a:moveTo>
                    <a:lnTo>
                      <a:pt x="99021" y="177"/>
                    </a:lnTo>
                    <a:lnTo>
                      <a:pt x="92036" y="10490"/>
                    </a:lnTo>
                    <a:lnTo>
                      <a:pt x="79298" y="20904"/>
                    </a:lnTo>
                    <a:lnTo>
                      <a:pt x="79476" y="31115"/>
                    </a:lnTo>
                    <a:lnTo>
                      <a:pt x="81280" y="41376"/>
                    </a:lnTo>
                    <a:lnTo>
                      <a:pt x="85496" y="51600"/>
                    </a:lnTo>
                    <a:lnTo>
                      <a:pt x="90766" y="61810"/>
                    </a:lnTo>
                    <a:lnTo>
                      <a:pt x="95783" y="72009"/>
                    </a:lnTo>
                    <a:lnTo>
                      <a:pt x="126542" y="42595"/>
                    </a:lnTo>
                    <a:close/>
                  </a:path>
                  <a:path w="205105" h="72389">
                    <a:moveTo>
                      <a:pt x="204812" y="39852"/>
                    </a:moveTo>
                    <a:lnTo>
                      <a:pt x="177469" y="25"/>
                    </a:lnTo>
                    <a:lnTo>
                      <a:pt x="170091" y="11544"/>
                    </a:lnTo>
                    <a:lnTo>
                      <a:pt x="157314" y="22860"/>
                    </a:lnTo>
                    <a:lnTo>
                      <a:pt x="156298" y="46863"/>
                    </a:lnTo>
                    <a:lnTo>
                      <a:pt x="167690" y="59550"/>
                    </a:lnTo>
                    <a:lnTo>
                      <a:pt x="173888" y="72009"/>
                    </a:lnTo>
                    <a:lnTo>
                      <a:pt x="204812" y="3985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/>
              <a:lstStyle>
                <a:defPPr/>
                <a:lvl1pPr marL="0" lvl="0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lvl="1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600" dirty="0">
                  <a:ea typeface="Roboto" pitchFamily="2" charset="0"/>
                  <a:cs typeface="Arial"/>
                </a:endParaRPr>
              </a:p>
            </p:txBody>
          </p:sp>
        </p:grpSp>
      </p:grpSp>
      <p:sp>
        <p:nvSpPr>
          <p:cNvPr id="30" name="Shape 10">
            <a:extLst>
              <a:ext uri="{FF2B5EF4-FFF2-40B4-BE49-F238E27FC236}">
                <a16:creationId xmlns:a16="http://schemas.microsoft.com/office/drawing/2014/main" id="{89A30770-AD5C-40D0-BB13-CAD1CC29BD4B}"/>
              </a:ext>
            </a:extLst>
          </p:cNvPr>
          <p:cNvSpPr txBox="1">
            <a:spLocks/>
          </p:cNvSpPr>
          <p:nvPr/>
        </p:nvSpPr>
        <p:spPr>
          <a:xfrm>
            <a:off x="278624" y="195110"/>
            <a:ext cx="4911488" cy="824880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 sz="1800"/>
            </a:pPr>
            <a:r>
              <a:rPr lang="ru-RU" sz="3000" dirty="0">
                <a:latin typeface="+mn-lt"/>
              </a:rPr>
              <a:t>Город, который учится</a:t>
            </a:r>
          </a:p>
        </p:txBody>
      </p:sp>
      <p:pic>
        <p:nvPicPr>
          <p:cNvPr id="2051" name="Picture 3" descr="\\01-137-02\d\МЕРОПРИЯТИЯ\лого БУТ\ИТОГ Большой университет Томска\Большой университет Томска\logo\png\black\big-univ-tsk_logo_black_2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624" y="1136890"/>
            <a:ext cx="2050782" cy="13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F0C899-8C68-42A8-8512-FDFDD957097E}"/>
              </a:ext>
            </a:extLst>
          </p:cNvPr>
          <p:cNvSpPr txBox="1"/>
          <p:nvPr/>
        </p:nvSpPr>
        <p:spPr>
          <a:xfrm>
            <a:off x="297186" y="2583427"/>
            <a:ext cx="2594389" cy="762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0070C0"/>
                </a:solidFill>
              </a:rPr>
              <a:t>Открытая экосистема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генерации знаний и технологий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31787F-14B1-4358-BBBE-C178355FE9CD}"/>
              </a:ext>
            </a:extLst>
          </p:cNvPr>
          <p:cNvSpPr txBox="1"/>
          <p:nvPr/>
        </p:nvSpPr>
        <p:spPr>
          <a:xfrm>
            <a:off x="6518506" y="1893320"/>
            <a:ext cx="2505370" cy="122251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marL="162000" indent="-162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Единая </a:t>
            </a:r>
            <a:r>
              <a:rPr lang="ru-RU" sz="1350" dirty="0" err="1"/>
              <a:t>кампусная</a:t>
            </a:r>
            <a:r>
              <a:rPr lang="ru-RU" sz="1350" dirty="0"/>
              <a:t> карта </a:t>
            </a:r>
          </a:p>
          <a:p>
            <a:pPr marL="162000" indent="-162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Большая библиотека</a:t>
            </a:r>
          </a:p>
          <a:p>
            <a:pPr marL="162000" indent="-162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Аспирантура</a:t>
            </a:r>
          </a:p>
          <a:p>
            <a:pPr marL="162000" indent="-162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350" dirty="0"/>
              <a:t>Стажировки</a:t>
            </a:r>
          </a:p>
          <a:p>
            <a:pPr marL="162000" indent="-162000">
              <a:lnSpc>
                <a:spcPct val="90000"/>
              </a:lnSpc>
              <a:spcAft>
                <a:spcPts val="45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ru-RU" sz="12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2305D6A-66AB-49DE-AA92-B5C04725D7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85043" y="279578"/>
            <a:ext cx="1969118" cy="1480825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F76D91E-80B0-4C5A-B49B-322AACADC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0475" y="3012712"/>
            <a:ext cx="1974826" cy="1974826"/>
          </a:xfrm>
          <a:prstGeom prst="ellipse">
            <a:avLst/>
          </a:prstGeom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D38775-858B-402F-BBE5-17F927DAE9CC}"/>
              </a:ext>
            </a:extLst>
          </p:cNvPr>
          <p:cNvSpPr txBox="1"/>
          <p:nvPr/>
        </p:nvSpPr>
        <p:spPr>
          <a:xfrm>
            <a:off x="6837362" y="3156927"/>
            <a:ext cx="21705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0070C0"/>
                </a:solidFill>
              </a:rPr>
              <a:t>Представительство в Индонезии</a:t>
            </a:r>
          </a:p>
        </p:txBody>
      </p:sp>
    </p:spTree>
    <p:extLst>
      <p:ext uri="{BB962C8B-B14F-4D97-AF65-F5344CB8AC3E}">
        <p14:creationId xmlns:p14="http://schemas.microsoft.com/office/powerpoint/2010/main" val="730662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F8634-10DE-401A-A0B8-EEC322562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19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6119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14870"/>
            <a:ext cx="1609120" cy="1841446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4897144" y="2303721"/>
            <a:ext cx="314047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400" b="1" dirty="0">
                <a:solidFill>
                  <a:schemeClr val="bg1"/>
                </a:solidFill>
              </a:rPr>
              <a:t>Национальный исследовательский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Томский государственный университет</a:t>
            </a:r>
          </a:p>
          <a:p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4897144" y="2941082"/>
            <a:ext cx="2995305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900">
                <a:solidFill>
                  <a:srgbClr val="535353"/>
                </a:solidFill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634050, г. Томск, пр. Ленина, 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+7 (3822) 52-98-52, +7 (3822) 52-95-85 (факс)</a:t>
            </a:r>
          </a:p>
          <a:p>
            <a:r>
              <a:rPr lang="ru-RU" sz="1200" dirty="0">
                <a:solidFill>
                  <a:schemeClr val="bg1"/>
                </a:solidFill>
              </a:rPr>
              <a:t>rector@tsu.ru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800" b="1" dirty="0">
                <a:solidFill>
                  <a:schemeClr val="bg1"/>
                </a:solidFill>
              </a:rPr>
              <a:t>www.tsu.ru</a:t>
            </a:r>
          </a:p>
        </p:txBody>
      </p:sp>
    </p:spTree>
    <p:extLst>
      <p:ext uri="{BB962C8B-B14F-4D97-AF65-F5344CB8AC3E}">
        <p14:creationId xmlns:p14="http://schemas.microsoft.com/office/powerpoint/2010/main" val="311265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\\1-205-reclama\F\МЕРОПРИЯТИЯ\2014.09.11 презентация газпром\картиночки\Alexander_II_of_Russia_(Nikolay_Lavrov_0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-8384"/>
            <a:ext cx="1890826" cy="30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467544" y="3438572"/>
            <a:ext cx="6982191" cy="1433718"/>
          </a:xfrm>
          <a:prstGeom prst="rect">
            <a:avLst/>
          </a:prstGeom>
          <a:noFill/>
          <a:ln>
            <a:noFill/>
          </a:ln>
          <a:effectLst/>
        </p:spPr>
        <p:txBody>
          <a:bodyPr lIns="103117" tIns="51558" rIns="103117" bIns="5155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Императорский Томский </a:t>
            </a:r>
            <a:b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университет, основанный в 1878 г., </a:t>
            </a:r>
            <a:b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стал первым и долгое время был единственным </a:t>
            </a:r>
            <a:b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ru-RU" sz="2400" b="1" dirty="0">
                <a:solidFill>
                  <a:schemeClr val="tx1"/>
                </a:solidFill>
                <a:latin typeface="+mn-lt"/>
                <a:cs typeface="+mn-cs"/>
              </a:rPr>
              <a:t>вузом на территории Сибири и Дальнего Востока</a:t>
            </a:r>
            <a:endParaRPr lang="ru-RU" sz="24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6" name="Picture 3" descr="\\1-205-reclama\D\Издания\фотоальбом 2016\фото для альбома\для альбома\Университет.t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6" b="10466"/>
          <a:stretch/>
        </p:blipFill>
        <p:spPr bwMode="auto">
          <a:xfrm>
            <a:off x="0" y="-19050"/>
            <a:ext cx="6604000" cy="32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wdiro\Public\машина машина\dist iro\Internet\старина и история\1. Открытие. 22 июля 1888г. Юб.изд.с.14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139702"/>
            <a:ext cx="3125397" cy="16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0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D:\Documents\Мероприятия\2015\ДР ТГУ 137 лет\презентация ректора совет\Ivan-Pavlov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3"/>
          <a:stretch/>
        </p:blipFill>
        <p:spPr bwMode="auto">
          <a:xfrm>
            <a:off x="-36512" y="1131590"/>
            <a:ext cx="4645826" cy="297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ocuments\Мероприятия\2015\ДР ТГУ 137 лет\презентация ректора совет\se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r="2598"/>
          <a:stretch/>
        </p:blipFill>
        <p:spPr bwMode="auto">
          <a:xfrm>
            <a:off x="4975838" y="1151408"/>
            <a:ext cx="3350915" cy="24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Documents\Мероприятия\2015\ДР ТГУ 137 лет\презентация ректора совет\1381719285_0761.1000x80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0" y="2928315"/>
            <a:ext cx="2483768" cy="19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870371" y="3723878"/>
            <a:ext cx="4310142" cy="1309581"/>
          </a:xfrm>
          <a:prstGeom prst="rect">
            <a:avLst/>
          </a:prstGeom>
        </p:spPr>
        <p:txBody>
          <a:bodyPr wrap="square" lIns="103117" tIns="51558" rIns="103117" bIns="51558">
            <a:spAutoFit/>
          </a:bodyPr>
          <a:lstStyle/>
          <a:p>
            <a:r>
              <a:rPr lang="ru-RU" sz="2000" b="1" baseline="30000" dirty="0"/>
              <a:t>И.П. Павлов, Нобелевский лауреат,</a:t>
            </a:r>
          </a:p>
          <a:p>
            <a:pPr>
              <a:spcAft>
                <a:spcPts val="1353"/>
              </a:spcAft>
            </a:pPr>
            <a:r>
              <a:rPr lang="ru-RU" sz="2000" b="1" baseline="30000" dirty="0"/>
              <a:t>избран профессором Томского университета в 1888 г., Почетный член университета</a:t>
            </a:r>
          </a:p>
          <a:p>
            <a:r>
              <a:rPr lang="ru-RU" sz="2000" b="1" baseline="30000" dirty="0"/>
              <a:t>Н.Н. Семенов, Нобелевский лауреат,</a:t>
            </a:r>
          </a:p>
          <a:p>
            <a:r>
              <a:rPr lang="ru-RU" sz="2000" b="1" baseline="30000" dirty="0"/>
              <a:t>работал в Томском университете в 1919–1920 гг.</a:t>
            </a:r>
          </a:p>
        </p:txBody>
      </p:sp>
      <p:sp>
        <p:nvSpPr>
          <p:cNvPr id="20" name="Shape 10"/>
          <p:cNvSpPr txBox="1">
            <a:spLocks/>
          </p:cNvSpPr>
          <p:nvPr/>
        </p:nvSpPr>
        <p:spPr>
          <a:xfrm>
            <a:off x="276426" y="123478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ct val="50000"/>
              </a:spcBef>
              <a:defRPr/>
            </a:pPr>
            <a:r>
              <a:rPr lang="ru-RU" sz="4000" dirty="0"/>
              <a:t>Нобелевские лауреаты в ТГУ</a:t>
            </a:r>
          </a:p>
        </p:txBody>
      </p:sp>
    </p:spTree>
    <p:extLst>
      <p:ext uri="{BB962C8B-B14F-4D97-AF65-F5344CB8AC3E}">
        <p14:creationId xmlns:p14="http://schemas.microsoft.com/office/powerpoint/2010/main" val="417759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44005"/>
            <a:ext cx="338207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41" y="1535405"/>
            <a:ext cx="2753837" cy="248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60165"/>
            <a:ext cx="2592289" cy="26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8600" y="4029717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Харальд </a:t>
            </a:r>
            <a:r>
              <a:rPr lang="ru-RU" sz="2000" b="1" dirty="0" err="1"/>
              <a:t>цур</a:t>
            </a:r>
            <a:r>
              <a:rPr lang="ru-RU" sz="2000" b="1" dirty="0"/>
              <a:t> </a:t>
            </a:r>
            <a:r>
              <a:rPr lang="ru-RU" sz="2000" b="1" dirty="0" err="1"/>
              <a:t>Хаузен</a:t>
            </a:r>
            <a:r>
              <a:rPr lang="ru-RU" sz="2000" b="1" dirty="0"/>
              <a:t> </a:t>
            </a:r>
            <a:r>
              <a:rPr lang="ru-RU" sz="1600" dirty="0"/>
              <a:t>нобелевский лауреат</a:t>
            </a:r>
          </a:p>
        </p:txBody>
      </p:sp>
      <p:sp>
        <p:nvSpPr>
          <p:cNvPr id="4" name="Shape 10"/>
          <p:cNvSpPr txBox="1">
            <a:spLocks/>
          </p:cNvSpPr>
          <p:nvPr/>
        </p:nvSpPr>
        <p:spPr>
          <a:xfrm>
            <a:off x="276426" y="123478"/>
            <a:ext cx="8867574" cy="749807"/>
          </a:xfrm>
          <a:prstGeom prst="rect">
            <a:avLst/>
          </a:prstGeom>
        </p:spPr>
        <p:txBody>
          <a:bodyPr vert="horz" lIns="91424" tIns="45711" rIns="91424" bIns="457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defRPr sz="1800"/>
            </a:pPr>
            <a:r>
              <a:rPr lang="ru-RU" sz="4000" dirty="0"/>
              <a:t>Известные имена в истории ТГУ</a:t>
            </a:r>
            <a:endParaRPr lang="en-US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8032" y="843558"/>
            <a:ext cx="63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Ведущие зарубежные и российские ученые </a:t>
            </a:r>
            <a:br>
              <a:rPr lang="ru-RU" sz="2000" b="1" dirty="0">
                <a:solidFill>
                  <a:srgbClr val="0070C0"/>
                </a:solidFill>
              </a:rPr>
            </a:br>
            <a:r>
              <a:rPr lang="ru-RU" sz="2000" b="1" dirty="0">
                <a:solidFill>
                  <a:srgbClr val="0070C0"/>
                </a:solidFill>
              </a:rPr>
              <a:t>в Томском государственном университете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6201" y="4029717"/>
            <a:ext cx="2064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Жорес Алфёров</a:t>
            </a:r>
            <a:br>
              <a:rPr lang="ru-RU" dirty="0"/>
            </a:br>
            <a:r>
              <a:rPr lang="ru-RU" sz="1600" dirty="0"/>
              <a:t>нобелевский лауреат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87477" y="4029717"/>
            <a:ext cx="28060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Терренс</a:t>
            </a:r>
            <a:r>
              <a:rPr lang="ru-RU" sz="2000" b="1" dirty="0"/>
              <a:t> В. </a:t>
            </a:r>
            <a:r>
              <a:rPr lang="ru-RU" sz="2000" b="1" dirty="0" err="1"/>
              <a:t>Каллаган</a:t>
            </a:r>
            <a:r>
              <a:rPr lang="en-US" sz="2000" b="1" dirty="0"/>
              <a:t> </a:t>
            </a:r>
            <a:br>
              <a:rPr lang="ru-RU" dirty="0"/>
            </a:br>
            <a:r>
              <a:rPr lang="ru-RU" sz="1600" dirty="0"/>
              <a:t>член Шведской </a:t>
            </a:r>
            <a:br>
              <a:rPr lang="ru-RU" sz="1600" dirty="0"/>
            </a:br>
            <a:r>
              <a:rPr lang="ru-RU" sz="1600" dirty="0"/>
              <a:t>королевской академии наук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007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араллелограмм 19"/>
          <p:cNvSpPr/>
          <p:nvPr/>
        </p:nvSpPr>
        <p:spPr>
          <a:xfrm>
            <a:off x="2998362" y="1113996"/>
            <a:ext cx="578007" cy="457200"/>
          </a:xfrm>
          <a:prstGeom prst="parallelogram">
            <a:avLst>
              <a:gd name="adj" fmla="val 28297"/>
            </a:avLst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rgbClr val="BDC4CD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14650" y="1738343"/>
            <a:ext cx="1323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EA0029"/>
              </a:buClr>
              <a:buSzPct val="150000"/>
            </a:pPr>
            <a:r>
              <a:rPr lang="ru-RU" sz="4800" b="1" dirty="0">
                <a:solidFill>
                  <a:srgbClr val="F1F3F5"/>
                </a:solidFill>
                <a:ea typeface="Verdana" panose="020B0604030504040204" pitchFamily="34" charset="0"/>
              </a:rPr>
              <a:t>01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23169" y="1109363"/>
            <a:ext cx="2816568" cy="4171950"/>
          </a:xfrm>
          <a:prstGeom prst="rect">
            <a:avLst/>
          </a:prstGeom>
          <a:solidFill>
            <a:srgbClr val="E1E4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ea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442" y="275545"/>
            <a:ext cx="5813275" cy="276999"/>
          </a:xfrm>
        </p:spPr>
        <p:txBody>
          <a:bodyPr>
            <a:noAutofit/>
          </a:bodyPr>
          <a:lstStyle/>
          <a:p>
            <a:pPr algn="l" rtl="0">
              <a:lnSpc>
                <a:spcPct val="80000"/>
              </a:lnSpc>
              <a:spcBef>
                <a:spcPct val="0"/>
              </a:spcBef>
              <a:defRPr sz="1800"/>
            </a:pPr>
            <a:r>
              <a:rPr lang="ru-RU" sz="2700" b="1" kern="1200" dirty="0">
                <a:latin typeface="+mn-lt"/>
              </a:rPr>
              <a:t>Миссия и стратегические цель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3871" y="825891"/>
            <a:ext cx="5542930" cy="109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  <a:buClr>
                <a:srgbClr val="EA0029"/>
              </a:buClr>
              <a:buSzPct val="120000"/>
            </a:pPr>
            <a:r>
              <a:rPr lang="ru-RU" sz="1600" b="1" dirty="0">
                <a:solidFill>
                  <a:srgbClr val="252525"/>
                </a:solidFill>
                <a:ea typeface="Verdana" panose="020B0604030504040204" pitchFamily="34" charset="0"/>
              </a:rPr>
              <a:t>Стратегическая цель</a:t>
            </a:r>
          </a:p>
          <a:p>
            <a:pPr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Формирование в России исследовательского университета мирового класса — признанного лидера</a:t>
            </a:r>
            <a:b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</a:b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в образовании, исследованиях и разработках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50" y="2686050"/>
            <a:ext cx="2800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ru-RU" b="1" dirty="0">
                <a:solidFill>
                  <a:srgbClr val="0072BC"/>
                </a:solidFill>
                <a:ea typeface="Verdana" panose="020B0604030504040204" pitchFamily="34" charset="0"/>
              </a:rPr>
              <a:t>Миссия университета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50" y="2971800"/>
            <a:ext cx="2258045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ru-RU" sz="1050" dirty="0">
                <a:ea typeface="Verdana" panose="020B0604030504040204" pitchFamily="34" charset="0"/>
              </a:rPr>
              <a:t>Формирование экосистемы генерации передовых междисциплинарных</a:t>
            </a:r>
            <a:br>
              <a:rPr lang="ru-RU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знаний и технологий</a:t>
            </a:r>
            <a:br>
              <a:rPr lang="ru-RU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для реализации прорывных решений в области</a:t>
            </a:r>
            <a:br>
              <a:rPr lang="ru-RU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улучшения качества</a:t>
            </a:r>
            <a:br>
              <a:rPr lang="ru-RU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жизни и обеспечения</a:t>
            </a:r>
            <a:br>
              <a:rPr lang="en-US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устойчивого развития</a:t>
            </a:r>
            <a:br>
              <a:rPr lang="ru-RU" sz="1050" dirty="0">
                <a:ea typeface="Verdana" panose="020B0604030504040204" pitchFamily="34" charset="0"/>
              </a:rPr>
            </a:br>
            <a:r>
              <a:rPr lang="ru-RU" sz="1050" dirty="0">
                <a:ea typeface="Verdana" panose="020B0604030504040204" pitchFamily="34" charset="0"/>
              </a:rPr>
              <a:t>человека и общества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160316" y="2538443"/>
            <a:ext cx="2228850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Формирование мировой </a:t>
            </a:r>
            <a:r>
              <a:rPr lang="ru-RU" sz="1000" dirty="0" err="1">
                <a:solidFill>
                  <a:srgbClr val="252525"/>
                </a:solidFill>
                <a:ea typeface="Verdana" panose="020B0604030504040204" pitchFamily="34" charset="0"/>
              </a:rPr>
              <a:t>фронтирной</a:t>
            </a: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 повестки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Привлечение талантов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на конкурентоспособные </a:t>
            </a:r>
            <a:r>
              <a:rPr lang="ru-RU" sz="1000" dirty="0" err="1">
                <a:solidFill>
                  <a:srgbClr val="252525"/>
                </a:solidFill>
                <a:ea typeface="Verdana" panose="020B0604030504040204" pitchFamily="34" charset="0"/>
              </a:rPr>
              <a:t>мультидисциплинарные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программы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Экспорт технологий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и образования</a:t>
            </a:r>
            <a:endParaRPr lang="en-US" sz="1000" dirty="0">
              <a:solidFill>
                <a:srgbClr val="252525"/>
              </a:solidFill>
              <a:ea typeface="Verdana" panose="020B0604030504040204" pitchFamily="34" charset="0"/>
            </a:endParaRP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Лидерство на научно-образовательных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рынках Юго-Восточной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и Центральной Азии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252525"/>
              </a:solidFill>
              <a:ea typeface="Verdana" panose="020B060403050404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160316" y="1984060"/>
            <a:ext cx="2228850" cy="56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Глобальный</a:t>
            </a:r>
          </a:p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уровень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857750" y="1738343"/>
            <a:ext cx="14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EA0029"/>
              </a:buClr>
              <a:buSzPct val="150000"/>
            </a:pPr>
            <a:r>
              <a:rPr lang="ru-RU" sz="4800" b="1" dirty="0">
                <a:solidFill>
                  <a:srgbClr val="F1F3F5"/>
                </a:solidFill>
                <a:ea typeface="Verdana" panose="020B0604030504040204" pitchFamily="34" charset="0"/>
              </a:rPr>
              <a:t>02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998138" y="2538442"/>
            <a:ext cx="2122444" cy="230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Разработка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суверенных технологий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по направлениям СНТР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Внедрение новых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механизмов интеграции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вузов, НИИ, промышленных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партнёров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Создание национального 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центра компетенций 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в области управления образованием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на основе данных</a:t>
            </a:r>
          </a:p>
          <a:p>
            <a:pPr>
              <a:spcAft>
                <a:spcPts val="450"/>
              </a:spcAft>
              <a:buClr>
                <a:srgbClr val="EA0029"/>
              </a:buClr>
              <a:buSzPct val="150000"/>
            </a:pPr>
            <a:endParaRPr lang="ru-RU" sz="1100" dirty="0">
              <a:solidFill>
                <a:srgbClr val="252525"/>
              </a:solidFill>
              <a:ea typeface="Verdana" panose="020B060403050404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998138" y="1984060"/>
            <a:ext cx="2228850" cy="56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Национальный</a:t>
            </a:r>
          </a:p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уровень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858000" y="1738343"/>
            <a:ext cx="14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EA0029"/>
              </a:buClr>
              <a:buSzPct val="150000"/>
            </a:pPr>
            <a:r>
              <a:rPr lang="ru-RU" sz="4800" b="1" dirty="0">
                <a:solidFill>
                  <a:srgbClr val="F1F3F5"/>
                </a:solidFill>
                <a:ea typeface="Verdana" panose="020B0604030504040204" pitchFamily="34" charset="0"/>
              </a:rPr>
              <a:t>03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6981322" y="2538443"/>
            <a:ext cx="1943099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Большой университет Томска как основа инновационной модели экономического роста региона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Разработка новой модели сетевого взаимодействия 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для повышения качества общего образования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в Томской области</a:t>
            </a:r>
          </a:p>
          <a:p>
            <a:pPr marL="135000" indent="-135000">
              <a:spcAft>
                <a:spcPts val="450"/>
              </a:spcAft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Повышение качества человеческого </a:t>
            </a:r>
            <a:b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</a:br>
            <a:r>
              <a:rPr lang="ru-RU" sz="1000" dirty="0">
                <a:solidFill>
                  <a:srgbClr val="252525"/>
                </a:solidFill>
                <a:ea typeface="Verdana" panose="020B0604030504040204" pitchFamily="34" charset="0"/>
              </a:rPr>
              <a:t>капитала территории («Город, который учится»)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981322" y="1984060"/>
            <a:ext cx="2228850" cy="56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Региональный</a:t>
            </a:r>
          </a:p>
          <a:p>
            <a:pPr>
              <a:lnSpc>
                <a:spcPct val="90000"/>
              </a:lnSpc>
              <a:spcAft>
                <a:spcPts val="150"/>
              </a:spcAft>
              <a:buClr>
                <a:srgbClr val="EA0029"/>
              </a:buClr>
              <a:buSzPct val="150000"/>
            </a:pPr>
            <a:r>
              <a:rPr lang="ru-RU" sz="1600" b="1" dirty="0">
                <a:solidFill>
                  <a:srgbClr val="0072BC"/>
                </a:solidFill>
                <a:ea typeface="Verdana" panose="020B0604030504040204" pitchFamily="34" charset="0"/>
              </a:rPr>
              <a:t>уровень</a:t>
            </a:r>
          </a:p>
        </p:txBody>
      </p:sp>
      <p:pic>
        <p:nvPicPr>
          <p:cNvPr id="21" name="Picture 3" descr="\\1-137-3\d\Documents\подразделения\приемка\2021\приёмная комиссия 2021\1. ГК ТГУ\DSC_0710 — копия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5613" r="27638" b="8592"/>
          <a:stretch/>
        </p:blipFill>
        <p:spPr bwMode="auto">
          <a:xfrm>
            <a:off x="228599" y="709642"/>
            <a:ext cx="1804958" cy="18049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52F8E9-3D82-E44B-B303-60B1B24878D3}"/>
              </a:ext>
            </a:extLst>
          </p:cNvPr>
          <p:cNvSpPr txBox="1"/>
          <p:nvPr/>
        </p:nvSpPr>
        <p:spPr>
          <a:xfrm>
            <a:off x="3257550" y="4662100"/>
            <a:ext cx="5742335" cy="25391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ru-RU" sz="1050" dirty="0">
                <a:solidFill>
                  <a:srgbClr val="A2A2A2"/>
                </a:solidFill>
                <a:ea typeface="Verdana" panose="020B0604030504040204" pitchFamily="34" charset="0"/>
              </a:rPr>
              <a:t>Прорыв по ключевым направлениям реализации</a:t>
            </a:r>
            <a:r>
              <a:rPr lang="en-US" sz="1050" dirty="0">
                <a:solidFill>
                  <a:srgbClr val="A2A2A2"/>
                </a:solidFill>
                <a:ea typeface="Verdana" panose="020B0604030504040204" pitchFamily="34" charset="0"/>
              </a:rPr>
              <a:t> </a:t>
            </a:r>
            <a:r>
              <a:rPr lang="ru-RU" sz="1050" dirty="0">
                <a:solidFill>
                  <a:srgbClr val="A2A2A2"/>
                </a:solidFill>
                <a:ea typeface="Verdana" panose="020B0604030504040204" pitchFamily="34" charset="0"/>
              </a:rPr>
              <a:t>СНТР РФ и национальных целей</a:t>
            </a:r>
          </a:p>
        </p:txBody>
      </p:sp>
      <p:pic>
        <p:nvPicPr>
          <p:cNvPr id="2055" name="Picture 7" descr="Student Rights and Responsibilities - Metro Continuing Educ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16800" r="38455" b="1057"/>
          <a:stretch/>
        </p:blipFill>
        <p:spPr bwMode="auto">
          <a:xfrm>
            <a:off x="1882765" y="3886200"/>
            <a:ext cx="1320236" cy="13202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1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3752"/>
          <a:stretch/>
        </p:blipFill>
        <p:spPr bwMode="auto">
          <a:xfrm>
            <a:off x="467544" y="0"/>
            <a:ext cx="8676456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395536" y="195486"/>
            <a:ext cx="3420669" cy="6858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>
              <a:lnSpc>
                <a:spcPct val="80000"/>
              </a:lnSpc>
              <a:spcBef>
                <a:spcPct val="0"/>
              </a:spcBef>
              <a:defRPr sz="1800"/>
            </a:pPr>
            <a:r>
              <a:rPr lang="ru-RU" sz="2700" kern="1200" dirty="0"/>
              <a:t>Целевая </a:t>
            </a:r>
            <a:br>
              <a:rPr lang="ru-RU" sz="2700" kern="1200" dirty="0"/>
            </a:br>
            <a:r>
              <a:rPr lang="ru-RU" sz="2700" kern="1200" dirty="0"/>
              <a:t>модель ТГУ</a:t>
            </a:r>
            <a:endParaRPr sz="2700" kern="1200" dirty="0"/>
          </a:p>
        </p:txBody>
      </p:sp>
    </p:spTree>
    <p:extLst>
      <p:ext uri="{BB962C8B-B14F-4D97-AF65-F5344CB8AC3E}">
        <p14:creationId xmlns:p14="http://schemas.microsoft.com/office/powerpoint/2010/main" val="31653170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988857" y="0"/>
            <a:ext cx="3191656" cy="32198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/>
          <a:p>
            <a:pPr algn="ctr">
              <a:lnSpc>
                <a:spcPct val="90000"/>
              </a:lnSpc>
            </a:pPr>
            <a:endParaRPr lang="ru-RU" dirty="0"/>
          </a:p>
        </p:txBody>
      </p:sp>
      <p:sp>
        <p:nvSpPr>
          <p:cNvPr id="7" name="Shape 10"/>
          <p:cNvSpPr txBox="1">
            <a:spLocks/>
          </p:cNvSpPr>
          <p:nvPr/>
        </p:nvSpPr>
        <p:spPr>
          <a:xfrm>
            <a:off x="251520" y="184596"/>
            <a:ext cx="4024769" cy="383072"/>
          </a:xfrm>
          <a:prstGeom prst="rect">
            <a:avLst/>
          </a:prstGeom>
        </p:spPr>
        <p:txBody>
          <a:bodyPr vert="horz" wrap="square" lIns="91410" tIns="45703" rIns="91410" bIns="45703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>
              <a:tabLst>
                <a:tab pos="85725" algn="l"/>
              </a:tabLst>
              <a:defRPr sz="1800"/>
            </a:pPr>
            <a:r>
              <a:rPr lang="ru-RU" sz="2100" dirty="0">
                <a:latin typeface="+mn-lt"/>
                <a:ea typeface="Verdana" panose="020B0604030504040204" pitchFamily="34" charset="0"/>
              </a:rPr>
              <a:t>Рейтинговый статус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43808" y="3723878"/>
            <a:ext cx="2911918" cy="748907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 marL="179996" indent="-179996">
              <a:lnSpc>
                <a:spcPct val="90000"/>
              </a:lnSpc>
              <a:spcAft>
                <a:spcPts val="4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b="1" dirty="0"/>
              <a:t>Metallurgy </a:t>
            </a:r>
            <a:r>
              <a:rPr lang="en-US" sz="1600" b="1" i="1" dirty="0"/>
              <a:t>151–200</a:t>
            </a:r>
            <a:endParaRPr lang="ru-RU" sz="1600" b="1" i="1" dirty="0"/>
          </a:p>
          <a:p>
            <a:pPr marL="179996" indent="-179996">
              <a:lnSpc>
                <a:spcPct val="90000"/>
              </a:lnSpc>
              <a:spcAft>
                <a:spcPts val="4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200" dirty="0"/>
              <a:t>Earth Sciences </a:t>
            </a:r>
            <a:r>
              <a:rPr lang="en-US" sz="1200" b="1" i="1" dirty="0"/>
              <a:t>401–500</a:t>
            </a:r>
            <a:endParaRPr lang="ru-RU" sz="1200" b="1" i="1" dirty="0"/>
          </a:p>
          <a:p>
            <a:pPr marL="179996" indent="-179996">
              <a:lnSpc>
                <a:spcPct val="90000"/>
              </a:lnSpc>
              <a:spcAft>
                <a:spcPts val="4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200" dirty="0"/>
              <a:t>Physics </a:t>
            </a:r>
            <a:r>
              <a:rPr lang="en-US" sz="1200" b="1" i="1" dirty="0"/>
              <a:t>401–500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43808" y="2787774"/>
            <a:ext cx="2872675" cy="757114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90000"/>
              </a:lnSpc>
              <a:buSzPct val="90000"/>
            </a:pPr>
            <a:r>
              <a:rPr lang="ru-RU" sz="2100" b="1" dirty="0">
                <a:solidFill>
                  <a:srgbClr val="0070C0"/>
                </a:solidFill>
              </a:rPr>
              <a:t>ТОП-</a:t>
            </a:r>
            <a:r>
              <a:rPr lang="en-US" sz="2100" b="1" dirty="0">
                <a:solidFill>
                  <a:srgbClr val="0070C0"/>
                </a:solidFill>
              </a:rPr>
              <a:t>2</a:t>
            </a:r>
            <a:r>
              <a:rPr lang="ru-RU" sz="2100" b="1" dirty="0">
                <a:solidFill>
                  <a:srgbClr val="0070C0"/>
                </a:solidFill>
              </a:rPr>
              <a:t>00</a:t>
            </a:r>
          </a:p>
          <a:p>
            <a:pPr>
              <a:lnSpc>
                <a:spcPct val="90000"/>
              </a:lnSpc>
              <a:buSzPct val="90000"/>
            </a:pPr>
            <a:r>
              <a:rPr lang="en-US" sz="2100" dirty="0"/>
              <a:t>Mechanical</a:t>
            </a:r>
            <a:r>
              <a:rPr lang="ru-RU" sz="2100" dirty="0"/>
              <a:t> </a:t>
            </a:r>
            <a:r>
              <a:rPr lang="en-US" sz="2100" dirty="0"/>
              <a:t>Engineering</a:t>
            </a:r>
          </a:p>
          <a:p>
            <a:pPr>
              <a:lnSpc>
                <a:spcPct val="90000"/>
              </a:lnSpc>
              <a:buSzPct val="90000"/>
            </a:pPr>
            <a:endParaRPr lang="en-US" sz="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843808" y="1773065"/>
            <a:ext cx="2802375" cy="881764"/>
          </a:xfrm>
          <a:prstGeom prst="rect">
            <a:avLst/>
          </a:prstGeom>
        </p:spPr>
        <p:txBody>
          <a:bodyPr wrap="square" lIns="91426" tIns="45712" rIns="91426" bIns="45712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dirty="0"/>
              <a:t>ТГУ – лидер среди вузов России </a:t>
            </a:r>
            <a:r>
              <a:rPr lang="ru-RU" sz="1900" b="1" dirty="0">
                <a:solidFill>
                  <a:srgbClr val="0070C0"/>
                </a:solidFill>
              </a:rPr>
              <a:t>в области машиностроения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2843808" y="637520"/>
            <a:ext cx="2802375" cy="1004629"/>
            <a:chOff x="3203848" y="688889"/>
            <a:chExt cx="2802375" cy="100462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03848" y="688889"/>
              <a:ext cx="2802375" cy="1004629"/>
            </a:xfrm>
            <a:prstGeom prst="rect">
              <a:avLst/>
            </a:prstGeom>
            <a:solidFill>
              <a:schemeClr val="bg1">
                <a:lumMod val="6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9" tIns="34285" rIns="68569" bIns="34285" rtlCol="0" anchor="ctr"/>
            <a:lstStyle/>
            <a:p>
              <a:pPr algn="ctr">
                <a:lnSpc>
                  <a:spcPct val="90000"/>
                </a:lnSpc>
              </a:pPr>
              <a:endParaRPr lang="ru-RU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3308525" y="752644"/>
              <a:ext cx="1767531" cy="849202"/>
              <a:chOff x="9911630" y="3646699"/>
              <a:chExt cx="2356402" cy="1132532"/>
            </a:xfrm>
          </p:grpSpPr>
          <p:pic>
            <p:nvPicPr>
              <p:cNvPr id="17" name="Picture 2" descr="D:\МЕРОПРИЯТИЯ\11.01 Преза для Роскосмоса\шанхайский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0221" y="3646699"/>
                <a:ext cx="2122676" cy="5981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9911630" y="4301045"/>
                <a:ext cx="2356402" cy="478186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ru-RU" sz="1700" b="1" spc="150" dirty="0">
                    <a:solidFill>
                      <a:schemeClr val="bg1"/>
                    </a:solidFill>
                  </a:rPr>
                  <a:t>GRAS 2023 г</a:t>
                </a:r>
                <a:r>
                  <a:rPr lang="en-US" sz="1700" b="1" spc="150" dirty="0">
                    <a:solidFill>
                      <a:schemeClr val="bg1"/>
                    </a:solidFill>
                  </a:rPr>
                  <a:t>.</a:t>
                </a:r>
                <a:endParaRPr lang="ru-RU" sz="1700" b="1" spc="15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1" name="Picture 3" descr="Z:\машина машина\САЙТ\!!! САЙТ 2020\rur+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2420812" cy="5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251520" y="1285243"/>
            <a:ext cx="2084527" cy="566427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70000"/>
              </a:lnSpc>
              <a:spcBef>
                <a:spcPts val="450"/>
              </a:spcBef>
            </a:pPr>
            <a:r>
              <a:rPr lang="ru-RU" sz="2700" b="1" dirty="0">
                <a:solidFill>
                  <a:srgbClr val="0070C0"/>
                </a:solidFill>
              </a:rPr>
              <a:t>Золотая лига</a:t>
            </a:r>
            <a:br>
              <a:rPr lang="ru-RU" sz="2700" b="1" dirty="0">
                <a:solidFill>
                  <a:srgbClr val="0070C0"/>
                </a:solidFill>
              </a:rPr>
            </a:br>
            <a:r>
              <a:rPr lang="ru-RU" b="1" dirty="0"/>
              <a:t>лучших вузов мира</a:t>
            </a:r>
            <a:endParaRPr lang="en-US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2663017"/>
            <a:ext cx="2175767" cy="844837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0070C0"/>
                </a:solidFill>
              </a:rPr>
              <a:t>Топ-3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dirty="0"/>
              <a:t>лучших вузов России в рейтинге RUR-2023 </a:t>
            </a:r>
            <a:br>
              <a:rPr lang="ru-RU" sz="1400" dirty="0"/>
            </a:br>
            <a:r>
              <a:rPr lang="ru-RU" sz="1400" b="1" dirty="0">
                <a:solidFill>
                  <a:srgbClr val="0070C0"/>
                </a:solidFill>
              </a:rPr>
              <a:t>по четырем предметным областям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3DD5E71-E714-417F-B427-355F2DFE534E}"/>
              </a:ext>
            </a:extLst>
          </p:cNvPr>
          <p:cNvSpPr/>
          <p:nvPr/>
        </p:nvSpPr>
        <p:spPr>
          <a:xfrm>
            <a:off x="5988857" y="3358659"/>
            <a:ext cx="3157772" cy="17848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5" rIns="68569" bIns="34285" rtlCol="0" anchor="ctr"/>
          <a:lstStyle/>
          <a:p>
            <a:pPr algn="ctr">
              <a:lnSpc>
                <a:spcPct val="90000"/>
              </a:lnSpc>
            </a:pP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1520" y="3507854"/>
            <a:ext cx="201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b="1" dirty="0"/>
              <a:t>Humanities – 2 </a:t>
            </a:r>
          </a:p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b="1" dirty="0"/>
              <a:t>Life sciences – 2 </a:t>
            </a:r>
          </a:p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b="1" dirty="0"/>
              <a:t>Social sciences – 2 </a:t>
            </a:r>
          </a:p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b="1" dirty="0"/>
              <a:t>Natural sciences – 3 </a:t>
            </a:r>
          </a:p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Technical sciences – 4 </a:t>
            </a:r>
            <a:endParaRPr lang="ru-RU" sz="1200" dirty="0"/>
          </a:p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Medical sciences – 11 </a:t>
            </a:r>
            <a:endParaRPr lang="ru-RU" sz="12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6100498" y="246813"/>
            <a:ext cx="2880320" cy="2893257"/>
            <a:chOff x="216024" y="593804"/>
            <a:chExt cx="2880320" cy="289325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51520" y="2532954"/>
              <a:ext cx="275648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В топ-2% лучших российских вузов включены шесть университетов – из Москвы, Санкт-Петербурга и Томска 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593804"/>
              <a:ext cx="980206" cy="987164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16024" y="1723321"/>
              <a:ext cx="288032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400" dirty="0">
                  <a:solidFill>
                    <a:prstClr val="black"/>
                  </a:solidFill>
                </a:rPr>
                <a:t>Томский государственный университет вошел </a:t>
              </a:r>
              <a:r>
                <a:rPr lang="ru-RU" sz="1600" b="1" dirty="0">
                  <a:solidFill>
                    <a:srgbClr val="0070C0"/>
                  </a:solidFill>
                </a:rPr>
                <a:t>в топ-2% </a:t>
              </a:r>
              <a:r>
                <a:rPr lang="ru-RU" sz="1400" dirty="0">
                  <a:solidFill>
                    <a:prstClr val="black"/>
                  </a:solidFill>
                </a:rPr>
                <a:t>лучших вузов России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024" y="732641"/>
              <a:ext cx="1872208" cy="91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  <a:tabLst>
                  <a:tab pos="85725" algn="l"/>
                </a:tabLst>
              </a:pPr>
              <a:r>
                <a:rPr lang="ru-RU" sz="1600" b="1" dirty="0"/>
                <a:t>Глобальный </a:t>
              </a:r>
              <a:br>
                <a:rPr lang="ru-RU" sz="1600" b="1" dirty="0"/>
              </a:br>
              <a:r>
                <a:rPr lang="ru-RU" sz="1600" b="1" dirty="0"/>
                <a:t>агрегированный </a:t>
              </a:r>
              <a:br>
                <a:rPr lang="ru-RU" sz="1600" b="1" dirty="0"/>
              </a:br>
              <a:r>
                <a:rPr lang="ru-RU" sz="1600" b="1" dirty="0"/>
                <a:t>рейтинг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51520" y="1935292"/>
            <a:ext cx="2242131" cy="56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>
                <a:solidFill>
                  <a:srgbClr val="0070C0"/>
                </a:solidFill>
              </a:rPr>
              <a:t>4 место </a:t>
            </a:r>
            <a:r>
              <a:rPr lang="ru-RU" sz="1400" dirty="0"/>
              <a:t>среди российских университетов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0301DA3-B6B1-4DD1-B091-1158A2473FE1}"/>
              </a:ext>
            </a:extLst>
          </p:cNvPr>
          <p:cNvSpPr/>
          <p:nvPr/>
        </p:nvSpPr>
        <p:spPr>
          <a:xfrm>
            <a:off x="6092919" y="3500983"/>
            <a:ext cx="2856248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b="1" dirty="0"/>
              <a:t>ТОП-10 вузов страны в рейтинге hh.ru</a:t>
            </a:r>
            <a:r>
              <a:rPr lang="ru-RU" sz="1200" dirty="0"/>
              <a:t> по успешности выпускников</a:t>
            </a:r>
          </a:p>
          <a:p>
            <a:pPr marL="252000" indent="-252000">
              <a:lnSpc>
                <a:spcPct val="90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200" dirty="0"/>
              <a:t>ТГУ входит </a:t>
            </a:r>
            <a:r>
              <a:rPr lang="ru-RU" sz="1200" b="1" dirty="0"/>
              <a:t>в ТОП-5 </a:t>
            </a:r>
            <a:br>
              <a:rPr lang="ru-RU" sz="1200" b="1" dirty="0"/>
            </a:br>
            <a:r>
              <a:rPr lang="ru-RU" sz="1200" b="1" dirty="0"/>
              <a:t>лучших университетов России</a:t>
            </a:r>
            <a:br>
              <a:rPr lang="ru-RU" sz="1200" b="1" dirty="0"/>
            </a:br>
            <a:r>
              <a:rPr lang="ru-RU" sz="1200" dirty="0"/>
              <a:t>по направлениям: </a:t>
            </a:r>
            <a:br>
              <a:rPr lang="ru-RU" sz="1200" dirty="0"/>
            </a:br>
            <a:r>
              <a:rPr lang="ru-RU" sz="1200" dirty="0"/>
              <a:t>лингвистика и иностранные языки, биология, география</a:t>
            </a:r>
            <a:br>
              <a:rPr lang="ru-RU" sz="1200" dirty="0"/>
            </a:br>
            <a:r>
              <a:rPr lang="ru-RU" sz="1200" i="1" dirty="0">
                <a:solidFill>
                  <a:srgbClr val="0070C0"/>
                </a:solidFill>
              </a:rPr>
              <a:t>Предметный рейтинг </a:t>
            </a:r>
            <a:r>
              <a:rPr lang="en-US" sz="1200" i="1" dirty="0">
                <a:solidFill>
                  <a:srgbClr val="0070C0"/>
                </a:solidFill>
              </a:rPr>
              <a:t>RAEX</a:t>
            </a:r>
            <a:r>
              <a:rPr lang="ru-RU" sz="12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615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13.jpeg" descr="\\wdiro\Public\машина машина\dist iro\ректор\отчет 2016\Папка komiks_pechat\Links\0M8A08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1" b="28410"/>
          <a:stretch/>
        </p:blipFill>
        <p:spPr bwMode="auto">
          <a:xfrm>
            <a:off x="0" y="659958"/>
            <a:ext cx="9144000" cy="20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147" name="Shape 410"/>
          <p:cNvSpPr>
            <a:spLocks noChangeArrowheads="1"/>
          </p:cNvSpPr>
          <p:nvPr/>
        </p:nvSpPr>
        <p:spPr bwMode="auto">
          <a:xfrm>
            <a:off x="5957243" y="3723878"/>
            <a:ext cx="1423069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00" b="1" baseline="30000" dirty="0">
                <a:solidFill>
                  <a:srgbClr val="0072BC"/>
                </a:solidFill>
                <a:latin typeface="+mn-lt"/>
              </a:rPr>
              <a:t>27</a:t>
            </a:r>
          </a:p>
        </p:txBody>
      </p:sp>
      <p:sp>
        <p:nvSpPr>
          <p:cNvPr id="6148" name="Shape 412"/>
          <p:cNvSpPr>
            <a:spLocks noChangeArrowheads="1"/>
          </p:cNvSpPr>
          <p:nvPr/>
        </p:nvSpPr>
        <p:spPr bwMode="auto">
          <a:xfrm>
            <a:off x="1445195" y="3042940"/>
            <a:ext cx="1819275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00" b="1" baseline="30000" dirty="0">
                <a:solidFill>
                  <a:srgbClr val="0072BC"/>
                </a:solidFill>
                <a:latin typeface="+mn-lt"/>
              </a:rPr>
              <a:t>&gt;600</a:t>
            </a:r>
          </a:p>
        </p:txBody>
      </p:sp>
      <p:sp>
        <p:nvSpPr>
          <p:cNvPr id="6149" name="Shape 413"/>
          <p:cNvSpPr>
            <a:spLocks noChangeArrowheads="1"/>
          </p:cNvSpPr>
          <p:nvPr/>
        </p:nvSpPr>
        <p:spPr bwMode="auto">
          <a:xfrm>
            <a:off x="2768079" y="2955628"/>
            <a:ext cx="13223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+mn-lt"/>
              </a:rPr>
              <a:t>докторов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+mn-lt"/>
              </a:rPr>
              <a:t>наук</a:t>
            </a:r>
          </a:p>
        </p:txBody>
      </p:sp>
      <p:sp>
        <p:nvSpPr>
          <p:cNvPr id="6150" name="Shape 414"/>
          <p:cNvSpPr>
            <a:spLocks noChangeArrowheads="1"/>
          </p:cNvSpPr>
          <p:nvPr/>
        </p:nvSpPr>
        <p:spPr bwMode="auto">
          <a:xfrm>
            <a:off x="4687094" y="3042940"/>
            <a:ext cx="2333178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00" b="1" baseline="30000" dirty="0">
                <a:solidFill>
                  <a:srgbClr val="0072BC"/>
                </a:solidFill>
                <a:latin typeface="+mn-lt"/>
              </a:rPr>
              <a:t>&gt;1 300</a:t>
            </a:r>
          </a:p>
        </p:txBody>
      </p:sp>
      <p:sp>
        <p:nvSpPr>
          <p:cNvPr id="6151" name="Shape 416"/>
          <p:cNvSpPr>
            <a:spLocks noChangeArrowheads="1"/>
          </p:cNvSpPr>
          <p:nvPr/>
        </p:nvSpPr>
        <p:spPr bwMode="auto">
          <a:xfrm>
            <a:off x="323528" y="3723878"/>
            <a:ext cx="653088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6600" b="1" baseline="30000" dirty="0">
                <a:solidFill>
                  <a:srgbClr val="0072BC"/>
                </a:solidFill>
                <a:latin typeface="+mn-lt"/>
              </a:rPr>
              <a:t>32</a:t>
            </a:r>
            <a:endParaRPr lang="ru-RU" altLang="ru-RU" sz="6600" b="1" baseline="30000" dirty="0">
              <a:solidFill>
                <a:srgbClr val="0072BC"/>
              </a:solidFill>
              <a:latin typeface="+mn-lt"/>
            </a:endParaRPr>
          </a:p>
        </p:txBody>
      </p:sp>
      <p:sp>
        <p:nvSpPr>
          <p:cNvPr id="6152" name="Shape 418"/>
          <p:cNvSpPr>
            <a:spLocks noChangeArrowheads="1"/>
          </p:cNvSpPr>
          <p:nvPr/>
        </p:nvSpPr>
        <p:spPr bwMode="auto">
          <a:xfrm>
            <a:off x="3455417" y="3756438"/>
            <a:ext cx="1116583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6600" b="1" baseline="30000" dirty="0">
                <a:solidFill>
                  <a:srgbClr val="0072BC"/>
                </a:solidFill>
                <a:latin typeface="+mn-lt"/>
              </a:rPr>
              <a:t>56</a:t>
            </a:r>
          </a:p>
        </p:txBody>
      </p:sp>
      <p:sp>
        <p:nvSpPr>
          <p:cNvPr id="6153" name="Shape 419"/>
          <p:cNvSpPr>
            <a:spLocks noChangeArrowheads="1"/>
          </p:cNvSpPr>
          <p:nvPr/>
        </p:nvSpPr>
        <p:spPr bwMode="auto">
          <a:xfrm>
            <a:off x="4146550" y="3619848"/>
            <a:ext cx="1577975" cy="7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лауреатов Государственных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премий РФ</a:t>
            </a:r>
          </a:p>
        </p:txBody>
      </p:sp>
      <p:sp>
        <p:nvSpPr>
          <p:cNvPr id="6154" name="Shape 413"/>
          <p:cNvSpPr>
            <a:spLocks noChangeArrowheads="1"/>
          </p:cNvSpPr>
          <p:nvPr/>
        </p:nvSpPr>
        <p:spPr bwMode="auto">
          <a:xfrm>
            <a:off x="6345957" y="2928640"/>
            <a:ext cx="13223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0811" tIns="40811" rIns="40811" bIns="4081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700">
                <a:latin typeface="+mn-lt"/>
              </a:rPr>
              <a:t>кандидатов наук</a:t>
            </a:r>
          </a:p>
        </p:txBody>
      </p:sp>
      <p:sp>
        <p:nvSpPr>
          <p:cNvPr id="6155" name="Прямоугольник 2"/>
          <p:cNvSpPr>
            <a:spLocks noChangeArrowheads="1"/>
          </p:cNvSpPr>
          <p:nvPr/>
        </p:nvSpPr>
        <p:spPr bwMode="auto">
          <a:xfrm>
            <a:off x="6653213" y="3619848"/>
            <a:ext cx="2490787" cy="12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5" tIns="17143" rIns="34285" bIns="171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диссертационных </a:t>
            </a:r>
            <a:br>
              <a:rPr lang="en-US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советов (ежегодно в ТГУ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защищается около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20 докторских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и 100 кандидатских диссертаций)</a:t>
            </a:r>
          </a:p>
        </p:txBody>
      </p:sp>
      <p:sp>
        <p:nvSpPr>
          <p:cNvPr id="6156" name="Прямоугольник 3"/>
          <p:cNvSpPr>
            <a:spLocks noChangeArrowheads="1"/>
          </p:cNvSpPr>
          <p:nvPr/>
        </p:nvSpPr>
        <p:spPr bwMode="auto">
          <a:xfrm>
            <a:off x="1031875" y="3619848"/>
            <a:ext cx="2387600" cy="107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5" tIns="17143" rIns="34285" bIns="171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+mn-lt"/>
              </a:rPr>
              <a:t>академика </a:t>
            </a:r>
            <a:br>
              <a:rPr lang="ru-RU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и члена-корреспондента РАН, РАО и других государственных </a:t>
            </a:r>
            <a:br>
              <a:rPr lang="en-US" altLang="ru-RU" sz="1500" dirty="0">
                <a:latin typeface="+mn-lt"/>
              </a:rPr>
            </a:br>
            <a:r>
              <a:rPr lang="ru-RU" altLang="ru-RU" sz="1500" dirty="0">
                <a:latin typeface="+mn-lt"/>
              </a:rPr>
              <a:t>академий</a:t>
            </a:r>
          </a:p>
        </p:txBody>
      </p:sp>
      <p:sp>
        <p:nvSpPr>
          <p:cNvPr id="16" name="Shape 408"/>
          <p:cNvSpPr>
            <a:spLocks noGrp="1"/>
          </p:cNvSpPr>
          <p:nvPr>
            <p:ph type="title"/>
          </p:nvPr>
        </p:nvSpPr>
        <p:spPr>
          <a:xfrm>
            <a:off x="294917" y="89570"/>
            <a:ext cx="7778383" cy="59009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pPr algn="l"/>
            <a:r>
              <a:rPr lang="ru-RU" dirty="0">
                <a:solidFill>
                  <a:schemeClr val="tx1"/>
                </a:solidFill>
                <a:latin typeface="+mn-lt"/>
                <a:ea typeface="Tahoma"/>
                <a:cs typeface="Tahoma"/>
                <a:sym typeface="Calibri"/>
              </a:rPr>
              <a:t>ТГУ сегодня</a:t>
            </a:r>
            <a:endParaRPr dirty="0">
              <a:solidFill>
                <a:schemeClr val="tx1"/>
              </a:solidFill>
              <a:latin typeface="+mn-lt"/>
              <a:ea typeface="Tahoma"/>
              <a:cs typeface="Tahom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97358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</TotalTime>
  <Words>1153</Words>
  <Application>Microsoft Office PowerPoint</Application>
  <PresentationFormat>Экран (16:9)</PresentationFormat>
  <Paragraphs>242</Paragraphs>
  <Slides>24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Миссия и стратегические цель</vt:lpstr>
      <vt:lpstr>Целевая  модель ТГУ</vt:lpstr>
      <vt:lpstr>Презентация PowerPoint</vt:lpstr>
      <vt:lpstr>ТГУ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Козгова Мария Валерьевна</cp:lastModifiedBy>
  <cp:revision>82</cp:revision>
  <dcterms:created xsi:type="dcterms:W3CDTF">2018-06-14T10:19:52Z</dcterms:created>
  <dcterms:modified xsi:type="dcterms:W3CDTF">2024-11-21T03:56:04Z</dcterms:modified>
</cp:coreProperties>
</file>