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8" r:id="rId2"/>
    <p:sldId id="261" r:id="rId3"/>
    <p:sldId id="259" r:id="rId4"/>
    <p:sldId id="296" r:id="rId5"/>
    <p:sldId id="264" r:id="rId6"/>
    <p:sldId id="265" r:id="rId7"/>
    <p:sldId id="274" r:id="rId8"/>
    <p:sldId id="298" r:id="rId9"/>
    <p:sldId id="268" r:id="rId10"/>
    <p:sldId id="295" r:id="rId11"/>
    <p:sldId id="267" r:id="rId12"/>
    <p:sldId id="275" r:id="rId13"/>
    <p:sldId id="270" r:id="rId14"/>
    <p:sldId id="269" r:id="rId15"/>
    <p:sldId id="272" r:id="rId16"/>
    <p:sldId id="280" r:id="rId17"/>
    <p:sldId id="278" r:id="rId18"/>
    <p:sldId id="281" r:id="rId19"/>
    <p:sldId id="282" r:id="rId20"/>
    <p:sldId id="283" r:id="rId21"/>
    <p:sldId id="273" r:id="rId22"/>
    <p:sldId id="279" r:id="rId23"/>
    <p:sldId id="290" r:id="rId24"/>
    <p:sldId id="284" r:id="rId25"/>
    <p:sldId id="289" r:id="rId26"/>
    <p:sldId id="286" r:id="rId27"/>
    <p:sldId id="294" r:id="rId28"/>
    <p:sldId id="291" r:id="rId29"/>
    <p:sldId id="29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5" autoAdjust="0"/>
    <p:restoredTop sz="97451" autoAdjust="0"/>
  </p:normalViewPr>
  <p:slideViewPr>
    <p:cSldViewPr snapToGrid="0">
      <p:cViewPr>
        <p:scale>
          <a:sx n="75" d="100"/>
          <a:sy n="75" d="100"/>
        </p:scale>
        <p:origin x="-972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98E3D-D062-4262-AF48-0354C527C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770337-19A1-4022-831B-40E53C0A7BD7}">
      <dgm:prSet custT="1"/>
      <dgm:spPr/>
      <dgm:t>
        <a:bodyPr/>
        <a:lstStyle/>
        <a:p>
          <a:pPr rtl="0"/>
          <a:r>
            <a:rPr lang="ru-RU" sz="1800" dirty="0" smtClean="0"/>
            <a:t>Направление подготовки</a:t>
          </a:r>
          <a:endParaRPr lang="ru-RU" sz="1800" dirty="0"/>
        </a:p>
      </dgm:t>
    </dgm:pt>
    <dgm:pt modelId="{95FB8D0C-562F-4039-991F-557771CAD91B}" type="parTrans" cxnId="{E3C940A8-5675-4FD5-B4D9-2471C7DD4870}">
      <dgm:prSet/>
      <dgm:spPr/>
      <dgm:t>
        <a:bodyPr/>
        <a:lstStyle/>
        <a:p>
          <a:endParaRPr lang="ru-RU"/>
        </a:p>
      </dgm:t>
    </dgm:pt>
    <dgm:pt modelId="{9E82B848-EB98-446D-9E1D-3ABC2070DC0F}" type="sibTrans" cxnId="{E3C940A8-5675-4FD5-B4D9-2471C7DD4870}">
      <dgm:prSet/>
      <dgm:spPr/>
      <dgm:t>
        <a:bodyPr/>
        <a:lstStyle/>
        <a:p>
          <a:endParaRPr lang="ru-RU"/>
        </a:p>
      </dgm:t>
    </dgm:pt>
    <dgm:pt modelId="{5FE86BAA-1DD0-49B4-B69E-4A2B674C1ECA}" type="pres">
      <dgm:prSet presAssocID="{C5398E3D-D062-4262-AF48-0354C527C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E7B10F-51F1-45D9-8A65-A8C26898AB49}" type="pres">
      <dgm:prSet presAssocID="{65770337-19A1-4022-831B-40E53C0A7B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940A8-5675-4FD5-B4D9-2471C7DD4870}" srcId="{C5398E3D-D062-4262-AF48-0354C527C469}" destId="{65770337-19A1-4022-831B-40E53C0A7BD7}" srcOrd="0" destOrd="0" parTransId="{95FB8D0C-562F-4039-991F-557771CAD91B}" sibTransId="{9E82B848-EB98-446D-9E1D-3ABC2070DC0F}"/>
    <dgm:cxn modelId="{74BE498D-4A69-4917-AF8F-C887CB91F33B}" type="presOf" srcId="{C5398E3D-D062-4262-AF48-0354C527C469}" destId="{5FE86BAA-1DD0-49B4-B69E-4A2B674C1ECA}" srcOrd="0" destOrd="0" presId="urn:microsoft.com/office/officeart/2005/8/layout/vList2"/>
    <dgm:cxn modelId="{E7576827-26AB-4702-A2CB-31C705D3945A}" type="presOf" srcId="{65770337-19A1-4022-831B-40E53C0A7BD7}" destId="{17E7B10F-51F1-45D9-8A65-A8C26898AB49}" srcOrd="0" destOrd="0" presId="urn:microsoft.com/office/officeart/2005/8/layout/vList2"/>
    <dgm:cxn modelId="{A4C6E078-3697-4FDA-99F2-0698628CAF02}" type="presParOf" srcId="{5FE86BAA-1DD0-49B4-B69E-4A2B674C1ECA}" destId="{17E7B10F-51F1-45D9-8A65-A8C26898AB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FDA909-2504-46BC-A3DB-D25CA4584C4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9898E1-67AC-42A4-84AB-F7A5930A37B9}">
      <dgm:prSet custT="1"/>
      <dgm:spPr/>
      <dgm:t>
        <a:bodyPr/>
        <a:lstStyle/>
        <a:p>
          <a:pPr rtl="0"/>
          <a:r>
            <a:rPr lang="ru-RU" sz="1600" b="1" dirty="0" smtClean="0"/>
            <a:t>6 и более ЗЕ – зач. с оц.</a:t>
          </a:r>
          <a:endParaRPr lang="ru-RU" sz="1600" b="1" dirty="0"/>
        </a:p>
      </dgm:t>
    </dgm:pt>
    <dgm:pt modelId="{1E7158B2-616E-41D9-BCDF-D3A1CCD957E1}" type="parTrans" cxnId="{5F37240E-BEB7-459F-807E-873190BF1201}">
      <dgm:prSet/>
      <dgm:spPr/>
      <dgm:t>
        <a:bodyPr/>
        <a:lstStyle/>
        <a:p>
          <a:endParaRPr lang="ru-RU"/>
        </a:p>
      </dgm:t>
    </dgm:pt>
    <dgm:pt modelId="{090DB8CA-5659-4B39-A8AD-F3A0845CBF21}" type="sibTrans" cxnId="{5F37240E-BEB7-459F-807E-873190BF1201}">
      <dgm:prSet/>
      <dgm:spPr/>
      <dgm:t>
        <a:bodyPr/>
        <a:lstStyle/>
        <a:p>
          <a:endParaRPr lang="ru-RU"/>
        </a:p>
      </dgm:t>
    </dgm:pt>
    <dgm:pt modelId="{F1AEDA52-78FF-41C8-9647-975B1D954E5F}">
      <dgm:prSet custT="1"/>
      <dgm:spPr/>
      <dgm:t>
        <a:bodyPr/>
        <a:lstStyle/>
        <a:p>
          <a:pPr rtl="0"/>
          <a:r>
            <a:rPr lang="ru-RU" sz="1600" b="1" dirty="0" smtClean="0"/>
            <a:t>3 ЗЕ – зачет,    зач. с оц.</a:t>
          </a:r>
          <a:endParaRPr lang="ru-RU" sz="1600" b="1" dirty="0"/>
        </a:p>
      </dgm:t>
    </dgm:pt>
    <dgm:pt modelId="{E85511A0-8D3F-4D37-9C3D-CA288D9F4F3E}" type="parTrans" cxnId="{31DAED0F-F204-4DB5-B43C-205508305C7A}">
      <dgm:prSet/>
      <dgm:spPr/>
      <dgm:t>
        <a:bodyPr/>
        <a:lstStyle/>
        <a:p>
          <a:endParaRPr lang="ru-RU"/>
        </a:p>
      </dgm:t>
    </dgm:pt>
    <dgm:pt modelId="{F1EB66A4-3EE3-41FA-89DC-719ABF54E3FA}" type="sibTrans" cxnId="{31DAED0F-F204-4DB5-B43C-205508305C7A}">
      <dgm:prSet/>
      <dgm:spPr/>
      <dgm:t>
        <a:bodyPr/>
        <a:lstStyle/>
        <a:p>
          <a:endParaRPr lang="ru-RU"/>
        </a:p>
      </dgm:t>
    </dgm:pt>
    <dgm:pt modelId="{FEDE52B1-FF34-431D-8E5E-FFA2B9CA9330}" type="pres">
      <dgm:prSet presAssocID="{60FDA909-2504-46BC-A3DB-D25CA4584C4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F371D-1C80-4112-8107-E135367E1273}" type="pres">
      <dgm:prSet presAssocID="{129898E1-67AC-42A4-84AB-F7A5930A37B9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1F824-6225-4560-AD71-2C3504CC1A28}" type="pres">
      <dgm:prSet presAssocID="{129898E1-67AC-42A4-84AB-F7A5930A37B9}" presName="gear1srcNode" presStyleLbl="node1" presStyleIdx="0" presStyleCnt="2"/>
      <dgm:spPr/>
      <dgm:t>
        <a:bodyPr/>
        <a:lstStyle/>
        <a:p>
          <a:endParaRPr lang="ru-RU"/>
        </a:p>
      </dgm:t>
    </dgm:pt>
    <dgm:pt modelId="{4BF87429-1000-4FFD-B9A8-7AD5C2732665}" type="pres">
      <dgm:prSet presAssocID="{129898E1-67AC-42A4-84AB-F7A5930A37B9}" presName="gear1dstNode" presStyleLbl="node1" presStyleIdx="0" presStyleCnt="2"/>
      <dgm:spPr/>
      <dgm:t>
        <a:bodyPr/>
        <a:lstStyle/>
        <a:p>
          <a:endParaRPr lang="ru-RU"/>
        </a:p>
      </dgm:t>
    </dgm:pt>
    <dgm:pt modelId="{972077A5-F85E-4847-8C06-49AE349C71F2}" type="pres">
      <dgm:prSet presAssocID="{F1AEDA52-78FF-41C8-9647-975B1D954E5F}" presName="gear2" presStyleLbl="node1" presStyleIdx="1" presStyleCnt="2" custScaleX="122359" custScaleY="1211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C5827-4D24-4476-8BC8-73EA057A47C1}" type="pres">
      <dgm:prSet presAssocID="{F1AEDA52-78FF-41C8-9647-975B1D954E5F}" presName="gear2srcNode" presStyleLbl="node1" presStyleIdx="1" presStyleCnt="2"/>
      <dgm:spPr/>
      <dgm:t>
        <a:bodyPr/>
        <a:lstStyle/>
        <a:p>
          <a:endParaRPr lang="ru-RU"/>
        </a:p>
      </dgm:t>
    </dgm:pt>
    <dgm:pt modelId="{32D518E1-79B3-4DBE-9243-FBB92B02F57A}" type="pres">
      <dgm:prSet presAssocID="{F1AEDA52-78FF-41C8-9647-975B1D954E5F}" presName="gear2dstNode" presStyleLbl="node1" presStyleIdx="1" presStyleCnt="2"/>
      <dgm:spPr/>
      <dgm:t>
        <a:bodyPr/>
        <a:lstStyle/>
        <a:p>
          <a:endParaRPr lang="ru-RU"/>
        </a:p>
      </dgm:t>
    </dgm:pt>
    <dgm:pt modelId="{0E72D231-0A51-4960-8C1B-8191FE711EB6}" type="pres">
      <dgm:prSet presAssocID="{090DB8CA-5659-4B39-A8AD-F3A0845CBF21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0AFAAB56-4D08-4C31-81ED-B79B11EF6D35}" type="pres">
      <dgm:prSet presAssocID="{F1EB66A4-3EE3-41FA-89DC-719ABF54E3FA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5F37240E-BEB7-459F-807E-873190BF1201}" srcId="{60FDA909-2504-46BC-A3DB-D25CA4584C41}" destId="{129898E1-67AC-42A4-84AB-F7A5930A37B9}" srcOrd="0" destOrd="0" parTransId="{1E7158B2-616E-41D9-BCDF-D3A1CCD957E1}" sibTransId="{090DB8CA-5659-4B39-A8AD-F3A0845CBF21}"/>
    <dgm:cxn modelId="{C3CFEEB5-72CA-4E4C-8AEC-614E4A2F6D64}" type="presOf" srcId="{60FDA909-2504-46BC-A3DB-D25CA4584C41}" destId="{FEDE52B1-FF34-431D-8E5E-FFA2B9CA9330}" srcOrd="0" destOrd="0" presId="urn:microsoft.com/office/officeart/2005/8/layout/gear1"/>
    <dgm:cxn modelId="{9FBEC362-E8F8-4C50-BB52-5BEA49CDFA8B}" type="presOf" srcId="{129898E1-67AC-42A4-84AB-F7A5930A37B9}" destId="{4BF87429-1000-4FFD-B9A8-7AD5C2732665}" srcOrd="2" destOrd="0" presId="urn:microsoft.com/office/officeart/2005/8/layout/gear1"/>
    <dgm:cxn modelId="{35988891-C8CF-45FD-B575-9AC0B596BCEE}" type="presOf" srcId="{F1AEDA52-78FF-41C8-9647-975B1D954E5F}" destId="{972077A5-F85E-4847-8C06-49AE349C71F2}" srcOrd="0" destOrd="0" presId="urn:microsoft.com/office/officeart/2005/8/layout/gear1"/>
    <dgm:cxn modelId="{24D13C92-1E6D-41D6-9520-599AC0102965}" type="presOf" srcId="{090DB8CA-5659-4B39-A8AD-F3A0845CBF21}" destId="{0E72D231-0A51-4960-8C1B-8191FE711EB6}" srcOrd="0" destOrd="0" presId="urn:microsoft.com/office/officeart/2005/8/layout/gear1"/>
    <dgm:cxn modelId="{8FEF6A47-231F-4240-A8A6-D7EE2AF89B34}" type="presOf" srcId="{F1EB66A4-3EE3-41FA-89DC-719ABF54E3FA}" destId="{0AFAAB56-4D08-4C31-81ED-B79B11EF6D35}" srcOrd="0" destOrd="0" presId="urn:microsoft.com/office/officeart/2005/8/layout/gear1"/>
    <dgm:cxn modelId="{31DAED0F-F204-4DB5-B43C-205508305C7A}" srcId="{60FDA909-2504-46BC-A3DB-D25CA4584C41}" destId="{F1AEDA52-78FF-41C8-9647-975B1D954E5F}" srcOrd="1" destOrd="0" parTransId="{E85511A0-8D3F-4D37-9C3D-CA288D9F4F3E}" sibTransId="{F1EB66A4-3EE3-41FA-89DC-719ABF54E3FA}"/>
    <dgm:cxn modelId="{D140FEB9-F2DC-4B59-A104-E0652B259110}" type="presOf" srcId="{F1AEDA52-78FF-41C8-9647-975B1D954E5F}" destId="{61EC5827-4D24-4476-8BC8-73EA057A47C1}" srcOrd="1" destOrd="0" presId="urn:microsoft.com/office/officeart/2005/8/layout/gear1"/>
    <dgm:cxn modelId="{E29B78D6-23DD-4F20-9D24-4666233B0E7D}" type="presOf" srcId="{F1AEDA52-78FF-41C8-9647-975B1D954E5F}" destId="{32D518E1-79B3-4DBE-9243-FBB92B02F57A}" srcOrd="2" destOrd="0" presId="urn:microsoft.com/office/officeart/2005/8/layout/gear1"/>
    <dgm:cxn modelId="{2B18E335-931F-4353-B7E3-CDD1DBFC7ACB}" type="presOf" srcId="{129898E1-67AC-42A4-84AB-F7A5930A37B9}" destId="{93F1F824-6225-4560-AD71-2C3504CC1A28}" srcOrd="1" destOrd="0" presId="urn:microsoft.com/office/officeart/2005/8/layout/gear1"/>
    <dgm:cxn modelId="{41DD3F94-0764-4A9A-89C8-5EF4BD90EBA6}" type="presOf" srcId="{129898E1-67AC-42A4-84AB-F7A5930A37B9}" destId="{9D8F371D-1C80-4112-8107-E135367E1273}" srcOrd="0" destOrd="0" presId="urn:microsoft.com/office/officeart/2005/8/layout/gear1"/>
    <dgm:cxn modelId="{59C00125-A66D-4298-8DDD-C73F05909573}" type="presParOf" srcId="{FEDE52B1-FF34-431D-8E5E-FFA2B9CA9330}" destId="{9D8F371D-1C80-4112-8107-E135367E1273}" srcOrd="0" destOrd="0" presId="urn:microsoft.com/office/officeart/2005/8/layout/gear1"/>
    <dgm:cxn modelId="{C5515B15-F4BE-431D-8E1C-E74E6D435270}" type="presParOf" srcId="{FEDE52B1-FF34-431D-8E5E-FFA2B9CA9330}" destId="{93F1F824-6225-4560-AD71-2C3504CC1A28}" srcOrd="1" destOrd="0" presId="urn:microsoft.com/office/officeart/2005/8/layout/gear1"/>
    <dgm:cxn modelId="{CD17065E-8F98-41FD-90E9-C1D3E23C89CF}" type="presParOf" srcId="{FEDE52B1-FF34-431D-8E5E-FFA2B9CA9330}" destId="{4BF87429-1000-4FFD-B9A8-7AD5C2732665}" srcOrd="2" destOrd="0" presId="urn:microsoft.com/office/officeart/2005/8/layout/gear1"/>
    <dgm:cxn modelId="{1BFA88E9-8D56-4CFF-BF0F-E61DD601630C}" type="presParOf" srcId="{FEDE52B1-FF34-431D-8E5E-FFA2B9CA9330}" destId="{972077A5-F85E-4847-8C06-49AE349C71F2}" srcOrd="3" destOrd="0" presId="urn:microsoft.com/office/officeart/2005/8/layout/gear1"/>
    <dgm:cxn modelId="{38E8D8E2-1344-415F-B698-140612B8D239}" type="presParOf" srcId="{FEDE52B1-FF34-431D-8E5E-FFA2B9CA9330}" destId="{61EC5827-4D24-4476-8BC8-73EA057A47C1}" srcOrd="4" destOrd="0" presId="urn:microsoft.com/office/officeart/2005/8/layout/gear1"/>
    <dgm:cxn modelId="{43CED859-1EB8-464C-8A25-05F50A103090}" type="presParOf" srcId="{FEDE52B1-FF34-431D-8E5E-FFA2B9CA9330}" destId="{32D518E1-79B3-4DBE-9243-FBB92B02F57A}" srcOrd="5" destOrd="0" presId="urn:microsoft.com/office/officeart/2005/8/layout/gear1"/>
    <dgm:cxn modelId="{7AD85730-BC2A-4F4A-9ED5-0997AE5C5D11}" type="presParOf" srcId="{FEDE52B1-FF34-431D-8E5E-FFA2B9CA9330}" destId="{0E72D231-0A51-4960-8C1B-8191FE711EB6}" srcOrd="6" destOrd="0" presId="urn:microsoft.com/office/officeart/2005/8/layout/gear1"/>
    <dgm:cxn modelId="{8868C7F2-CD81-433F-B075-76183E1A2652}" type="presParOf" srcId="{FEDE52B1-FF34-431D-8E5E-FFA2B9CA9330}" destId="{0AFAAB56-4D08-4C31-81ED-B79B11EF6D3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9E8CB8-ED0F-4129-B250-EA26941F22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C5EB76F-E0E8-45D3-AEFA-7FB3CAAAB5F3}">
      <dgm:prSet custT="1"/>
      <dgm:spPr/>
      <dgm:t>
        <a:bodyPr/>
        <a:lstStyle/>
        <a:p>
          <a:pPr rtl="0"/>
          <a:r>
            <a:rPr lang="ru-RU" sz="1800" dirty="0" smtClean="0"/>
            <a:t>Блок 3. Государственная итоговая аттестация</a:t>
          </a:r>
          <a:endParaRPr lang="ru-RU" sz="1800" dirty="0"/>
        </a:p>
      </dgm:t>
    </dgm:pt>
    <dgm:pt modelId="{98CAA5EA-C39C-4E1F-891C-0E725A8AD34B}" type="parTrans" cxnId="{95414D2B-4BE7-4598-A81A-AA982E2ECCDD}">
      <dgm:prSet/>
      <dgm:spPr/>
      <dgm:t>
        <a:bodyPr/>
        <a:lstStyle/>
        <a:p>
          <a:endParaRPr lang="ru-RU"/>
        </a:p>
      </dgm:t>
    </dgm:pt>
    <dgm:pt modelId="{787D6E17-AFB4-4DA8-BB43-ECF07BC968BA}" type="sibTrans" cxnId="{95414D2B-4BE7-4598-A81A-AA982E2ECCDD}">
      <dgm:prSet/>
      <dgm:spPr/>
      <dgm:t>
        <a:bodyPr/>
        <a:lstStyle/>
        <a:p>
          <a:endParaRPr lang="ru-RU"/>
        </a:p>
      </dgm:t>
    </dgm:pt>
    <dgm:pt modelId="{DFD711AC-0C58-46C2-BCD6-64C775358C63}" type="pres">
      <dgm:prSet presAssocID="{AE9E8CB8-ED0F-4129-B250-EA26941F22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F6CB4-7BC5-4A18-B4C3-D175665C6D64}" type="pres">
      <dgm:prSet presAssocID="{4C5EB76F-E0E8-45D3-AEFA-7FB3CAAAB5F3}" presName="parentText" presStyleLbl="node1" presStyleIdx="0" presStyleCnt="1" custLinFactNeighborY="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14D2B-4BE7-4598-A81A-AA982E2ECCDD}" srcId="{AE9E8CB8-ED0F-4129-B250-EA26941F2205}" destId="{4C5EB76F-E0E8-45D3-AEFA-7FB3CAAAB5F3}" srcOrd="0" destOrd="0" parTransId="{98CAA5EA-C39C-4E1F-891C-0E725A8AD34B}" sibTransId="{787D6E17-AFB4-4DA8-BB43-ECF07BC968BA}"/>
    <dgm:cxn modelId="{DC371377-6255-40D1-BCE0-CBEEB4BCF95A}" type="presOf" srcId="{4C5EB76F-E0E8-45D3-AEFA-7FB3CAAAB5F3}" destId="{029F6CB4-7BC5-4A18-B4C3-D175665C6D64}" srcOrd="0" destOrd="0" presId="urn:microsoft.com/office/officeart/2005/8/layout/vList2"/>
    <dgm:cxn modelId="{110796E9-886F-4E06-9C77-B95C74777DBA}" type="presOf" srcId="{AE9E8CB8-ED0F-4129-B250-EA26941F2205}" destId="{DFD711AC-0C58-46C2-BCD6-64C775358C63}" srcOrd="0" destOrd="0" presId="urn:microsoft.com/office/officeart/2005/8/layout/vList2"/>
    <dgm:cxn modelId="{030F5A00-0D65-4C6F-BE70-CAAACD2D0F43}" type="presParOf" srcId="{DFD711AC-0C58-46C2-BCD6-64C775358C63}" destId="{029F6CB4-7BC5-4A18-B4C3-D175665C6D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1E6C7A-3D6D-4395-9E9B-69A0666094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D605B-5BB5-4084-8600-CD29774F3E52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Подготовка к сдаче и сдача государственного экзамена*</a:t>
          </a:r>
          <a:endParaRPr lang="ru-RU" sz="1800" dirty="0">
            <a:solidFill>
              <a:schemeClr val="tx1"/>
            </a:solidFill>
          </a:endParaRPr>
        </a:p>
      </dgm:t>
    </dgm:pt>
    <dgm:pt modelId="{3331A088-8E84-42FF-9212-D5BD1F9D3EA5}" type="parTrans" cxnId="{FC94A114-CE0C-4E44-A9F5-B7CBDC0C2B6F}">
      <dgm:prSet/>
      <dgm:spPr/>
      <dgm:t>
        <a:bodyPr/>
        <a:lstStyle/>
        <a:p>
          <a:endParaRPr lang="ru-RU"/>
        </a:p>
      </dgm:t>
    </dgm:pt>
    <dgm:pt modelId="{67C25592-2522-4799-A3B5-A317457011BC}" type="sibTrans" cxnId="{FC94A114-CE0C-4E44-A9F5-B7CBDC0C2B6F}">
      <dgm:prSet/>
      <dgm:spPr/>
      <dgm:t>
        <a:bodyPr/>
        <a:lstStyle/>
        <a:p>
          <a:endParaRPr lang="ru-RU"/>
        </a:p>
      </dgm:t>
    </dgm:pt>
    <dgm:pt modelId="{3E9C5A91-E0F9-4E82-9ED2-0F890B5154FF}" type="pres">
      <dgm:prSet presAssocID="{F81E6C7A-3D6D-4395-9E9B-69A0666094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394DB-AA70-449D-B302-F758B056A5C3}" type="pres">
      <dgm:prSet presAssocID="{A7BD605B-5BB5-4084-8600-CD29774F3E52}" presName="parentText" presStyleLbl="node1" presStyleIdx="0" presStyleCnt="1" custLinFactNeighborX="0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4A114-CE0C-4E44-A9F5-B7CBDC0C2B6F}" srcId="{F81E6C7A-3D6D-4395-9E9B-69A0666094AB}" destId="{A7BD605B-5BB5-4084-8600-CD29774F3E52}" srcOrd="0" destOrd="0" parTransId="{3331A088-8E84-42FF-9212-D5BD1F9D3EA5}" sibTransId="{67C25592-2522-4799-A3B5-A317457011BC}"/>
    <dgm:cxn modelId="{7494ABB0-E3F0-4D12-8512-D7E5193E662F}" type="presOf" srcId="{F81E6C7A-3D6D-4395-9E9B-69A0666094AB}" destId="{3E9C5A91-E0F9-4E82-9ED2-0F890B5154FF}" srcOrd="0" destOrd="0" presId="urn:microsoft.com/office/officeart/2005/8/layout/vList2"/>
    <dgm:cxn modelId="{98D6B5DD-4A93-436F-B0CD-A22B72D868AF}" type="presOf" srcId="{A7BD605B-5BB5-4084-8600-CD29774F3E52}" destId="{22A394DB-AA70-449D-B302-F758B056A5C3}" srcOrd="0" destOrd="0" presId="urn:microsoft.com/office/officeart/2005/8/layout/vList2"/>
    <dgm:cxn modelId="{D1283D61-7B2B-4131-8DB4-2B2677C4E072}" type="presParOf" srcId="{3E9C5A91-E0F9-4E82-9ED2-0F890B5154FF}" destId="{22A394DB-AA70-449D-B302-F758B056A5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1E6C7A-3D6D-4395-9E9B-69A0666094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D605B-5BB5-4084-8600-CD29774F3E52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Выполнение, подготовка к процедуре защиты и защита выпускной квалификационной работы*</a:t>
          </a:r>
          <a:endParaRPr lang="ru-RU" sz="1800" dirty="0">
            <a:solidFill>
              <a:schemeClr val="tx1"/>
            </a:solidFill>
          </a:endParaRPr>
        </a:p>
      </dgm:t>
    </dgm:pt>
    <dgm:pt modelId="{3331A088-8E84-42FF-9212-D5BD1F9D3EA5}" type="parTrans" cxnId="{FC94A114-CE0C-4E44-A9F5-B7CBDC0C2B6F}">
      <dgm:prSet/>
      <dgm:spPr/>
      <dgm:t>
        <a:bodyPr/>
        <a:lstStyle/>
        <a:p>
          <a:endParaRPr lang="ru-RU"/>
        </a:p>
      </dgm:t>
    </dgm:pt>
    <dgm:pt modelId="{67C25592-2522-4799-A3B5-A317457011BC}" type="sibTrans" cxnId="{FC94A114-CE0C-4E44-A9F5-B7CBDC0C2B6F}">
      <dgm:prSet/>
      <dgm:spPr/>
      <dgm:t>
        <a:bodyPr/>
        <a:lstStyle/>
        <a:p>
          <a:endParaRPr lang="ru-RU"/>
        </a:p>
      </dgm:t>
    </dgm:pt>
    <dgm:pt modelId="{3E9C5A91-E0F9-4E82-9ED2-0F890B5154FF}" type="pres">
      <dgm:prSet presAssocID="{F81E6C7A-3D6D-4395-9E9B-69A0666094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394DB-AA70-449D-B302-F758B056A5C3}" type="pres">
      <dgm:prSet presAssocID="{A7BD605B-5BB5-4084-8600-CD29774F3E52}" presName="parentText" presStyleLbl="node1" presStyleIdx="0" presStyleCnt="1" custLinFactNeighborX="0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4A114-CE0C-4E44-A9F5-B7CBDC0C2B6F}" srcId="{F81E6C7A-3D6D-4395-9E9B-69A0666094AB}" destId="{A7BD605B-5BB5-4084-8600-CD29774F3E52}" srcOrd="0" destOrd="0" parTransId="{3331A088-8E84-42FF-9212-D5BD1F9D3EA5}" sibTransId="{67C25592-2522-4799-A3B5-A317457011BC}"/>
    <dgm:cxn modelId="{7494ABB0-E3F0-4D12-8512-D7E5193E662F}" type="presOf" srcId="{F81E6C7A-3D6D-4395-9E9B-69A0666094AB}" destId="{3E9C5A91-E0F9-4E82-9ED2-0F890B5154FF}" srcOrd="0" destOrd="0" presId="urn:microsoft.com/office/officeart/2005/8/layout/vList2"/>
    <dgm:cxn modelId="{98D6B5DD-4A93-436F-B0CD-A22B72D868AF}" type="presOf" srcId="{A7BD605B-5BB5-4084-8600-CD29774F3E52}" destId="{22A394DB-AA70-449D-B302-F758B056A5C3}" srcOrd="0" destOrd="0" presId="urn:microsoft.com/office/officeart/2005/8/layout/vList2"/>
    <dgm:cxn modelId="{D1283D61-7B2B-4131-8DB4-2B2677C4E072}" type="presParOf" srcId="{3E9C5A91-E0F9-4E82-9ED2-0F890B5154FF}" destId="{22A394DB-AA70-449D-B302-F758B056A5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98E3D-D062-4262-AF48-0354C527C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770337-19A1-4022-831B-40E53C0A7BD7}">
      <dgm:prSet custT="1"/>
      <dgm:spPr/>
      <dgm:t>
        <a:bodyPr/>
        <a:lstStyle/>
        <a:p>
          <a:pPr rtl="0"/>
          <a:r>
            <a:rPr lang="ru-RU" sz="1800" dirty="0" smtClean="0"/>
            <a:t>Специальность</a:t>
          </a:r>
          <a:endParaRPr lang="ru-RU" sz="1800" dirty="0"/>
        </a:p>
      </dgm:t>
    </dgm:pt>
    <dgm:pt modelId="{95FB8D0C-562F-4039-991F-557771CAD91B}" type="parTrans" cxnId="{E3C940A8-5675-4FD5-B4D9-2471C7DD4870}">
      <dgm:prSet/>
      <dgm:spPr/>
      <dgm:t>
        <a:bodyPr/>
        <a:lstStyle/>
        <a:p>
          <a:endParaRPr lang="ru-RU"/>
        </a:p>
      </dgm:t>
    </dgm:pt>
    <dgm:pt modelId="{9E82B848-EB98-446D-9E1D-3ABC2070DC0F}" type="sibTrans" cxnId="{E3C940A8-5675-4FD5-B4D9-2471C7DD4870}">
      <dgm:prSet/>
      <dgm:spPr/>
      <dgm:t>
        <a:bodyPr/>
        <a:lstStyle/>
        <a:p>
          <a:endParaRPr lang="ru-RU"/>
        </a:p>
      </dgm:t>
    </dgm:pt>
    <dgm:pt modelId="{5FE86BAA-1DD0-49B4-B69E-4A2B674C1ECA}" type="pres">
      <dgm:prSet presAssocID="{C5398E3D-D062-4262-AF48-0354C527C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E7B10F-51F1-45D9-8A65-A8C26898AB49}" type="pres">
      <dgm:prSet presAssocID="{65770337-19A1-4022-831B-40E53C0A7B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940A8-5675-4FD5-B4D9-2471C7DD4870}" srcId="{C5398E3D-D062-4262-AF48-0354C527C469}" destId="{65770337-19A1-4022-831B-40E53C0A7BD7}" srcOrd="0" destOrd="0" parTransId="{95FB8D0C-562F-4039-991F-557771CAD91B}" sibTransId="{9E82B848-EB98-446D-9E1D-3ABC2070DC0F}"/>
    <dgm:cxn modelId="{74BE498D-4A69-4917-AF8F-C887CB91F33B}" type="presOf" srcId="{C5398E3D-D062-4262-AF48-0354C527C469}" destId="{5FE86BAA-1DD0-49B4-B69E-4A2B674C1ECA}" srcOrd="0" destOrd="0" presId="urn:microsoft.com/office/officeart/2005/8/layout/vList2"/>
    <dgm:cxn modelId="{E7576827-26AB-4702-A2CB-31C705D3945A}" type="presOf" srcId="{65770337-19A1-4022-831B-40E53C0A7BD7}" destId="{17E7B10F-51F1-45D9-8A65-A8C26898AB49}" srcOrd="0" destOrd="0" presId="urn:microsoft.com/office/officeart/2005/8/layout/vList2"/>
    <dgm:cxn modelId="{A4C6E078-3697-4FDA-99F2-0698628CAF02}" type="presParOf" srcId="{5FE86BAA-1DD0-49B4-B69E-4A2B674C1ECA}" destId="{17E7B10F-51F1-45D9-8A65-A8C26898AB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66D02-1C01-4F0D-BFB4-BAD0104BF8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2BA26-A82A-43CC-8418-8124A7735020}">
      <dgm:prSet/>
      <dgm:spPr/>
      <dgm:t>
        <a:bodyPr/>
        <a:lstStyle/>
        <a:p>
          <a:pPr rtl="0"/>
          <a:r>
            <a:rPr lang="ru-RU" dirty="0" smtClean="0"/>
            <a:t>полное наименование университета;</a:t>
          </a:r>
          <a:endParaRPr lang="ru-RU" dirty="0"/>
        </a:p>
      </dgm:t>
    </dgm:pt>
    <dgm:pt modelId="{E237404E-E69C-42FC-A110-ECE77DD0AA3C}" type="parTrans" cxnId="{AD2D4BBF-3A62-4446-AD21-4EE50B83F939}">
      <dgm:prSet/>
      <dgm:spPr/>
      <dgm:t>
        <a:bodyPr/>
        <a:lstStyle/>
        <a:p>
          <a:endParaRPr lang="ru-RU"/>
        </a:p>
      </dgm:t>
    </dgm:pt>
    <dgm:pt modelId="{B2B31F56-A073-4ADA-BF6B-802DAEED283F}" type="sibTrans" cxnId="{AD2D4BBF-3A62-4446-AD21-4EE50B83F939}">
      <dgm:prSet/>
      <dgm:spPr/>
      <dgm:t>
        <a:bodyPr/>
        <a:lstStyle/>
        <a:p>
          <a:endParaRPr lang="ru-RU"/>
        </a:p>
      </dgm:t>
    </dgm:pt>
    <dgm:pt modelId="{8431B3FF-E788-4696-B46B-B5FB82FC305D}">
      <dgm:prSet/>
      <dgm:spPr/>
      <dgm:t>
        <a:bodyPr/>
        <a:lstStyle/>
        <a:p>
          <a:pPr rtl="0"/>
          <a:r>
            <a:rPr lang="ru-RU" dirty="0" smtClean="0"/>
            <a:t>наименование подразделения, реализующего </a:t>
          </a:r>
          <a:r>
            <a:rPr lang="ru-RU" dirty="0" smtClean="0"/>
            <a:t>ОПОП/ООП</a:t>
          </a:r>
          <a:r>
            <a:rPr lang="ru-RU" dirty="0" smtClean="0"/>
            <a:t>; </a:t>
          </a:r>
          <a:endParaRPr lang="ru-RU" dirty="0"/>
        </a:p>
      </dgm:t>
    </dgm:pt>
    <dgm:pt modelId="{B3320D2C-8BB2-4B41-8E4D-14EB59724333}" type="parTrans" cxnId="{A7838887-8A97-40D6-9485-264D72F505A6}">
      <dgm:prSet/>
      <dgm:spPr/>
      <dgm:t>
        <a:bodyPr/>
        <a:lstStyle/>
        <a:p>
          <a:endParaRPr lang="ru-RU"/>
        </a:p>
      </dgm:t>
    </dgm:pt>
    <dgm:pt modelId="{42441C4F-7947-4806-B73F-42E3F2F90A01}" type="sibTrans" cxnId="{A7838887-8A97-40D6-9485-264D72F505A6}">
      <dgm:prSet/>
      <dgm:spPr/>
      <dgm:t>
        <a:bodyPr/>
        <a:lstStyle/>
        <a:p>
          <a:endParaRPr lang="ru-RU"/>
        </a:p>
      </dgm:t>
    </dgm:pt>
    <dgm:pt modelId="{FB694929-D643-41FC-A10B-151D9D780B28}">
      <dgm:prSet/>
      <dgm:spPr/>
      <dgm:t>
        <a:bodyPr/>
        <a:lstStyle/>
        <a:p>
          <a:pPr rtl="0"/>
          <a:r>
            <a:rPr lang="ru-RU" dirty="0" smtClean="0"/>
            <a:t>форма обучения;</a:t>
          </a:r>
          <a:endParaRPr lang="ru-RU" dirty="0"/>
        </a:p>
      </dgm:t>
    </dgm:pt>
    <dgm:pt modelId="{FE466A79-32BF-4C9F-8A45-B47D4DEE4BB5}" type="parTrans" cxnId="{B6C138A1-29B1-44B7-A258-918BF68841E7}">
      <dgm:prSet/>
      <dgm:spPr/>
      <dgm:t>
        <a:bodyPr/>
        <a:lstStyle/>
        <a:p>
          <a:endParaRPr lang="ru-RU"/>
        </a:p>
      </dgm:t>
    </dgm:pt>
    <dgm:pt modelId="{9423DC58-50F0-4B8C-BCC7-472785188246}" type="sibTrans" cxnId="{B6C138A1-29B1-44B7-A258-918BF68841E7}">
      <dgm:prSet/>
      <dgm:spPr/>
      <dgm:t>
        <a:bodyPr/>
        <a:lstStyle/>
        <a:p>
          <a:endParaRPr lang="ru-RU"/>
        </a:p>
      </dgm:t>
    </dgm:pt>
    <dgm:pt modelId="{AAA226C5-D2A0-422D-AC54-4BD41A8DC522}">
      <dgm:prSet/>
      <dgm:spPr/>
      <dgm:t>
        <a:bodyPr/>
        <a:lstStyle/>
        <a:p>
          <a:pPr rtl="0"/>
          <a:r>
            <a:rPr lang="ru-RU" dirty="0" smtClean="0"/>
            <a:t>год начала подготовки по данному УП;</a:t>
          </a:r>
          <a:endParaRPr lang="ru-RU" dirty="0"/>
        </a:p>
      </dgm:t>
    </dgm:pt>
    <dgm:pt modelId="{0D6AFF83-495A-4B46-B76F-8E3E025402BB}" type="parTrans" cxnId="{62B4C758-DCF7-458B-AC75-84860951F145}">
      <dgm:prSet/>
      <dgm:spPr/>
      <dgm:t>
        <a:bodyPr/>
        <a:lstStyle/>
        <a:p>
          <a:endParaRPr lang="ru-RU"/>
        </a:p>
      </dgm:t>
    </dgm:pt>
    <dgm:pt modelId="{CA331C79-D8A5-4F7E-9D8A-BD45677C98A2}" type="sibTrans" cxnId="{62B4C758-DCF7-458B-AC75-84860951F145}">
      <dgm:prSet/>
      <dgm:spPr/>
      <dgm:t>
        <a:bodyPr/>
        <a:lstStyle/>
        <a:p>
          <a:endParaRPr lang="ru-RU"/>
        </a:p>
      </dgm:t>
    </dgm:pt>
    <dgm:pt modelId="{B645B902-130D-43CA-980C-E9566376525F}">
      <dgm:prSet/>
      <dgm:spPr/>
      <dgm:t>
        <a:bodyPr/>
        <a:lstStyle/>
        <a:p>
          <a:pPr rtl="0"/>
          <a:r>
            <a:rPr lang="ru-RU" dirty="0" smtClean="0"/>
            <a:t>код и наименование направления подготовки;</a:t>
          </a:r>
          <a:endParaRPr lang="ru-RU" dirty="0"/>
        </a:p>
      </dgm:t>
    </dgm:pt>
    <dgm:pt modelId="{FC5D373D-E712-4F24-81B7-247FB272131F}" type="parTrans" cxnId="{D8146220-13E5-4A5F-A666-E65FF3938A82}">
      <dgm:prSet/>
      <dgm:spPr/>
      <dgm:t>
        <a:bodyPr/>
        <a:lstStyle/>
        <a:p>
          <a:endParaRPr lang="ru-RU"/>
        </a:p>
      </dgm:t>
    </dgm:pt>
    <dgm:pt modelId="{20847B00-2B0A-4779-B12A-18C7682F160D}" type="sibTrans" cxnId="{D8146220-13E5-4A5F-A666-E65FF3938A82}">
      <dgm:prSet/>
      <dgm:spPr/>
      <dgm:t>
        <a:bodyPr/>
        <a:lstStyle/>
        <a:p>
          <a:endParaRPr lang="ru-RU"/>
        </a:p>
      </dgm:t>
    </dgm:pt>
    <dgm:pt modelId="{0FC2640B-5270-4808-BE4F-585B289BEC99}">
      <dgm:prSet/>
      <dgm:spPr/>
      <dgm:t>
        <a:bodyPr/>
        <a:lstStyle/>
        <a:p>
          <a:pPr rtl="0"/>
          <a:r>
            <a:rPr lang="ru-RU" dirty="0" smtClean="0"/>
            <a:t>направленность (профиль) программы/ специализация программы / профессиональные модули ;</a:t>
          </a:r>
          <a:endParaRPr lang="ru-RU" dirty="0"/>
        </a:p>
      </dgm:t>
    </dgm:pt>
    <dgm:pt modelId="{AF6A9D89-5B56-4269-B8DC-044C4663495C}" type="parTrans" cxnId="{0530F237-1C4D-4045-8805-61D0E77A6CDF}">
      <dgm:prSet/>
      <dgm:spPr/>
      <dgm:t>
        <a:bodyPr/>
        <a:lstStyle/>
        <a:p>
          <a:endParaRPr lang="ru-RU"/>
        </a:p>
      </dgm:t>
    </dgm:pt>
    <dgm:pt modelId="{71A7441C-5E90-4053-96B5-DCC698AC77EB}" type="sibTrans" cxnId="{0530F237-1C4D-4045-8805-61D0E77A6CDF}">
      <dgm:prSet/>
      <dgm:spPr/>
      <dgm:t>
        <a:bodyPr/>
        <a:lstStyle/>
        <a:p>
          <a:endParaRPr lang="ru-RU"/>
        </a:p>
      </dgm:t>
    </dgm:pt>
    <dgm:pt modelId="{F4C6FB5F-7474-4B22-815B-B872E0B8E774}">
      <dgm:prSet/>
      <dgm:spPr/>
      <dgm:t>
        <a:bodyPr/>
        <a:lstStyle/>
        <a:p>
          <a:pPr rtl="0"/>
          <a:r>
            <a:rPr lang="ru-RU" dirty="0" smtClean="0"/>
            <a:t>квалификация выпускника </a:t>
          </a:r>
          <a:r>
            <a:rPr lang="ru-RU" dirty="0" smtClean="0"/>
            <a:t>ОПОП/ООП</a:t>
          </a:r>
          <a:r>
            <a:rPr lang="ru-RU" dirty="0" smtClean="0"/>
            <a:t>;</a:t>
          </a:r>
          <a:endParaRPr lang="ru-RU" dirty="0"/>
        </a:p>
      </dgm:t>
    </dgm:pt>
    <dgm:pt modelId="{9DEFF83C-7430-4454-B301-468967941B4C}" type="parTrans" cxnId="{15A3C46C-43B0-4BEE-98A9-49AEC5D65997}">
      <dgm:prSet/>
      <dgm:spPr/>
      <dgm:t>
        <a:bodyPr/>
        <a:lstStyle/>
        <a:p>
          <a:endParaRPr lang="ru-RU"/>
        </a:p>
      </dgm:t>
    </dgm:pt>
    <dgm:pt modelId="{C12E489C-D2E1-4D96-9FCF-5703ED5D333C}" type="sibTrans" cxnId="{15A3C46C-43B0-4BEE-98A9-49AEC5D65997}">
      <dgm:prSet/>
      <dgm:spPr/>
      <dgm:t>
        <a:bodyPr/>
        <a:lstStyle/>
        <a:p>
          <a:endParaRPr lang="ru-RU"/>
        </a:p>
      </dgm:t>
    </dgm:pt>
    <dgm:pt modelId="{80F94CCC-00A3-46ED-9F85-4BEB6E80DBFF}">
      <dgm:prSet/>
      <dgm:spPr/>
      <dgm:t>
        <a:bodyPr/>
        <a:lstStyle/>
        <a:p>
          <a:pPr rtl="0"/>
          <a:r>
            <a:rPr lang="ru-RU" dirty="0" smtClean="0"/>
            <a:t>срок обучения по программе;</a:t>
          </a:r>
          <a:endParaRPr lang="ru-RU" dirty="0"/>
        </a:p>
      </dgm:t>
    </dgm:pt>
    <dgm:pt modelId="{D4BBE0FF-17F7-4CE3-983D-A3E48F47BAD0}" type="parTrans" cxnId="{CC823B87-5FAE-40BC-95BA-E1711DDCA701}">
      <dgm:prSet/>
      <dgm:spPr/>
      <dgm:t>
        <a:bodyPr/>
        <a:lstStyle/>
        <a:p>
          <a:endParaRPr lang="ru-RU"/>
        </a:p>
      </dgm:t>
    </dgm:pt>
    <dgm:pt modelId="{EE31986B-BE34-47E9-8F5C-8ED673D32757}" type="sibTrans" cxnId="{CC823B87-5FAE-40BC-95BA-E1711DDCA701}">
      <dgm:prSet/>
      <dgm:spPr/>
      <dgm:t>
        <a:bodyPr/>
        <a:lstStyle/>
        <a:p>
          <a:endParaRPr lang="ru-RU"/>
        </a:p>
      </dgm:t>
    </dgm:pt>
    <dgm:pt modelId="{E64D4A4C-853F-46C0-8897-32DBA7C26B0B}">
      <dgm:prSet/>
      <dgm:spPr/>
      <dgm:t>
        <a:bodyPr/>
        <a:lstStyle/>
        <a:p>
          <a:pPr rtl="0"/>
          <a:r>
            <a:rPr lang="ru-RU" dirty="0" smtClean="0"/>
            <a:t>виды/типы задач профессиональной деятельности;</a:t>
          </a:r>
          <a:endParaRPr lang="ru-RU" dirty="0"/>
        </a:p>
      </dgm:t>
    </dgm:pt>
    <dgm:pt modelId="{B5FCDFB6-2110-4FE2-A8B1-C4557201CE56}" type="parTrans" cxnId="{85AA1731-C6FB-4532-9AF6-34FC85E624E1}">
      <dgm:prSet/>
      <dgm:spPr/>
      <dgm:t>
        <a:bodyPr/>
        <a:lstStyle/>
        <a:p>
          <a:endParaRPr lang="ru-RU"/>
        </a:p>
      </dgm:t>
    </dgm:pt>
    <dgm:pt modelId="{D56E0380-E99B-40D7-924E-8CE6090ECBA0}" type="sibTrans" cxnId="{85AA1731-C6FB-4532-9AF6-34FC85E624E1}">
      <dgm:prSet/>
      <dgm:spPr/>
      <dgm:t>
        <a:bodyPr/>
        <a:lstStyle/>
        <a:p>
          <a:endParaRPr lang="ru-RU"/>
        </a:p>
      </dgm:t>
    </dgm:pt>
    <dgm:pt modelId="{244CC72C-046E-4615-8139-F499910D608F}" type="pres">
      <dgm:prSet presAssocID="{98266D02-1C01-4F0D-BFB4-BAD0104BF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FAD50-7FE5-4E06-9B91-2EE2DC5DECFA}" type="pres">
      <dgm:prSet presAssocID="{2702BA26-A82A-43CC-8418-8124A7735020}" presName="parentText" presStyleLbl="node1" presStyleIdx="0" presStyleCnt="9" custLinFactNeighborY="-39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9A6E5-1A55-43FF-A6C6-7F10BEAACB1F}" type="pres">
      <dgm:prSet presAssocID="{B2B31F56-A073-4ADA-BF6B-802DAEED283F}" presName="spacer" presStyleCnt="0"/>
      <dgm:spPr/>
    </dgm:pt>
    <dgm:pt modelId="{758BF3AD-F92A-46F0-8DBF-527B807F9F82}" type="pres">
      <dgm:prSet presAssocID="{8431B3FF-E788-4696-B46B-B5FB82FC305D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D7B67-A455-4215-836B-37207C52F4FB}" type="pres">
      <dgm:prSet presAssocID="{42441C4F-7947-4806-B73F-42E3F2F90A01}" presName="spacer" presStyleCnt="0"/>
      <dgm:spPr/>
    </dgm:pt>
    <dgm:pt modelId="{CE0D0EE3-D008-461E-B2D0-CADE1BA9E4FC}" type="pres">
      <dgm:prSet presAssocID="{FB694929-D643-41FC-A10B-151D9D780B2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94006-1038-4F13-883B-0561493CBFBD}" type="pres">
      <dgm:prSet presAssocID="{9423DC58-50F0-4B8C-BCC7-472785188246}" presName="spacer" presStyleCnt="0"/>
      <dgm:spPr/>
    </dgm:pt>
    <dgm:pt modelId="{76DAAB46-52E4-4693-8230-FA1558FADE32}" type="pres">
      <dgm:prSet presAssocID="{AAA226C5-D2A0-422D-AC54-4BD41A8DC522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A1C62-8A15-4102-B6B7-5528C52DDEB6}" type="pres">
      <dgm:prSet presAssocID="{CA331C79-D8A5-4F7E-9D8A-BD45677C98A2}" presName="spacer" presStyleCnt="0"/>
      <dgm:spPr/>
    </dgm:pt>
    <dgm:pt modelId="{849E8083-7224-4873-BD21-F806278BD04D}" type="pres">
      <dgm:prSet presAssocID="{B645B902-130D-43CA-980C-E9566376525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F186C-FB67-4641-BB39-2F139A2AAC5F}" type="pres">
      <dgm:prSet presAssocID="{20847B00-2B0A-4779-B12A-18C7682F160D}" presName="spacer" presStyleCnt="0"/>
      <dgm:spPr/>
    </dgm:pt>
    <dgm:pt modelId="{F218250C-F296-4FE0-9F34-D027231DDA79}" type="pres">
      <dgm:prSet presAssocID="{0FC2640B-5270-4808-BE4F-585B289BEC9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6CB81-1E3D-4372-A814-4E0190CAFB63}" type="pres">
      <dgm:prSet presAssocID="{71A7441C-5E90-4053-96B5-DCC698AC77EB}" presName="spacer" presStyleCnt="0"/>
      <dgm:spPr/>
    </dgm:pt>
    <dgm:pt modelId="{F62BF7FA-4E2D-49CB-8C55-81CBC871F299}" type="pres">
      <dgm:prSet presAssocID="{F4C6FB5F-7474-4B22-815B-B872E0B8E77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BA0B-32D9-47B4-ADA3-7CF985099340}" type="pres">
      <dgm:prSet presAssocID="{C12E489C-D2E1-4D96-9FCF-5703ED5D333C}" presName="spacer" presStyleCnt="0"/>
      <dgm:spPr/>
    </dgm:pt>
    <dgm:pt modelId="{DF6AB3A9-8ACE-46F7-88DB-099CAD1D8E81}" type="pres">
      <dgm:prSet presAssocID="{80F94CCC-00A3-46ED-9F85-4BEB6E80DBFF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608BA-544E-4568-AC44-3287BDD5BAC2}" type="pres">
      <dgm:prSet presAssocID="{EE31986B-BE34-47E9-8F5C-8ED673D32757}" presName="spacer" presStyleCnt="0"/>
      <dgm:spPr/>
    </dgm:pt>
    <dgm:pt modelId="{D0F1977F-3753-468F-95A2-6DED12CFB99C}" type="pres">
      <dgm:prSet presAssocID="{E64D4A4C-853F-46C0-8897-32DBA7C26B0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7E27D-07F1-4DAB-88D0-16F68A5ED4BF}" type="presOf" srcId="{8431B3FF-E788-4696-B46B-B5FB82FC305D}" destId="{758BF3AD-F92A-46F0-8DBF-527B807F9F82}" srcOrd="0" destOrd="0" presId="urn:microsoft.com/office/officeart/2005/8/layout/vList2"/>
    <dgm:cxn modelId="{85AA1731-C6FB-4532-9AF6-34FC85E624E1}" srcId="{98266D02-1C01-4F0D-BFB4-BAD0104BF844}" destId="{E64D4A4C-853F-46C0-8897-32DBA7C26B0B}" srcOrd="8" destOrd="0" parTransId="{B5FCDFB6-2110-4FE2-A8B1-C4557201CE56}" sibTransId="{D56E0380-E99B-40D7-924E-8CE6090ECBA0}"/>
    <dgm:cxn modelId="{0CAA2287-158A-4319-849E-058C883EADB3}" type="presOf" srcId="{F4C6FB5F-7474-4B22-815B-B872E0B8E774}" destId="{F62BF7FA-4E2D-49CB-8C55-81CBC871F299}" srcOrd="0" destOrd="0" presId="urn:microsoft.com/office/officeart/2005/8/layout/vList2"/>
    <dgm:cxn modelId="{6192EBF1-D176-4B51-98F6-6A938AADC541}" type="presOf" srcId="{80F94CCC-00A3-46ED-9F85-4BEB6E80DBFF}" destId="{DF6AB3A9-8ACE-46F7-88DB-099CAD1D8E81}" srcOrd="0" destOrd="0" presId="urn:microsoft.com/office/officeart/2005/8/layout/vList2"/>
    <dgm:cxn modelId="{24A2E643-2F66-4BBB-89A7-92476BFA2B44}" type="presOf" srcId="{FB694929-D643-41FC-A10B-151D9D780B28}" destId="{CE0D0EE3-D008-461E-B2D0-CADE1BA9E4FC}" srcOrd="0" destOrd="0" presId="urn:microsoft.com/office/officeart/2005/8/layout/vList2"/>
    <dgm:cxn modelId="{B6C138A1-29B1-44B7-A258-918BF68841E7}" srcId="{98266D02-1C01-4F0D-BFB4-BAD0104BF844}" destId="{FB694929-D643-41FC-A10B-151D9D780B28}" srcOrd="2" destOrd="0" parTransId="{FE466A79-32BF-4C9F-8A45-B47D4DEE4BB5}" sibTransId="{9423DC58-50F0-4B8C-BCC7-472785188246}"/>
    <dgm:cxn modelId="{62B4C758-DCF7-458B-AC75-84860951F145}" srcId="{98266D02-1C01-4F0D-BFB4-BAD0104BF844}" destId="{AAA226C5-D2A0-422D-AC54-4BD41A8DC522}" srcOrd="3" destOrd="0" parTransId="{0D6AFF83-495A-4B46-B76F-8E3E025402BB}" sibTransId="{CA331C79-D8A5-4F7E-9D8A-BD45677C98A2}"/>
    <dgm:cxn modelId="{784AF80E-6616-4874-BE88-8F0688C1DB46}" type="presOf" srcId="{2702BA26-A82A-43CC-8418-8124A7735020}" destId="{4ECFAD50-7FE5-4E06-9B91-2EE2DC5DECFA}" srcOrd="0" destOrd="0" presId="urn:microsoft.com/office/officeart/2005/8/layout/vList2"/>
    <dgm:cxn modelId="{4B87AC52-2D7F-43D9-944D-F8E883FC9DA3}" type="presOf" srcId="{98266D02-1C01-4F0D-BFB4-BAD0104BF844}" destId="{244CC72C-046E-4615-8139-F499910D608F}" srcOrd="0" destOrd="0" presId="urn:microsoft.com/office/officeart/2005/8/layout/vList2"/>
    <dgm:cxn modelId="{CC823B87-5FAE-40BC-95BA-E1711DDCA701}" srcId="{98266D02-1C01-4F0D-BFB4-BAD0104BF844}" destId="{80F94CCC-00A3-46ED-9F85-4BEB6E80DBFF}" srcOrd="7" destOrd="0" parTransId="{D4BBE0FF-17F7-4CE3-983D-A3E48F47BAD0}" sibTransId="{EE31986B-BE34-47E9-8F5C-8ED673D32757}"/>
    <dgm:cxn modelId="{0530F237-1C4D-4045-8805-61D0E77A6CDF}" srcId="{98266D02-1C01-4F0D-BFB4-BAD0104BF844}" destId="{0FC2640B-5270-4808-BE4F-585B289BEC99}" srcOrd="5" destOrd="0" parTransId="{AF6A9D89-5B56-4269-B8DC-044C4663495C}" sibTransId="{71A7441C-5E90-4053-96B5-DCC698AC77EB}"/>
    <dgm:cxn modelId="{4281F5E2-C658-4874-8FF6-F36BFF00D346}" type="presOf" srcId="{B645B902-130D-43CA-980C-E9566376525F}" destId="{849E8083-7224-4873-BD21-F806278BD04D}" srcOrd="0" destOrd="0" presId="urn:microsoft.com/office/officeart/2005/8/layout/vList2"/>
    <dgm:cxn modelId="{66121AB2-CFDC-49EC-B63F-A881D30884EE}" type="presOf" srcId="{AAA226C5-D2A0-422D-AC54-4BD41A8DC522}" destId="{76DAAB46-52E4-4693-8230-FA1558FADE32}" srcOrd="0" destOrd="0" presId="urn:microsoft.com/office/officeart/2005/8/layout/vList2"/>
    <dgm:cxn modelId="{16F6F8BC-662B-4DAC-B7E5-20A6D3315CA9}" type="presOf" srcId="{E64D4A4C-853F-46C0-8897-32DBA7C26B0B}" destId="{D0F1977F-3753-468F-95A2-6DED12CFB99C}" srcOrd="0" destOrd="0" presId="urn:microsoft.com/office/officeart/2005/8/layout/vList2"/>
    <dgm:cxn modelId="{15A3C46C-43B0-4BEE-98A9-49AEC5D65997}" srcId="{98266D02-1C01-4F0D-BFB4-BAD0104BF844}" destId="{F4C6FB5F-7474-4B22-815B-B872E0B8E774}" srcOrd="6" destOrd="0" parTransId="{9DEFF83C-7430-4454-B301-468967941B4C}" sibTransId="{C12E489C-D2E1-4D96-9FCF-5703ED5D333C}"/>
    <dgm:cxn modelId="{7A57BC83-0EDB-4083-9056-69CF951FAFBC}" type="presOf" srcId="{0FC2640B-5270-4808-BE4F-585B289BEC99}" destId="{F218250C-F296-4FE0-9F34-D027231DDA79}" srcOrd="0" destOrd="0" presId="urn:microsoft.com/office/officeart/2005/8/layout/vList2"/>
    <dgm:cxn modelId="{D8146220-13E5-4A5F-A666-E65FF3938A82}" srcId="{98266D02-1C01-4F0D-BFB4-BAD0104BF844}" destId="{B645B902-130D-43CA-980C-E9566376525F}" srcOrd="4" destOrd="0" parTransId="{FC5D373D-E712-4F24-81B7-247FB272131F}" sibTransId="{20847B00-2B0A-4779-B12A-18C7682F160D}"/>
    <dgm:cxn modelId="{A7838887-8A97-40D6-9485-264D72F505A6}" srcId="{98266D02-1C01-4F0D-BFB4-BAD0104BF844}" destId="{8431B3FF-E788-4696-B46B-B5FB82FC305D}" srcOrd="1" destOrd="0" parTransId="{B3320D2C-8BB2-4B41-8E4D-14EB59724333}" sibTransId="{42441C4F-7947-4806-B73F-42E3F2F90A01}"/>
    <dgm:cxn modelId="{AD2D4BBF-3A62-4446-AD21-4EE50B83F939}" srcId="{98266D02-1C01-4F0D-BFB4-BAD0104BF844}" destId="{2702BA26-A82A-43CC-8418-8124A7735020}" srcOrd="0" destOrd="0" parTransId="{E237404E-E69C-42FC-A110-ECE77DD0AA3C}" sibTransId="{B2B31F56-A073-4ADA-BF6B-802DAEED283F}"/>
    <dgm:cxn modelId="{207B532A-E70C-4A44-8331-C01E0FCE1CAC}" type="presParOf" srcId="{244CC72C-046E-4615-8139-F499910D608F}" destId="{4ECFAD50-7FE5-4E06-9B91-2EE2DC5DECFA}" srcOrd="0" destOrd="0" presId="urn:microsoft.com/office/officeart/2005/8/layout/vList2"/>
    <dgm:cxn modelId="{DD03B138-5CD4-460A-9BB4-F797890A7A69}" type="presParOf" srcId="{244CC72C-046E-4615-8139-F499910D608F}" destId="{4909A6E5-1A55-43FF-A6C6-7F10BEAACB1F}" srcOrd="1" destOrd="0" presId="urn:microsoft.com/office/officeart/2005/8/layout/vList2"/>
    <dgm:cxn modelId="{5C37AF47-756D-4D8F-97B0-B3A83D404DB7}" type="presParOf" srcId="{244CC72C-046E-4615-8139-F499910D608F}" destId="{758BF3AD-F92A-46F0-8DBF-527B807F9F82}" srcOrd="2" destOrd="0" presId="urn:microsoft.com/office/officeart/2005/8/layout/vList2"/>
    <dgm:cxn modelId="{3249EA60-2E6E-4908-9895-5628290DB146}" type="presParOf" srcId="{244CC72C-046E-4615-8139-F499910D608F}" destId="{11FD7B67-A455-4215-836B-37207C52F4FB}" srcOrd="3" destOrd="0" presId="urn:microsoft.com/office/officeart/2005/8/layout/vList2"/>
    <dgm:cxn modelId="{18F648A2-96A3-4C32-82A6-D9B00B1FE19A}" type="presParOf" srcId="{244CC72C-046E-4615-8139-F499910D608F}" destId="{CE0D0EE3-D008-461E-B2D0-CADE1BA9E4FC}" srcOrd="4" destOrd="0" presId="urn:microsoft.com/office/officeart/2005/8/layout/vList2"/>
    <dgm:cxn modelId="{9763FDBF-21F2-4A4F-A108-ECE5F282BB72}" type="presParOf" srcId="{244CC72C-046E-4615-8139-F499910D608F}" destId="{29894006-1038-4F13-883B-0561493CBFBD}" srcOrd="5" destOrd="0" presId="urn:microsoft.com/office/officeart/2005/8/layout/vList2"/>
    <dgm:cxn modelId="{53199D90-269C-4F88-830D-FBC580D76052}" type="presParOf" srcId="{244CC72C-046E-4615-8139-F499910D608F}" destId="{76DAAB46-52E4-4693-8230-FA1558FADE32}" srcOrd="6" destOrd="0" presId="urn:microsoft.com/office/officeart/2005/8/layout/vList2"/>
    <dgm:cxn modelId="{3C3187E0-9BF3-4529-81AF-62B2F9B1ACB6}" type="presParOf" srcId="{244CC72C-046E-4615-8139-F499910D608F}" destId="{81DA1C62-8A15-4102-B6B7-5528C52DDEB6}" srcOrd="7" destOrd="0" presId="urn:microsoft.com/office/officeart/2005/8/layout/vList2"/>
    <dgm:cxn modelId="{F5E6CDFC-9B06-46E3-BCB4-0255AA6E7C5C}" type="presParOf" srcId="{244CC72C-046E-4615-8139-F499910D608F}" destId="{849E8083-7224-4873-BD21-F806278BD04D}" srcOrd="8" destOrd="0" presId="urn:microsoft.com/office/officeart/2005/8/layout/vList2"/>
    <dgm:cxn modelId="{3487D0F6-3168-43EB-86BC-E8FD092D46CD}" type="presParOf" srcId="{244CC72C-046E-4615-8139-F499910D608F}" destId="{B5DF186C-FB67-4641-BB39-2F139A2AAC5F}" srcOrd="9" destOrd="0" presId="urn:microsoft.com/office/officeart/2005/8/layout/vList2"/>
    <dgm:cxn modelId="{CB4BE944-0C49-4768-80F5-0E80A13CBA6A}" type="presParOf" srcId="{244CC72C-046E-4615-8139-F499910D608F}" destId="{F218250C-F296-4FE0-9F34-D027231DDA79}" srcOrd="10" destOrd="0" presId="urn:microsoft.com/office/officeart/2005/8/layout/vList2"/>
    <dgm:cxn modelId="{B9F6F879-34C1-459A-91E1-37A5C86E28DA}" type="presParOf" srcId="{244CC72C-046E-4615-8139-F499910D608F}" destId="{FF36CB81-1E3D-4372-A814-4E0190CAFB63}" srcOrd="11" destOrd="0" presId="urn:microsoft.com/office/officeart/2005/8/layout/vList2"/>
    <dgm:cxn modelId="{CE2D384E-1335-4CFF-9A70-82D5A189CEE2}" type="presParOf" srcId="{244CC72C-046E-4615-8139-F499910D608F}" destId="{F62BF7FA-4E2D-49CB-8C55-81CBC871F299}" srcOrd="12" destOrd="0" presId="urn:microsoft.com/office/officeart/2005/8/layout/vList2"/>
    <dgm:cxn modelId="{FF3A7EBE-EC04-467E-A33E-D7867583FB28}" type="presParOf" srcId="{244CC72C-046E-4615-8139-F499910D608F}" destId="{43C0BA0B-32D9-47B4-ADA3-7CF985099340}" srcOrd="13" destOrd="0" presId="urn:microsoft.com/office/officeart/2005/8/layout/vList2"/>
    <dgm:cxn modelId="{FA540662-6E8C-46F5-ADC6-566E2DD42386}" type="presParOf" srcId="{244CC72C-046E-4615-8139-F499910D608F}" destId="{DF6AB3A9-8ACE-46F7-88DB-099CAD1D8E81}" srcOrd="14" destOrd="0" presId="urn:microsoft.com/office/officeart/2005/8/layout/vList2"/>
    <dgm:cxn modelId="{610CA79B-B11F-46E1-8C61-1D84E09F6899}" type="presParOf" srcId="{244CC72C-046E-4615-8139-F499910D608F}" destId="{A09608BA-544E-4568-AC44-3287BDD5BAC2}" srcOrd="15" destOrd="0" presId="urn:microsoft.com/office/officeart/2005/8/layout/vList2"/>
    <dgm:cxn modelId="{9A8B8417-7DFD-40D5-84E0-7E6DCFEFBC39}" type="presParOf" srcId="{244CC72C-046E-4615-8139-F499910D608F}" destId="{D0F1977F-3753-468F-95A2-6DED12CFB99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1AA421-82BB-4849-B490-F4BE4782F2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245F5-9817-454C-A87D-C8F016887FEF}">
      <dgm:prSet custT="1"/>
      <dgm:spPr/>
      <dgm:t>
        <a:bodyPr/>
        <a:lstStyle/>
        <a:p>
          <a:pPr rtl="0"/>
          <a:r>
            <a:rPr lang="ru-RU" sz="1800" dirty="0" smtClean="0"/>
            <a:t>области и (или) сферы профессиональной деятельности, профессиональные стандарты (для ОПОП); </a:t>
          </a:r>
          <a:endParaRPr lang="ru-RU" sz="1800" dirty="0"/>
        </a:p>
      </dgm:t>
    </dgm:pt>
    <dgm:pt modelId="{BAEE4ADE-BA5A-44F1-ADF5-4983782CC48D}" type="parTrans" cxnId="{CC73D37D-7C47-4B40-9994-331AB4369EFB}">
      <dgm:prSet/>
      <dgm:spPr/>
      <dgm:t>
        <a:bodyPr/>
        <a:lstStyle/>
        <a:p>
          <a:endParaRPr lang="ru-RU"/>
        </a:p>
      </dgm:t>
    </dgm:pt>
    <dgm:pt modelId="{CFFC083E-B18F-42AA-8543-A4F5369315F3}" type="sibTrans" cxnId="{CC73D37D-7C47-4B40-9994-331AB4369EFB}">
      <dgm:prSet/>
      <dgm:spPr/>
      <dgm:t>
        <a:bodyPr/>
        <a:lstStyle/>
        <a:p>
          <a:endParaRPr lang="ru-RU"/>
        </a:p>
      </dgm:t>
    </dgm:pt>
    <dgm:pt modelId="{EC2515C4-F875-492B-B750-E49EDC7BE486}">
      <dgm:prSet custT="1"/>
      <dgm:spPr/>
      <dgm:t>
        <a:bodyPr/>
        <a:lstStyle/>
        <a:p>
          <a:pPr rtl="0"/>
          <a:r>
            <a:rPr lang="ru-RU" sz="1800" dirty="0" smtClean="0"/>
            <a:t>номер и дата утверждения ФГОС </a:t>
          </a:r>
          <a:r>
            <a:rPr lang="ru-RU" sz="1800" dirty="0" smtClean="0"/>
            <a:t>ВО/ОС </a:t>
          </a:r>
          <a:r>
            <a:rPr lang="ru-RU" sz="1800" dirty="0" smtClean="0"/>
            <a:t>НИ ТГУ;</a:t>
          </a:r>
          <a:endParaRPr lang="ru-RU" sz="1800" dirty="0"/>
        </a:p>
      </dgm:t>
    </dgm:pt>
    <dgm:pt modelId="{671EABA5-45C9-434D-B4DA-9511025310FF}" type="parTrans" cxnId="{68254832-7AB2-4DCB-9239-8E5F87FCE577}">
      <dgm:prSet/>
      <dgm:spPr/>
      <dgm:t>
        <a:bodyPr/>
        <a:lstStyle/>
        <a:p>
          <a:endParaRPr lang="ru-RU"/>
        </a:p>
      </dgm:t>
    </dgm:pt>
    <dgm:pt modelId="{6ECA896E-C509-40D4-91BC-579DD2580E70}" type="sibTrans" cxnId="{68254832-7AB2-4DCB-9239-8E5F87FCE577}">
      <dgm:prSet/>
      <dgm:spPr/>
      <dgm:t>
        <a:bodyPr/>
        <a:lstStyle/>
        <a:p>
          <a:endParaRPr lang="ru-RU"/>
        </a:p>
      </dgm:t>
    </dgm:pt>
    <dgm:pt modelId="{EF1784D1-D50E-460A-A724-F4213668B6A9}">
      <dgm:prSet custT="1"/>
      <dgm:spPr/>
      <dgm:t>
        <a:bodyPr/>
        <a:lstStyle/>
        <a:p>
          <a:pPr rtl="0"/>
          <a:r>
            <a:rPr lang="ru-RU" sz="1800" dirty="0" smtClean="0"/>
            <a:t>дата и номер протокола заседания Ученого совета университета, в случае открытия новых </a:t>
          </a:r>
          <a:r>
            <a:rPr lang="ru-RU" sz="1800" dirty="0" smtClean="0"/>
            <a:t>ОПОП/ООП</a:t>
          </a:r>
          <a:r>
            <a:rPr lang="ru-RU" sz="1800" dirty="0" smtClean="0"/>
            <a:t>;</a:t>
          </a:r>
          <a:endParaRPr lang="ru-RU" sz="1800" dirty="0"/>
        </a:p>
      </dgm:t>
    </dgm:pt>
    <dgm:pt modelId="{323AA0C3-07CB-4C3D-B72A-CFB5D5C90FB1}" type="parTrans" cxnId="{4FF9A51D-A3BC-45A0-A533-E071E04ED8B6}">
      <dgm:prSet/>
      <dgm:spPr/>
      <dgm:t>
        <a:bodyPr/>
        <a:lstStyle/>
        <a:p>
          <a:endParaRPr lang="ru-RU"/>
        </a:p>
      </dgm:t>
    </dgm:pt>
    <dgm:pt modelId="{BD7D5E29-855E-45A3-B23B-99785FF1E29D}" type="sibTrans" cxnId="{4FF9A51D-A3BC-45A0-A533-E071E04ED8B6}">
      <dgm:prSet/>
      <dgm:spPr/>
      <dgm:t>
        <a:bodyPr/>
        <a:lstStyle/>
        <a:p>
          <a:endParaRPr lang="ru-RU"/>
        </a:p>
      </dgm:t>
    </dgm:pt>
    <dgm:pt modelId="{E15C7412-77BD-4F06-A168-CEF6DBCADFB2}">
      <dgm:prSet custT="1"/>
      <dgm:spPr/>
      <dgm:t>
        <a:bodyPr/>
        <a:lstStyle/>
        <a:p>
          <a:pPr rtl="0"/>
          <a:r>
            <a:rPr lang="ru-RU" sz="1800" dirty="0" smtClean="0"/>
            <a:t>дата и номер протокола заседания Ученого совета факультета / института / САЕ, на котором было принято решение об актуализации УП (при наличии) на соответствующий год набора;</a:t>
          </a:r>
          <a:endParaRPr lang="ru-RU" sz="1800" dirty="0"/>
        </a:p>
      </dgm:t>
    </dgm:pt>
    <dgm:pt modelId="{96056B27-7A77-4B7D-BF38-CBEE03D0CF1F}" type="parTrans" cxnId="{27F6D6B0-2EE1-416E-8DD2-13FED6727306}">
      <dgm:prSet/>
      <dgm:spPr/>
      <dgm:t>
        <a:bodyPr/>
        <a:lstStyle/>
        <a:p>
          <a:endParaRPr lang="ru-RU"/>
        </a:p>
      </dgm:t>
    </dgm:pt>
    <dgm:pt modelId="{C7D74251-C6FD-4165-8E72-8CC47B0715BE}" type="sibTrans" cxnId="{27F6D6B0-2EE1-416E-8DD2-13FED6727306}">
      <dgm:prSet/>
      <dgm:spPr/>
      <dgm:t>
        <a:bodyPr/>
        <a:lstStyle/>
        <a:p>
          <a:endParaRPr lang="ru-RU"/>
        </a:p>
      </dgm:t>
    </dgm:pt>
    <dgm:pt modelId="{8D41EF60-FE59-450E-BF40-2FC8435507E3}">
      <dgm:prSet custT="1"/>
      <dgm:spPr/>
      <dgm:t>
        <a:bodyPr/>
        <a:lstStyle/>
        <a:p>
          <a:pPr rtl="0"/>
          <a:r>
            <a:rPr lang="ru-RU" sz="1800" dirty="0" smtClean="0"/>
            <a:t>фамилии и инициалы должностных лиц, согласующих и утверждающих УП:</a:t>
          </a:r>
        </a:p>
        <a:p>
          <a:pPr rtl="0"/>
          <a:r>
            <a:rPr lang="ru-RU" sz="1800" dirty="0" smtClean="0"/>
            <a:t>- проректор по образовательной деятельности;</a:t>
          </a:r>
        </a:p>
        <a:p>
          <a:pPr rtl="0"/>
          <a:r>
            <a:rPr lang="ru-RU" sz="1800" dirty="0" smtClean="0"/>
            <a:t>- начальник учебного управления; </a:t>
          </a:r>
        </a:p>
        <a:p>
          <a:pPr rtl="0"/>
          <a:r>
            <a:rPr lang="ru-RU" sz="1800" dirty="0" smtClean="0"/>
            <a:t>- начальник отдела сопровождения образовательных программ; </a:t>
          </a:r>
        </a:p>
        <a:p>
          <a:pPr rtl="0"/>
          <a:r>
            <a:rPr lang="ru-RU" sz="1800" dirty="0" smtClean="0"/>
            <a:t>- декан факультета/директор института/исполнительный директор САЕ; </a:t>
          </a:r>
        </a:p>
        <a:p>
          <a:pPr rtl="0"/>
          <a:r>
            <a:rPr lang="ru-RU" sz="1800" dirty="0" smtClean="0"/>
            <a:t>- руководитель </a:t>
          </a:r>
          <a:r>
            <a:rPr lang="ru-RU" sz="1800" dirty="0" smtClean="0"/>
            <a:t>ОПОП/ООП</a:t>
          </a:r>
          <a:r>
            <a:rPr lang="ru-RU" sz="1800" dirty="0" smtClean="0"/>
            <a:t>.</a:t>
          </a:r>
          <a:endParaRPr lang="ru-RU" sz="1800" dirty="0"/>
        </a:p>
      </dgm:t>
    </dgm:pt>
    <dgm:pt modelId="{BD89B021-8EAD-4F72-9502-A900D2EEBB1E}" type="parTrans" cxnId="{07FFD9C6-6E7F-4BA9-8D29-457392AFF5A3}">
      <dgm:prSet/>
      <dgm:spPr/>
      <dgm:t>
        <a:bodyPr/>
        <a:lstStyle/>
        <a:p>
          <a:endParaRPr lang="ru-RU"/>
        </a:p>
      </dgm:t>
    </dgm:pt>
    <dgm:pt modelId="{76241186-67C8-4C8D-91E6-ACD010A0DEBB}" type="sibTrans" cxnId="{07FFD9C6-6E7F-4BA9-8D29-457392AFF5A3}">
      <dgm:prSet/>
      <dgm:spPr/>
      <dgm:t>
        <a:bodyPr/>
        <a:lstStyle/>
        <a:p>
          <a:endParaRPr lang="ru-RU"/>
        </a:p>
      </dgm:t>
    </dgm:pt>
    <dgm:pt modelId="{AEB02D2B-A2EF-423A-8870-6C90E76A6960}" type="pres">
      <dgm:prSet presAssocID="{DB1AA421-82BB-4849-B490-F4BE4782F2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F32397-5AAA-474F-93CC-E8B3E143D096}" type="pres">
      <dgm:prSet presAssocID="{21D245F5-9817-454C-A87D-C8F016887FEF}" presName="parentText" presStyleLbl="node1" presStyleIdx="0" presStyleCnt="5" custScaleY="17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1544A-E457-4A1F-9FC5-74F08D04A2A0}" type="pres">
      <dgm:prSet presAssocID="{CFFC083E-B18F-42AA-8543-A4F5369315F3}" presName="spacer" presStyleCnt="0"/>
      <dgm:spPr/>
    </dgm:pt>
    <dgm:pt modelId="{A6A42413-0EC7-4BFB-8AB4-F811D92F4D90}" type="pres">
      <dgm:prSet presAssocID="{EC2515C4-F875-492B-B750-E49EDC7BE486}" presName="parentText" presStyleLbl="node1" presStyleIdx="1" presStyleCnt="5" custScaleY="17324" custLinFactNeighborY="-39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CCA95-4332-4238-9CA5-33D4B6D4D0AC}" type="pres">
      <dgm:prSet presAssocID="{6ECA896E-C509-40D4-91BC-579DD2580E70}" presName="spacer" presStyleCnt="0"/>
      <dgm:spPr/>
    </dgm:pt>
    <dgm:pt modelId="{263BC1E1-A2DE-4BC8-A804-1EC5A153C2DA}" type="pres">
      <dgm:prSet presAssocID="{EF1784D1-D50E-460A-A724-F4213668B6A9}" presName="parentText" presStyleLbl="node1" presStyleIdx="2" presStyleCnt="5" custScaleY="18136" custLinFactNeighborY="-76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0AB85-C7B4-471E-B83A-1F3B9C359169}" type="pres">
      <dgm:prSet presAssocID="{BD7D5E29-855E-45A3-B23B-99785FF1E29D}" presName="spacer" presStyleCnt="0"/>
      <dgm:spPr/>
    </dgm:pt>
    <dgm:pt modelId="{8EB9A4EF-A64D-48DA-B00D-6797E9F35D1C}" type="pres">
      <dgm:prSet presAssocID="{E15C7412-77BD-4F06-A168-CEF6DBCADFB2}" presName="parentText" presStyleLbl="node1" presStyleIdx="3" presStyleCnt="5" custScaleY="33370" custLinFactY="-6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6CE8F-0451-4E45-A0D8-F1FAC74FC557}" type="pres">
      <dgm:prSet presAssocID="{C7D74251-C6FD-4165-8E72-8CC47B0715BE}" presName="spacer" presStyleCnt="0"/>
      <dgm:spPr/>
    </dgm:pt>
    <dgm:pt modelId="{EC66C677-B41B-45AE-BEEC-2BF013382E03}" type="pres">
      <dgm:prSet presAssocID="{8D41EF60-FE59-450E-BF40-2FC8435507E3}" presName="parentText" presStyleLbl="node1" presStyleIdx="4" presStyleCnt="5" custLinFactY="-27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2CB0A-52E0-4EC9-8519-BDD0C6CD1399}" type="presOf" srcId="{21D245F5-9817-454C-A87D-C8F016887FEF}" destId="{4DF32397-5AAA-474F-93CC-E8B3E143D096}" srcOrd="0" destOrd="0" presId="urn:microsoft.com/office/officeart/2005/8/layout/vList2"/>
    <dgm:cxn modelId="{5A0DFD6F-240C-4CEC-BAD3-8961707D1AA9}" type="presOf" srcId="{EF1784D1-D50E-460A-A724-F4213668B6A9}" destId="{263BC1E1-A2DE-4BC8-A804-1EC5A153C2DA}" srcOrd="0" destOrd="0" presId="urn:microsoft.com/office/officeart/2005/8/layout/vList2"/>
    <dgm:cxn modelId="{B86BCF37-CE10-4D57-AAD1-7C06E6AC251B}" type="presOf" srcId="{EC2515C4-F875-492B-B750-E49EDC7BE486}" destId="{A6A42413-0EC7-4BFB-8AB4-F811D92F4D90}" srcOrd="0" destOrd="0" presId="urn:microsoft.com/office/officeart/2005/8/layout/vList2"/>
    <dgm:cxn modelId="{4FF9A51D-A3BC-45A0-A533-E071E04ED8B6}" srcId="{DB1AA421-82BB-4849-B490-F4BE4782F23A}" destId="{EF1784D1-D50E-460A-A724-F4213668B6A9}" srcOrd="2" destOrd="0" parTransId="{323AA0C3-07CB-4C3D-B72A-CFB5D5C90FB1}" sibTransId="{BD7D5E29-855E-45A3-B23B-99785FF1E29D}"/>
    <dgm:cxn modelId="{85936FD6-4C5A-4884-A717-88D00217A712}" type="presOf" srcId="{E15C7412-77BD-4F06-A168-CEF6DBCADFB2}" destId="{8EB9A4EF-A64D-48DA-B00D-6797E9F35D1C}" srcOrd="0" destOrd="0" presId="urn:microsoft.com/office/officeart/2005/8/layout/vList2"/>
    <dgm:cxn modelId="{27F6D6B0-2EE1-416E-8DD2-13FED6727306}" srcId="{DB1AA421-82BB-4849-B490-F4BE4782F23A}" destId="{E15C7412-77BD-4F06-A168-CEF6DBCADFB2}" srcOrd="3" destOrd="0" parTransId="{96056B27-7A77-4B7D-BF38-CBEE03D0CF1F}" sibTransId="{C7D74251-C6FD-4165-8E72-8CC47B0715BE}"/>
    <dgm:cxn modelId="{CC73D37D-7C47-4B40-9994-331AB4369EFB}" srcId="{DB1AA421-82BB-4849-B490-F4BE4782F23A}" destId="{21D245F5-9817-454C-A87D-C8F016887FEF}" srcOrd="0" destOrd="0" parTransId="{BAEE4ADE-BA5A-44F1-ADF5-4983782CC48D}" sibTransId="{CFFC083E-B18F-42AA-8543-A4F5369315F3}"/>
    <dgm:cxn modelId="{16835AAA-A05C-46E5-950F-633FFD5D9419}" type="presOf" srcId="{8D41EF60-FE59-450E-BF40-2FC8435507E3}" destId="{EC66C677-B41B-45AE-BEEC-2BF013382E03}" srcOrd="0" destOrd="0" presId="urn:microsoft.com/office/officeart/2005/8/layout/vList2"/>
    <dgm:cxn modelId="{0E260F1D-7830-4B91-B2E6-0313DA76C69A}" type="presOf" srcId="{DB1AA421-82BB-4849-B490-F4BE4782F23A}" destId="{AEB02D2B-A2EF-423A-8870-6C90E76A6960}" srcOrd="0" destOrd="0" presId="urn:microsoft.com/office/officeart/2005/8/layout/vList2"/>
    <dgm:cxn modelId="{68254832-7AB2-4DCB-9239-8E5F87FCE577}" srcId="{DB1AA421-82BB-4849-B490-F4BE4782F23A}" destId="{EC2515C4-F875-492B-B750-E49EDC7BE486}" srcOrd="1" destOrd="0" parTransId="{671EABA5-45C9-434D-B4DA-9511025310FF}" sibTransId="{6ECA896E-C509-40D4-91BC-579DD2580E70}"/>
    <dgm:cxn modelId="{07FFD9C6-6E7F-4BA9-8D29-457392AFF5A3}" srcId="{DB1AA421-82BB-4849-B490-F4BE4782F23A}" destId="{8D41EF60-FE59-450E-BF40-2FC8435507E3}" srcOrd="4" destOrd="0" parTransId="{BD89B021-8EAD-4F72-9502-A900D2EEBB1E}" sibTransId="{76241186-67C8-4C8D-91E6-ACD010A0DEBB}"/>
    <dgm:cxn modelId="{FECB4B93-4D00-4EAC-A55D-A281BE04F82A}" type="presParOf" srcId="{AEB02D2B-A2EF-423A-8870-6C90E76A6960}" destId="{4DF32397-5AAA-474F-93CC-E8B3E143D096}" srcOrd="0" destOrd="0" presId="urn:microsoft.com/office/officeart/2005/8/layout/vList2"/>
    <dgm:cxn modelId="{99A75C50-468D-4C8F-B801-81E3E8260967}" type="presParOf" srcId="{AEB02D2B-A2EF-423A-8870-6C90E76A6960}" destId="{1891544A-E457-4A1F-9FC5-74F08D04A2A0}" srcOrd="1" destOrd="0" presId="urn:microsoft.com/office/officeart/2005/8/layout/vList2"/>
    <dgm:cxn modelId="{DD683A9E-D527-45F6-B084-D35DEEF562BB}" type="presParOf" srcId="{AEB02D2B-A2EF-423A-8870-6C90E76A6960}" destId="{A6A42413-0EC7-4BFB-8AB4-F811D92F4D90}" srcOrd="2" destOrd="0" presId="urn:microsoft.com/office/officeart/2005/8/layout/vList2"/>
    <dgm:cxn modelId="{4FDB010D-E25D-47BE-949E-BF1CE7E8562A}" type="presParOf" srcId="{AEB02D2B-A2EF-423A-8870-6C90E76A6960}" destId="{E15CCA95-4332-4238-9CA5-33D4B6D4D0AC}" srcOrd="3" destOrd="0" presId="urn:microsoft.com/office/officeart/2005/8/layout/vList2"/>
    <dgm:cxn modelId="{69AA0F13-33B0-40EC-8B66-9DE35C8E765D}" type="presParOf" srcId="{AEB02D2B-A2EF-423A-8870-6C90E76A6960}" destId="{263BC1E1-A2DE-4BC8-A804-1EC5A153C2DA}" srcOrd="4" destOrd="0" presId="urn:microsoft.com/office/officeart/2005/8/layout/vList2"/>
    <dgm:cxn modelId="{AA318DCC-D2CF-4FE0-A8DA-9903477F1892}" type="presParOf" srcId="{AEB02D2B-A2EF-423A-8870-6C90E76A6960}" destId="{FE60AB85-C7B4-471E-B83A-1F3B9C359169}" srcOrd="5" destOrd="0" presId="urn:microsoft.com/office/officeart/2005/8/layout/vList2"/>
    <dgm:cxn modelId="{0BECA296-613C-4693-90A1-28C889AED9A9}" type="presParOf" srcId="{AEB02D2B-A2EF-423A-8870-6C90E76A6960}" destId="{8EB9A4EF-A64D-48DA-B00D-6797E9F35D1C}" srcOrd="6" destOrd="0" presId="urn:microsoft.com/office/officeart/2005/8/layout/vList2"/>
    <dgm:cxn modelId="{17F8F0B4-D794-494C-81EB-CD42CFE73F9B}" type="presParOf" srcId="{AEB02D2B-A2EF-423A-8870-6C90E76A6960}" destId="{1D56CE8F-0451-4E45-A0D8-F1FAC74FC557}" srcOrd="7" destOrd="0" presId="urn:microsoft.com/office/officeart/2005/8/layout/vList2"/>
    <dgm:cxn modelId="{75068632-322E-4295-AC9D-69CBA922A1C7}" type="presParOf" srcId="{AEB02D2B-A2EF-423A-8870-6C90E76A6960}" destId="{EC66C677-B41B-45AE-BEEC-2BF013382E0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F80E27-795E-45C4-BA28-6A644D418A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DA557-6D27-4CF4-AEA1-C6DBAAE74531}">
      <dgm:prSet custT="1"/>
      <dgm:spPr>
        <a:solidFill>
          <a:srgbClr val="800000"/>
        </a:solidFill>
      </dgm:spPr>
      <dgm:t>
        <a:bodyPr/>
        <a:lstStyle/>
        <a:p>
          <a:pPr algn="ctr" rtl="0"/>
          <a:r>
            <a:rPr lang="ru-RU" sz="1800" dirty="0" smtClean="0"/>
            <a:t>Дисциплины/модули, относящиеся к обязательной части ОПОП, обеспечивают формирование универсальных, общепрофессиональных компетенций, а также могут дополнительно учувствовать в формировании профессиональных компетенций</a:t>
          </a:r>
          <a:endParaRPr lang="ru-RU" sz="1800" dirty="0"/>
        </a:p>
      </dgm:t>
    </dgm:pt>
    <dgm:pt modelId="{1FB08711-1CD7-4D1C-9920-1011742FC594}" type="parTrans" cxnId="{C0B86CFE-9D59-42F1-811B-C03BB2E52CC8}">
      <dgm:prSet/>
      <dgm:spPr/>
      <dgm:t>
        <a:bodyPr/>
        <a:lstStyle/>
        <a:p>
          <a:endParaRPr lang="ru-RU"/>
        </a:p>
      </dgm:t>
    </dgm:pt>
    <dgm:pt modelId="{62C814F5-D103-4F1B-9E0A-B00B23AF08C6}" type="sibTrans" cxnId="{C0B86CFE-9D59-42F1-811B-C03BB2E52CC8}">
      <dgm:prSet/>
      <dgm:spPr/>
      <dgm:t>
        <a:bodyPr/>
        <a:lstStyle/>
        <a:p>
          <a:endParaRPr lang="ru-RU"/>
        </a:p>
      </dgm:t>
    </dgm:pt>
    <dgm:pt modelId="{913913A2-58C9-464D-90DA-6B0CB9CA4A63}" type="pres">
      <dgm:prSet presAssocID="{80F80E27-795E-45C4-BA28-6A644D418A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786479-760A-4FC1-85D1-85CB3DD94339}" type="pres">
      <dgm:prSet presAssocID="{B41DA557-6D27-4CF4-AEA1-C6DBAAE74531}" presName="node" presStyleLbl="node1" presStyleIdx="0" presStyleCnt="1" custLinFactNeighborX="9830" custLinFactNeighborY="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86CFE-9D59-42F1-811B-C03BB2E52CC8}" srcId="{80F80E27-795E-45C4-BA28-6A644D418A17}" destId="{B41DA557-6D27-4CF4-AEA1-C6DBAAE74531}" srcOrd="0" destOrd="0" parTransId="{1FB08711-1CD7-4D1C-9920-1011742FC594}" sibTransId="{62C814F5-D103-4F1B-9E0A-B00B23AF08C6}"/>
    <dgm:cxn modelId="{79301FD6-8366-4413-8255-B31B950FFD99}" type="presOf" srcId="{80F80E27-795E-45C4-BA28-6A644D418A17}" destId="{913913A2-58C9-464D-90DA-6B0CB9CA4A63}" srcOrd="0" destOrd="0" presId="urn:microsoft.com/office/officeart/2005/8/layout/process1"/>
    <dgm:cxn modelId="{55D08460-9524-45DC-8885-A27DDCCCBFED}" type="presOf" srcId="{B41DA557-6D27-4CF4-AEA1-C6DBAAE74531}" destId="{24786479-760A-4FC1-85D1-85CB3DD94339}" srcOrd="0" destOrd="0" presId="urn:microsoft.com/office/officeart/2005/8/layout/process1"/>
    <dgm:cxn modelId="{3364F811-A63C-4ED8-8779-D4E6E3C5E8BD}" type="presParOf" srcId="{913913A2-58C9-464D-90DA-6B0CB9CA4A63}" destId="{24786479-760A-4FC1-85D1-85CB3DD9433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7C899F-19E9-4764-B24F-04AA9171061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3DAE2-0445-4723-AB13-9A5208CC0455}">
      <dgm:prSet/>
      <dgm:spPr/>
      <dgm:t>
        <a:bodyPr/>
        <a:lstStyle/>
        <a:p>
          <a:pPr algn="l" rtl="0"/>
          <a:r>
            <a:rPr lang="ru-RU" dirty="0" smtClean="0"/>
            <a:t>Обязательные</a:t>
          </a:r>
          <a:endParaRPr lang="ru-RU" dirty="0"/>
        </a:p>
      </dgm:t>
    </dgm:pt>
    <dgm:pt modelId="{D167C896-2EB6-4F6A-B7FB-C2CFE63560A8}" type="parTrans" cxnId="{09135DDB-5391-453A-83E2-820089D7F5C8}">
      <dgm:prSet/>
      <dgm:spPr/>
      <dgm:t>
        <a:bodyPr/>
        <a:lstStyle/>
        <a:p>
          <a:endParaRPr lang="ru-RU"/>
        </a:p>
      </dgm:t>
    </dgm:pt>
    <dgm:pt modelId="{3D923013-2842-4DDD-AD8F-B2E89D4732EB}" type="sibTrans" cxnId="{09135DDB-5391-453A-83E2-820089D7F5C8}">
      <dgm:prSet/>
      <dgm:spPr/>
      <dgm:t>
        <a:bodyPr/>
        <a:lstStyle/>
        <a:p>
          <a:endParaRPr lang="ru-RU"/>
        </a:p>
      </dgm:t>
    </dgm:pt>
    <dgm:pt modelId="{F4AD5F1C-FEC4-4093-8B53-2E9E82107530}">
      <dgm:prSet/>
      <dgm:spPr/>
      <dgm:t>
        <a:bodyPr/>
        <a:lstStyle/>
        <a:p>
          <a:pPr algn="l" rtl="0"/>
          <a:r>
            <a:rPr lang="ru-RU" dirty="0" smtClean="0"/>
            <a:t>Элективные</a:t>
          </a:r>
        </a:p>
      </dgm:t>
    </dgm:pt>
    <dgm:pt modelId="{1E5E6DFD-1873-4338-94D3-FCDB0F064642}" type="parTrans" cxnId="{FD90D1B8-8D5B-4B38-9C6D-3B9CED82D300}">
      <dgm:prSet/>
      <dgm:spPr/>
      <dgm:t>
        <a:bodyPr/>
        <a:lstStyle/>
        <a:p>
          <a:endParaRPr lang="ru-RU"/>
        </a:p>
      </dgm:t>
    </dgm:pt>
    <dgm:pt modelId="{980F030B-54EC-40E7-869B-E7EBE13CF2CF}" type="sibTrans" cxnId="{FD90D1B8-8D5B-4B38-9C6D-3B9CED82D300}">
      <dgm:prSet/>
      <dgm:spPr/>
      <dgm:t>
        <a:bodyPr/>
        <a:lstStyle/>
        <a:p>
          <a:endParaRPr lang="ru-RU"/>
        </a:p>
      </dgm:t>
    </dgm:pt>
    <dgm:pt modelId="{0B2E6410-77DF-49A9-B28F-340CADA73152}" type="pres">
      <dgm:prSet presAssocID="{637C899F-19E9-4764-B24F-04AA917106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6FE600-915E-430A-8D97-E7EF6FE12A88}" type="pres">
      <dgm:prSet presAssocID="{3EA3DAE2-0445-4723-AB13-9A5208CC0455}" presName="linNode" presStyleCnt="0"/>
      <dgm:spPr/>
    </dgm:pt>
    <dgm:pt modelId="{93B9473B-5880-4BA5-9CFE-653B2F74A03C}" type="pres">
      <dgm:prSet presAssocID="{3EA3DAE2-0445-4723-AB13-9A5208CC0455}" presName="parentShp" presStyleLbl="node1" presStyleIdx="0" presStyleCnt="2" custLinFactNeighborX="-44155" custLinFactNeighborY="6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D659-5736-4BF7-B33E-60F398EB8348}" type="pres">
      <dgm:prSet presAssocID="{3EA3DAE2-0445-4723-AB13-9A5208CC0455}" presName="childShp" presStyleLbl="bgAccFollowNode1" presStyleIdx="0" presStyleCnt="2" custFlipHor="1" custScaleX="9345" custScaleY="43245" custLinFactX="-10383" custLinFactNeighborX="-100000" custLinFactNeighborY="1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E78A4-A05F-48D1-B0DD-E015E0338D8A}" type="pres">
      <dgm:prSet presAssocID="{3D923013-2842-4DDD-AD8F-B2E89D4732EB}" presName="spacing" presStyleCnt="0"/>
      <dgm:spPr/>
    </dgm:pt>
    <dgm:pt modelId="{AE4AEB59-AFD3-4900-BDA5-9DD382BFDE5E}" type="pres">
      <dgm:prSet presAssocID="{F4AD5F1C-FEC4-4093-8B53-2E9E82107530}" presName="linNode" presStyleCnt="0"/>
      <dgm:spPr/>
    </dgm:pt>
    <dgm:pt modelId="{B4DDA2CC-26C8-4C18-865E-D7D2B657150A}" type="pres">
      <dgm:prSet presAssocID="{F4AD5F1C-FEC4-4093-8B53-2E9E82107530}" presName="parentShp" presStyleLbl="node1" presStyleIdx="1" presStyleCnt="2" custLinFactNeighborX="-42736" custLinFactNeighborY="-1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F1034-417A-46D5-8C38-FB71C8E9361C}" type="pres">
      <dgm:prSet presAssocID="{F4AD5F1C-FEC4-4093-8B53-2E9E82107530}" presName="childShp" presStyleLbl="bgAccFollowNode1" presStyleIdx="1" presStyleCnt="2" custFlipVert="1" custFlipHor="1" custScaleX="11856" custScaleY="33009" custLinFactX="-16311" custLinFactNeighborX="-100000" custLinFactNeighborY="-16416">
        <dgm:presLayoutVars>
          <dgm:bulletEnabled val="1"/>
        </dgm:presLayoutVars>
      </dgm:prSet>
      <dgm:spPr/>
    </dgm:pt>
  </dgm:ptLst>
  <dgm:cxnLst>
    <dgm:cxn modelId="{09135DDB-5391-453A-83E2-820089D7F5C8}" srcId="{637C899F-19E9-4764-B24F-04AA9171061D}" destId="{3EA3DAE2-0445-4723-AB13-9A5208CC0455}" srcOrd="0" destOrd="0" parTransId="{D167C896-2EB6-4F6A-B7FB-C2CFE63560A8}" sibTransId="{3D923013-2842-4DDD-AD8F-B2E89D4732EB}"/>
    <dgm:cxn modelId="{C016DA8A-DAFB-4842-A06E-49B8A29EF8EA}" type="presOf" srcId="{3EA3DAE2-0445-4723-AB13-9A5208CC0455}" destId="{93B9473B-5880-4BA5-9CFE-653B2F74A03C}" srcOrd="0" destOrd="0" presId="urn:microsoft.com/office/officeart/2005/8/layout/vList6"/>
    <dgm:cxn modelId="{58D39DE9-3783-4AD8-8A78-0543A74B5102}" type="presOf" srcId="{637C899F-19E9-4764-B24F-04AA9171061D}" destId="{0B2E6410-77DF-49A9-B28F-340CADA73152}" srcOrd="0" destOrd="0" presId="urn:microsoft.com/office/officeart/2005/8/layout/vList6"/>
    <dgm:cxn modelId="{423E40E3-AD2F-4EFC-AFDD-E49EE45267F1}" type="presOf" srcId="{F4AD5F1C-FEC4-4093-8B53-2E9E82107530}" destId="{B4DDA2CC-26C8-4C18-865E-D7D2B657150A}" srcOrd="0" destOrd="0" presId="urn:microsoft.com/office/officeart/2005/8/layout/vList6"/>
    <dgm:cxn modelId="{FD90D1B8-8D5B-4B38-9C6D-3B9CED82D300}" srcId="{637C899F-19E9-4764-B24F-04AA9171061D}" destId="{F4AD5F1C-FEC4-4093-8B53-2E9E82107530}" srcOrd="1" destOrd="0" parTransId="{1E5E6DFD-1873-4338-94D3-FCDB0F064642}" sibTransId="{980F030B-54EC-40E7-869B-E7EBE13CF2CF}"/>
    <dgm:cxn modelId="{CF26505C-CE30-407E-903D-B4BF38CE4496}" type="presParOf" srcId="{0B2E6410-77DF-49A9-B28F-340CADA73152}" destId="{ED6FE600-915E-430A-8D97-E7EF6FE12A88}" srcOrd="0" destOrd="0" presId="urn:microsoft.com/office/officeart/2005/8/layout/vList6"/>
    <dgm:cxn modelId="{C3D3A674-3FFB-487C-8B8E-03D6799B608E}" type="presParOf" srcId="{ED6FE600-915E-430A-8D97-E7EF6FE12A88}" destId="{93B9473B-5880-4BA5-9CFE-653B2F74A03C}" srcOrd="0" destOrd="0" presId="urn:microsoft.com/office/officeart/2005/8/layout/vList6"/>
    <dgm:cxn modelId="{7E0B31BA-5509-4E37-AAC2-ABF9F46DC7DB}" type="presParOf" srcId="{ED6FE600-915E-430A-8D97-E7EF6FE12A88}" destId="{A1C4D659-5736-4BF7-B33E-60F398EB8348}" srcOrd="1" destOrd="0" presId="urn:microsoft.com/office/officeart/2005/8/layout/vList6"/>
    <dgm:cxn modelId="{24CEFE32-70A5-49F0-8A63-62297F7B3F0A}" type="presParOf" srcId="{0B2E6410-77DF-49A9-B28F-340CADA73152}" destId="{CE7E78A4-A05F-48D1-B0DD-E015E0338D8A}" srcOrd="1" destOrd="0" presId="urn:microsoft.com/office/officeart/2005/8/layout/vList6"/>
    <dgm:cxn modelId="{CADF1ACF-65D7-4AE5-817D-FE7FF83BAADC}" type="presParOf" srcId="{0B2E6410-77DF-49A9-B28F-340CADA73152}" destId="{AE4AEB59-AFD3-4900-BDA5-9DD382BFDE5E}" srcOrd="2" destOrd="0" presId="urn:microsoft.com/office/officeart/2005/8/layout/vList6"/>
    <dgm:cxn modelId="{AA0BDD74-D5E2-4286-ABA2-6B15F559EECB}" type="presParOf" srcId="{AE4AEB59-AFD3-4900-BDA5-9DD382BFDE5E}" destId="{B4DDA2CC-26C8-4C18-865E-D7D2B657150A}" srcOrd="0" destOrd="0" presId="urn:microsoft.com/office/officeart/2005/8/layout/vList6"/>
    <dgm:cxn modelId="{E5DD8002-C0D0-4528-B1B8-4BD75C54CE7F}" type="presParOf" srcId="{AE4AEB59-AFD3-4900-BDA5-9DD382BFDE5E}" destId="{88BF1034-417A-46D5-8C38-FB71C8E936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FDA909-2504-46BC-A3DB-D25CA4584C4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9898E1-67AC-42A4-84AB-F7A5930A37B9}">
      <dgm:prSet custT="1"/>
      <dgm:spPr/>
      <dgm:t>
        <a:bodyPr/>
        <a:lstStyle/>
        <a:p>
          <a:pPr rtl="0"/>
          <a:r>
            <a:rPr lang="ru-RU" sz="1600" b="1" dirty="0" smtClean="0"/>
            <a:t>4 и более ЗЕ – экзамен, зачет с оценкой</a:t>
          </a:r>
          <a:endParaRPr lang="ru-RU" sz="1600" b="1" dirty="0"/>
        </a:p>
      </dgm:t>
    </dgm:pt>
    <dgm:pt modelId="{1E7158B2-616E-41D9-BCDF-D3A1CCD957E1}" type="parTrans" cxnId="{5F37240E-BEB7-459F-807E-873190BF1201}">
      <dgm:prSet/>
      <dgm:spPr/>
      <dgm:t>
        <a:bodyPr/>
        <a:lstStyle/>
        <a:p>
          <a:endParaRPr lang="ru-RU"/>
        </a:p>
      </dgm:t>
    </dgm:pt>
    <dgm:pt modelId="{090DB8CA-5659-4B39-A8AD-F3A0845CBF21}" type="sibTrans" cxnId="{5F37240E-BEB7-459F-807E-873190BF1201}">
      <dgm:prSet/>
      <dgm:spPr/>
      <dgm:t>
        <a:bodyPr/>
        <a:lstStyle/>
        <a:p>
          <a:endParaRPr lang="ru-RU"/>
        </a:p>
      </dgm:t>
    </dgm:pt>
    <dgm:pt modelId="{F1AEDA52-78FF-41C8-9647-975B1D954E5F}">
      <dgm:prSet custT="1"/>
      <dgm:spPr/>
      <dgm:t>
        <a:bodyPr/>
        <a:lstStyle/>
        <a:p>
          <a:pPr rtl="0"/>
          <a:r>
            <a:rPr lang="ru-RU" sz="1600" b="1" dirty="0" smtClean="0"/>
            <a:t>3 ЗЕ – зачет,    зач. с оц., экзамен</a:t>
          </a:r>
          <a:endParaRPr lang="ru-RU" sz="1600" b="1" dirty="0"/>
        </a:p>
      </dgm:t>
    </dgm:pt>
    <dgm:pt modelId="{E85511A0-8D3F-4D37-9C3D-CA288D9F4F3E}" type="parTrans" cxnId="{31DAED0F-F204-4DB5-B43C-205508305C7A}">
      <dgm:prSet/>
      <dgm:spPr/>
      <dgm:t>
        <a:bodyPr/>
        <a:lstStyle/>
        <a:p>
          <a:endParaRPr lang="ru-RU"/>
        </a:p>
      </dgm:t>
    </dgm:pt>
    <dgm:pt modelId="{F1EB66A4-3EE3-41FA-89DC-719ABF54E3FA}" type="sibTrans" cxnId="{31DAED0F-F204-4DB5-B43C-205508305C7A}">
      <dgm:prSet/>
      <dgm:spPr/>
      <dgm:t>
        <a:bodyPr/>
        <a:lstStyle/>
        <a:p>
          <a:endParaRPr lang="ru-RU"/>
        </a:p>
      </dgm:t>
    </dgm:pt>
    <dgm:pt modelId="{7960D006-1045-44D8-B031-06BF6935886C}">
      <dgm:prSet custT="1"/>
      <dgm:spPr/>
      <dgm:t>
        <a:bodyPr/>
        <a:lstStyle/>
        <a:p>
          <a:pPr rtl="0"/>
          <a:r>
            <a:rPr lang="ru-RU" sz="1600" b="1" dirty="0" smtClean="0"/>
            <a:t>2 ЗЕ – зачет</a:t>
          </a:r>
          <a:endParaRPr lang="ru-RU" sz="1600" b="1" dirty="0"/>
        </a:p>
      </dgm:t>
    </dgm:pt>
    <dgm:pt modelId="{129C04FE-3262-42F4-BA2C-370484BF4DC0}" type="parTrans" cxnId="{495A109F-CD88-4999-AFA7-BBF7DB25426E}">
      <dgm:prSet/>
      <dgm:spPr/>
      <dgm:t>
        <a:bodyPr/>
        <a:lstStyle/>
        <a:p>
          <a:endParaRPr lang="ru-RU"/>
        </a:p>
      </dgm:t>
    </dgm:pt>
    <dgm:pt modelId="{58BFA117-350E-4704-AE1B-AEC816E5141A}" type="sibTrans" cxnId="{495A109F-CD88-4999-AFA7-BBF7DB25426E}">
      <dgm:prSet/>
      <dgm:spPr/>
      <dgm:t>
        <a:bodyPr/>
        <a:lstStyle/>
        <a:p>
          <a:endParaRPr lang="ru-RU"/>
        </a:p>
      </dgm:t>
    </dgm:pt>
    <dgm:pt modelId="{FEDE52B1-FF34-431D-8E5E-FFA2B9CA9330}" type="pres">
      <dgm:prSet presAssocID="{60FDA909-2504-46BC-A3DB-D25CA4584C4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F371D-1C80-4112-8107-E135367E1273}" type="pres">
      <dgm:prSet presAssocID="{129898E1-67AC-42A4-84AB-F7A5930A37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1F824-6225-4560-AD71-2C3504CC1A28}" type="pres">
      <dgm:prSet presAssocID="{129898E1-67AC-42A4-84AB-F7A5930A37B9}" presName="gear1srcNode" presStyleLbl="node1" presStyleIdx="0" presStyleCnt="3"/>
      <dgm:spPr/>
      <dgm:t>
        <a:bodyPr/>
        <a:lstStyle/>
        <a:p>
          <a:endParaRPr lang="ru-RU"/>
        </a:p>
      </dgm:t>
    </dgm:pt>
    <dgm:pt modelId="{4BF87429-1000-4FFD-B9A8-7AD5C2732665}" type="pres">
      <dgm:prSet presAssocID="{129898E1-67AC-42A4-84AB-F7A5930A37B9}" presName="gear1dstNode" presStyleLbl="node1" presStyleIdx="0" presStyleCnt="3"/>
      <dgm:spPr/>
      <dgm:t>
        <a:bodyPr/>
        <a:lstStyle/>
        <a:p>
          <a:endParaRPr lang="ru-RU"/>
        </a:p>
      </dgm:t>
    </dgm:pt>
    <dgm:pt modelId="{972077A5-F85E-4847-8C06-49AE349C71F2}" type="pres">
      <dgm:prSet presAssocID="{F1AEDA52-78FF-41C8-9647-975B1D954E5F}" presName="gear2" presStyleLbl="node1" presStyleIdx="1" presStyleCnt="3" custScaleX="122359" custScaleY="121139" custLinFactNeighborX="-2985" custLinFactNeighborY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C5827-4D24-4476-8BC8-73EA057A47C1}" type="pres">
      <dgm:prSet presAssocID="{F1AEDA52-78FF-41C8-9647-975B1D954E5F}" presName="gear2srcNode" presStyleLbl="node1" presStyleIdx="1" presStyleCnt="3"/>
      <dgm:spPr/>
      <dgm:t>
        <a:bodyPr/>
        <a:lstStyle/>
        <a:p>
          <a:endParaRPr lang="ru-RU"/>
        </a:p>
      </dgm:t>
    </dgm:pt>
    <dgm:pt modelId="{32D518E1-79B3-4DBE-9243-FBB92B02F57A}" type="pres">
      <dgm:prSet presAssocID="{F1AEDA52-78FF-41C8-9647-975B1D954E5F}" presName="gear2dstNode" presStyleLbl="node1" presStyleIdx="1" presStyleCnt="3"/>
      <dgm:spPr/>
      <dgm:t>
        <a:bodyPr/>
        <a:lstStyle/>
        <a:p>
          <a:endParaRPr lang="ru-RU"/>
        </a:p>
      </dgm:t>
    </dgm:pt>
    <dgm:pt modelId="{ECCED32D-6A22-4EAA-B68A-82456867B45C}" type="pres">
      <dgm:prSet presAssocID="{7960D006-1045-44D8-B031-06BF6935886C}" presName="gear3" presStyleLbl="node1" presStyleIdx="2" presStyleCnt="3"/>
      <dgm:spPr/>
      <dgm:t>
        <a:bodyPr/>
        <a:lstStyle/>
        <a:p>
          <a:endParaRPr lang="ru-RU"/>
        </a:p>
      </dgm:t>
    </dgm:pt>
    <dgm:pt modelId="{7ADC02E7-4E1C-422D-B183-3BB917072EEB}" type="pres">
      <dgm:prSet presAssocID="{7960D006-1045-44D8-B031-06BF693588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BB475-4F6E-4265-95EE-A2FA7E47429A}" type="pres">
      <dgm:prSet presAssocID="{7960D006-1045-44D8-B031-06BF6935886C}" presName="gear3srcNode" presStyleLbl="node1" presStyleIdx="2" presStyleCnt="3"/>
      <dgm:spPr/>
      <dgm:t>
        <a:bodyPr/>
        <a:lstStyle/>
        <a:p>
          <a:endParaRPr lang="ru-RU"/>
        </a:p>
      </dgm:t>
    </dgm:pt>
    <dgm:pt modelId="{21AF4040-8C41-41FB-A25D-EB2535222B42}" type="pres">
      <dgm:prSet presAssocID="{7960D006-1045-44D8-B031-06BF6935886C}" presName="gear3dstNode" presStyleLbl="node1" presStyleIdx="2" presStyleCnt="3"/>
      <dgm:spPr/>
      <dgm:t>
        <a:bodyPr/>
        <a:lstStyle/>
        <a:p>
          <a:endParaRPr lang="ru-RU"/>
        </a:p>
      </dgm:t>
    </dgm:pt>
    <dgm:pt modelId="{0E72D231-0A51-4960-8C1B-8191FE711EB6}" type="pres">
      <dgm:prSet presAssocID="{090DB8CA-5659-4B39-A8AD-F3A0845CBF21}" presName="connector1" presStyleLbl="sibTrans2D1" presStyleIdx="0" presStyleCnt="3" custLinFactNeighborX="842" custLinFactNeighborY="-948"/>
      <dgm:spPr/>
      <dgm:t>
        <a:bodyPr/>
        <a:lstStyle/>
        <a:p>
          <a:endParaRPr lang="ru-RU"/>
        </a:p>
      </dgm:t>
    </dgm:pt>
    <dgm:pt modelId="{0AFAAB56-4D08-4C31-81ED-B79B11EF6D35}" type="pres">
      <dgm:prSet presAssocID="{F1EB66A4-3EE3-41FA-89DC-719ABF54E3FA}" presName="connector2" presStyleLbl="sibTrans2D1" presStyleIdx="1" presStyleCnt="3" custLinFactNeighborX="-6088" custLinFactNeighborY="-6366"/>
      <dgm:spPr/>
      <dgm:t>
        <a:bodyPr/>
        <a:lstStyle/>
        <a:p>
          <a:endParaRPr lang="ru-RU"/>
        </a:p>
      </dgm:t>
    </dgm:pt>
    <dgm:pt modelId="{A0259549-67AD-4685-9962-2B9025555A6F}" type="pres">
      <dgm:prSet presAssocID="{58BFA117-350E-4704-AE1B-AEC816E5141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2F11B85-89EB-4E64-83F7-0B2AD636E3A8}" type="presOf" srcId="{7960D006-1045-44D8-B031-06BF6935886C}" destId="{21AF4040-8C41-41FB-A25D-EB2535222B42}" srcOrd="3" destOrd="0" presId="urn:microsoft.com/office/officeart/2005/8/layout/gear1"/>
    <dgm:cxn modelId="{5F37240E-BEB7-459F-807E-873190BF1201}" srcId="{60FDA909-2504-46BC-A3DB-D25CA4584C41}" destId="{129898E1-67AC-42A4-84AB-F7A5930A37B9}" srcOrd="0" destOrd="0" parTransId="{1E7158B2-616E-41D9-BCDF-D3A1CCD957E1}" sibTransId="{090DB8CA-5659-4B39-A8AD-F3A0845CBF21}"/>
    <dgm:cxn modelId="{C3CFEEB5-72CA-4E4C-8AEC-614E4A2F6D64}" type="presOf" srcId="{60FDA909-2504-46BC-A3DB-D25CA4584C41}" destId="{FEDE52B1-FF34-431D-8E5E-FFA2B9CA9330}" srcOrd="0" destOrd="0" presId="urn:microsoft.com/office/officeart/2005/8/layout/gear1"/>
    <dgm:cxn modelId="{DE1B74E7-F7EE-4EC3-B02B-730BA8F546EC}" type="presOf" srcId="{7960D006-1045-44D8-B031-06BF6935886C}" destId="{ECCED32D-6A22-4EAA-B68A-82456867B45C}" srcOrd="0" destOrd="0" presId="urn:microsoft.com/office/officeart/2005/8/layout/gear1"/>
    <dgm:cxn modelId="{9FBEC362-E8F8-4C50-BB52-5BEA49CDFA8B}" type="presOf" srcId="{129898E1-67AC-42A4-84AB-F7A5930A37B9}" destId="{4BF87429-1000-4FFD-B9A8-7AD5C2732665}" srcOrd="2" destOrd="0" presId="urn:microsoft.com/office/officeart/2005/8/layout/gear1"/>
    <dgm:cxn modelId="{35988891-C8CF-45FD-B575-9AC0B596BCEE}" type="presOf" srcId="{F1AEDA52-78FF-41C8-9647-975B1D954E5F}" destId="{972077A5-F85E-4847-8C06-49AE349C71F2}" srcOrd="0" destOrd="0" presId="urn:microsoft.com/office/officeart/2005/8/layout/gear1"/>
    <dgm:cxn modelId="{24D13C92-1E6D-41D6-9520-599AC0102965}" type="presOf" srcId="{090DB8CA-5659-4B39-A8AD-F3A0845CBF21}" destId="{0E72D231-0A51-4960-8C1B-8191FE711EB6}" srcOrd="0" destOrd="0" presId="urn:microsoft.com/office/officeart/2005/8/layout/gear1"/>
    <dgm:cxn modelId="{8FEF6A47-231F-4240-A8A6-D7EE2AF89B34}" type="presOf" srcId="{F1EB66A4-3EE3-41FA-89DC-719ABF54E3FA}" destId="{0AFAAB56-4D08-4C31-81ED-B79B11EF6D35}" srcOrd="0" destOrd="0" presId="urn:microsoft.com/office/officeart/2005/8/layout/gear1"/>
    <dgm:cxn modelId="{8E6F051F-6E6E-47E7-9CFC-BFE738FE7970}" type="presOf" srcId="{58BFA117-350E-4704-AE1B-AEC816E5141A}" destId="{A0259549-67AD-4685-9962-2B9025555A6F}" srcOrd="0" destOrd="0" presId="urn:microsoft.com/office/officeart/2005/8/layout/gear1"/>
    <dgm:cxn modelId="{31DAED0F-F204-4DB5-B43C-205508305C7A}" srcId="{60FDA909-2504-46BC-A3DB-D25CA4584C41}" destId="{F1AEDA52-78FF-41C8-9647-975B1D954E5F}" srcOrd="1" destOrd="0" parTransId="{E85511A0-8D3F-4D37-9C3D-CA288D9F4F3E}" sibTransId="{F1EB66A4-3EE3-41FA-89DC-719ABF54E3FA}"/>
    <dgm:cxn modelId="{D140FEB9-F2DC-4B59-A104-E0652B259110}" type="presOf" srcId="{F1AEDA52-78FF-41C8-9647-975B1D954E5F}" destId="{61EC5827-4D24-4476-8BC8-73EA057A47C1}" srcOrd="1" destOrd="0" presId="urn:microsoft.com/office/officeart/2005/8/layout/gear1"/>
    <dgm:cxn modelId="{80477F49-F741-4635-A9A4-96C8708F81CF}" type="presOf" srcId="{7960D006-1045-44D8-B031-06BF6935886C}" destId="{A47BB475-4F6E-4265-95EE-A2FA7E47429A}" srcOrd="2" destOrd="0" presId="urn:microsoft.com/office/officeart/2005/8/layout/gear1"/>
    <dgm:cxn modelId="{495A109F-CD88-4999-AFA7-BBF7DB25426E}" srcId="{60FDA909-2504-46BC-A3DB-D25CA4584C41}" destId="{7960D006-1045-44D8-B031-06BF6935886C}" srcOrd="2" destOrd="0" parTransId="{129C04FE-3262-42F4-BA2C-370484BF4DC0}" sibTransId="{58BFA117-350E-4704-AE1B-AEC816E5141A}"/>
    <dgm:cxn modelId="{E29B78D6-23DD-4F20-9D24-4666233B0E7D}" type="presOf" srcId="{F1AEDA52-78FF-41C8-9647-975B1D954E5F}" destId="{32D518E1-79B3-4DBE-9243-FBB92B02F57A}" srcOrd="2" destOrd="0" presId="urn:microsoft.com/office/officeart/2005/8/layout/gear1"/>
    <dgm:cxn modelId="{2B18E335-931F-4353-B7E3-CDD1DBFC7ACB}" type="presOf" srcId="{129898E1-67AC-42A4-84AB-F7A5930A37B9}" destId="{93F1F824-6225-4560-AD71-2C3504CC1A28}" srcOrd="1" destOrd="0" presId="urn:microsoft.com/office/officeart/2005/8/layout/gear1"/>
    <dgm:cxn modelId="{F807E300-6B86-4A88-9CB8-481E71AB1C85}" type="presOf" srcId="{7960D006-1045-44D8-B031-06BF6935886C}" destId="{7ADC02E7-4E1C-422D-B183-3BB917072EEB}" srcOrd="1" destOrd="0" presId="urn:microsoft.com/office/officeart/2005/8/layout/gear1"/>
    <dgm:cxn modelId="{41DD3F94-0764-4A9A-89C8-5EF4BD90EBA6}" type="presOf" srcId="{129898E1-67AC-42A4-84AB-F7A5930A37B9}" destId="{9D8F371D-1C80-4112-8107-E135367E1273}" srcOrd="0" destOrd="0" presId="urn:microsoft.com/office/officeart/2005/8/layout/gear1"/>
    <dgm:cxn modelId="{59C00125-A66D-4298-8DDD-C73F05909573}" type="presParOf" srcId="{FEDE52B1-FF34-431D-8E5E-FFA2B9CA9330}" destId="{9D8F371D-1C80-4112-8107-E135367E1273}" srcOrd="0" destOrd="0" presId="urn:microsoft.com/office/officeart/2005/8/layout/gear1"/>
    <dgm:cxn modelId="{C5515B15-F4BE-431D-8E1C-E74E6D435270}" type="presParOf" srcId="{FEDE52B1-FF34-431D-8E5E-FFA2B9CA9330}" destId="{93F1F824-6225-4560-AD71-2C3504CC1A28}" srcOrd="1" destOrd="0" presId="urn:microsoft.com/office/officeart/2005/8/layout/gear1"/>
    <dgm:cxn modelId="{CD17065E-8F98-41FD-90E9-C1D3E23C89CF}" type="presParOf" srcId="{FEDE52B1-FF34-431D-8E5E-FFA2B9CA9330}" destId="{4BF87429-1000-4FFD-B9A8-7AD5C2732665}" srcOrd="2" destOrd="0" presId="urn:microsoft.com/office/officeart/2005/8/layout/gear1"/>
    <dgm:cxn modelId="{1BFA88E9-8D56-4CFF-BF0F-E61DD601630C}" type="presParOf" srcId="{FEDE52B1-FF34-431D-8E5E-FFA2B9CA9330}" destId="{972077A5-F85E-4847-8C06-49AE349C71F2}" srcOrd="3" destOrd="0" presId="urn:microsoft.com/office/officeart/2005/8/layout/gear1"/>
    <dgm:cxn modelId="{38E8D8E2-1344-415F-B698-140612B8D239}" type="presParOf" srcId="{FEDE52B1-FF34-431D-8E5E-FFA2B9CA9330}" destId="{61EC5827-4D24-4476-8BC8-73EA057A47C1}" srcOrd="4" destOrd="0" presId="urn:microsoft.com/office/officeart/2005/8/layout/gear1"/>
    <dgm:cxn modelId="{43CED859-1EB8-464C-8A25-05F50A103090}" type="presParOf" srcId="{FEDE52B1-FF34-431D-8E5E-FFA2B9CA9330}" destId="{32D518E1-79B3-4DBE-9243-FBB92B02F57A}" srcOrd="5" destOrd="0" presId="urn:microsoft.com/office/officeart/2005/8/layout/gear1"/>
    <dgm:cxn modelId="{E75823FC-4C61-46A6-86B9-6F55CB95026E}" type="presParOf" srcId="{FEDE52B1-FF34-431D-8E5E-FFA2B9CA9330}" destId="{ECCED32D-6A22-4EAA-B68A-82456867B45C}" srcOrd="6" destOrd="0" presId="urn:microsoft.com/office/officeart/2005/8/layout/gear1"/>
    <dgm:cxn modelId="{9D8E5AB9-5212-4573-9957-9D18AA34B7A5}" type="presParOf" srcId="{FEDE52B1-FF34-431D-8E5E-FFA2B9CA9330}" destId="{7ADC02E7-4E1C-422D-B183-3BB917072EEB}" srcOrd="7" destOrd="0" presId="urn:microsoft.com/office/officeart/2005/8/layout/gear1"/>
    <dgm:cxn modelId="{A39A3D8C-BCC6-4C6D-A6C3-C79C30ADC1C7}" type="presParOf" srcId="{FEDE52B1-FF34-431D-8E5E-FFA2B9CA9330}" destId="{A47BB475-4F6E-4265-95EE-A2FA7E47429A}" srcOrd="8" destOrd="0" presId="urn:microsoft.com/office/officeart/2005/8/layout/gear1"/>
    <dgm:cxn modelId="{0144D074-1055-42EE-8AD4-6B1D41BB297E}" type="presParOf" srcId="{FEDE52B1-FF34-431D-8E5E-FFA2B9CA9330}" destId="{21AF4040-8C41-41FB-A25D-EB2535222B42}" srcOrd="9" destOrd="0" presId="urn:microsoft.com/office/officeart/2005/8/layout/gear1"/>
    <dgm:cxn modelId="{7AD85730-BC2A-4F4A-9ED5-0997AE5C5D11}" type="presParOf" srcId="{FEDE52B1-FF34-431D-8E5E-FFA2B9CA9330}" destId="{0E72D231-0A51-4960-8C1B-8191FE711EB6}" srcOrd="10" destOrd="0" presId="urn:microsoft.com/office/officeart/2005/8/layout/gear1"/>
    <dgm:cxn modelId="{8868C7F2-CD81-433F-B075-76183E1A2652}" type="presParOf" srcId="{FEDE52B1-FF34-431D-8E5E-FFA2B9CA9330}" destId="{0AFAAB56-4D08-4C31-81ED-B79B11EF6D35}" srcOrd="11" destOrd="0" presId="urn:microsoft.com/office/officeart/2005/8/layout/gear1"/>
    <dgm:cxn modelId="{AC63BB2A-A8C2-4B99-B2BB-F013B8A490C5}" type="presParOf" srcId="{FEDE52B1-FF34-431D-8E5E-FFA2B9CA9330}" destId="{A0259549-67AD-4685-9962-2B9025555A6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76498F-0C84-4970-8996-EEE751FAC6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E407-B129-4AC4-B0CF-33AB7A945CC3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800" dirty="0" smtClean="0"/>
            <a:t>Блок 2. Практика </a:t>
          </a:r>
          <a:endParaRPr lang="ru-RU" sz="1800" dirty="0"/>
        </a:p>
      </dgm:t>
    </dgm:pt>
    <dgm:pt modelId="{93536895-AF04-4C90-A1F8-187D59013347}" type="parTrans" cxnId="{C4D4D2AE-FF35-4B32-B498-2031B4A2EB35}">
      <dgm:prSet/>
      <dgm:spPr/>
      <dgm:t>
        <a:bodyPr/>
        <a:lstStyle/>
        <a:p>
          <a:endParaRPr lang="ru-RU"/>
        </a:p>
      </dgm:t>
    </dgm:pt>
    <dgm:pt modelId="{5CAB20A8-FBFC-4DCA-9BDB-60108E8D7917}" type="sibTrans" cxnId="{C4D4D2AE-FF35-4B32-B498-2031B4A2EB35}">
      <dgm:prSet/>
      <dgm:spPr/>
      <dgm:t>
        <a:bodyPr/>
        <a:lstStyle/>
        <a:p>
          <a:endParaRPr lang="ru-RU"/>
        </a:p>
      </dgm:t>
    </dgm:pt>
    <dgm:pt modelId="{E8596F2C-7F67-4517-8ABC-7B7E928B9AD0}">
      <dgm:prSet custT="1"/>
      <dgm:spPr/>
      <dgm:t>
        <a:bodyPr/>
        <a:lstStyle/>
        <a:p>
          <a:pPr rtl="0"/>
          <a:r>
            <a:rPr lang="ru-RU" sz="1800" dirty="0" smtClean="0"/>
            <a:t>Обязательная часть</a:t>
          </a:r>
          <a:endParaRPr lang="ru-RU" sz="1800" dirty="0"/>
        </a:p>
      </dgm:t>
    </dgm:pt>
    <dgm:pt modelId="{5D840293-AD07-4785-B8B6-CCE7DE0AE57B}" type="parTrans" cxnId="{11B3D174-45AE-42B8-AC73-FF4E75ABF415}">
      <dgm:prSet/>
      <dgm:spPr/>
      <dgm:t>
        <a:bodyPr/>
        <a:lstStyle/>
        <a:p>
          <a:endParaRPr lang="ru-RU"/>
        </a:p>
      </dgm:t>
    </dgm:pt>
    <dgm:pt modelId="{2E3B6E4B-513F-471A-BEBB-208A7B5F7FD0}" type="sibTrans" cxnId="{11B3D174-45AE-42B8-AC73-FF4E75ABF415}">
      <dgm:prSet/>
      <dgm:spPr/>
      <dgm:t>
        <a:bodyPr/>
        <a:lstStyle/>
        <a:p>
          <a:endParaRPr lang="ru-RU"/>
        </a:p>
      </dgm:t>
    </dgm:pt>
    <dgm:pt modelId="{A0B3A169-40EC-4BCD-92A9-F98DEDA0F4C2}" type="pres">
      <dgm:prSet presAssocID="{2C76498F-0C84-4970-8996-EEE751FAC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59E9C-8E29-41EC-AA56-9B9A52C8C3EA}" type="pres">
      <dgm:prSet presAssocID="{716BE407-B129-4AC4-B0CF-33AB7A945C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93FF2-062C-4848-B66F-C60C7AA41EC7}" type="pres">
      <dgm:prSet presAssocID="{5CAB20A8-FBFC-4DCA-9BDB-60108E8D7917}" presName="spacer" presStyleCnt="0"/>
      <dgm:spPr/>
    </dgm:pt>
    <dgm:pt modelId="{3D83B289-44A4-4A0B-A312-7500D1D82C7C}" type="pres">
      <dgm:prSet presAssocID="{E8596F2C-7F67-4517-8ABC-7B7E928B9AD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C677A-D6B3-4A9F-BF5C-F47A99003B87}" type="presOf" srcId="{2C76498F-0C84-4970-8996-EEE751FAC69D}" destId="{A0B3A169-40EC-4BCD-92A9-F98DEDA0F4C2}" srcOrd="0" destOrd="0" presId="urn:microsoft.com/office/officeart/2005/8/layout/vList2"/>
    <dgm:cxn modelId="{C4D4D2AE-FF35-4B32-B498-2031B4A2EB35}" srcId="{2C76498F-0C84-4970-8996-EEE751FAC69D}" destId="{716BE407-B129-4AC4-B0CF-33AB7A945CC3}" srcOrd="0" destOrd="0" parTransId="{93536895-AF04-4C90-A1F8-187D59013347}" sibTransId="{5CAB20A8-FBFC-4DCA-9BDB-60108E8D7917}"/>
    <dgm:cxn modelId="{11B3D174-45AE-42B8-AC73-FF4E75ABF415}" srcId="{2C76498F-0C84-4970-8996-EEE751FAC69D}" destId="{E8596F2C-7F67-4517-8ABC-7B7E928B9AD0}" srcOrd="1" destOrd="0" parTransId="{5D840293-AD07-4785-B8B6-CCE7DE0AE57B}" sibTransId="{2E3B6E4B-513F-471A-BEBB-208A7B5F7FD0}"/>
    <dgm:cxn modelId="{52CBCD5A-BC47-4E1A-A856-908E18657918}" type="presOf" srcId="{716BE407-B129-4AC4-B0CF-33AB7A945CC3}" destId="{D5B59E9C-8E29-41EC-AA56-9B9A52C8C3EA}" srcOrd="0" destOrd="0" presId="urn:microsoft.com/office/officeart/2005/8/layout/vList2"/>
    <dgm:cxn modelId="{5E01384D-E188-4961-9759-73D45CC41B2C}" type="presOf" srcId="{E8596F2C-7F67-4517-8ABC-7B7E928B9AD0}" destId="{3D83B289-44A4-4A0B-A312-7500D1D82C7C}" srcOrd="0" destOrd="0" presId="urn:microsoft.com/office/officeart/2005/8/layout/vList2"/>
    <dgm:cxn modelId="{E7624444-34D2-46C1-8D3B-4D7D104BB4D4}" type="presParOf" srcId="{A0B3A169-40EC-4BCD-92A9-F98DEDA0F4C2}" destId="{D5B59E9C-8E29-41EC-AA56-9B9A52C8C3EA}" srcOrd="0" destOrd="0" presId="urn:microsoft.com/office/officeart/2005/8/layout/vList2"/>
    <dgm:cxn modelId="{562495BA-5A48-43D9-AD3E-C549120B049C}" type="presParOf" srcId="{A0B3A169-40EC-4BCD-92A9-F98DEDA0F4C2}" destId="{1E993FF2-062C-4848-B66F-C60C7AA41EC7}" srcOrd="1" destOrd="0" presId="urn:microsoft.com/office/officeart/2005/8/layout/vList2"/>
    <dgm:cxn modelId="{8A25EBE1-0650-4047-A0FA-1FF700930925}" type="presParOf" srcId="{A0B3A169-40EC-4BCD-92A9-F98DEDA0F4C2}" destId="{3D83B289-44A4-4A0B-A312-7500D1D82C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09CBCA-B440-4898-BEE9-CF2032E77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049F3CC-F578-4C0A-89D6-247D152FE093}">
      <dgm:prSet custT="1"/>
      <dgm:spPr/>
      <dgm:t>
        <a:bodyPr/>
        <a:lstStyle/>
        <a:p>
          <a:pPr rtl="0"/>
          <a:r>
            <a:rPr lang="ru-RU" sz="1800" dirty="0" smtClean="0"/>
            <a:t>Учебная практика</a:t>
          </a:r>
          <a:endParaRPr lang="ru-RU" sz="1800" dirty="0"/>
        </a:p>
      </dgm:t>
    </dgm:pt>
    <dgm:pt modelId="{7D01B9BE-7074-4D3B-B2A0-D5E58836CBE8}" type="parTrans" cxnId="{8A2FE2BB-775D-4B82-B68C-8958D683414B}">
      <dgm:prSet/>
      <dgm:spPr/>
      <dgm:t>
        <a:bodyPr/>
        <a:lstStyle/>
        <a:p>
          <a:endParaRPr lang="ru-RU"/>
        </a:p>
      </dgm:t>
    </dgm:pt>
    <dgm:pt modelId="{A5794F21-C05B-4720-87CB-2601986AC717}" type="sibTrans" cxnId="{8A2FE2BB-775D-4B82-B68C-8958D683414B}">
      <dgm:prSet/>
      <dgm:spPr/>
      <dgm:t>
        <a:bodyPr/>
        <a:lstStyle/>
        <a:p>
          <a:endParaRPr lang="ru-RU"/>
        </a:p>
      </dgm:t>
    </dgm:pt>
    <dgm:pt modelId="{CBB295AA-C4FE-483A-930F-4B92DBEB7ADF}" type="pres">
      <dgm:prSet presAssocID="{7809CBCA-B440-4898-BEE9-CF2032E77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6586E-40BD-45CC-AA01-9D3E69CAF512}" type="pres">
      <dgm:prSet presAssocID="{2049F3CC-F578-4C0A-89D6-247D152FE093}" presName="parentText" presStyleLbl="node1" presStyleIdx="0" presStyleCnt="1" custLinFactNeighborX="0" custLinFactNeighborY="67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FE2BB-775D-4B82-B68C-8958D683414B}" srcId="{7809CBCA-B440-4898-BEE9-CF2032E77D79}" destId="{2049F3CC-F578-4C0A-89D6-247D152FE093}" srcOrd="0" destOrd="0" parTransId="{7D01B9BE-7074-4D3B-B2A0-D5E58836CBE8}" sibTransId="{A5794F21-C05B-4720-87CB-2601986AC717}"/>
    <dgm:cxn modelId="{C42B9D19-D5EA-43CB-A7CE-6716951D3AB8}" type="presOf" srcId="{7809CBCA-B440-4898-BEE9-CF2032E77D79}" destId="{CBB295AA-C4FE-483A-930F-4B92DBEB7ADF}" srcOrd="0" destOrd="0" presId="urn:microsoft.com/office/officeart/2005/8/layout/vList2"/>
    <dgm:cxn modelId="{C2203C97-46B7-44FF-AAC8-75FE5F740AE2}" type="presOf" srcId="{2049F3CC-F578-4C0A-89D6-247D152FE093}" destId="{6566586E-40BD-45CC-AA01-9D3E69CAF512}" srcOrd="0" destOrd="0" presId="urn:microsoft.com/office/officeart/2005/8/layout/vList2"/>
    <dgm:cxn modelId="{0F43ECE0-C4D8-4A09-82AC-18452703014E}" type="presParOf" srcId="{CBB295AA-C4FE-483A-930F-4B92DBEB7ADF}" destId="{6566586E-40BD-45CC-AA01-9D3E69CAF5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7B10F-51F1-45D9-8A65-A8C26898AB49}">
      <dsp:nvSpPr>
        <dsp:cNvPr id="0" name=""/>
        <dsp:cNvSpPr/>
      </dsp:nvSpPr>
      <dsp:spPr>
        <a:xfrm>
          <a:off x="0" y="133"/>
          <a:ext cx="2882282" cy="369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Направление подготовки</a:t>
          </a:r>
          <a:endParaRPr lang="ru-RU" sz="1800" kern="1200" dirty="0"/>
        </a:p>
      </dsp:txBody>
      <dsp:txXfrm>
        <a:off x="18016" y="18149"/>
        <a:ext cx="2846250" cy="3330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F371D-1C80-4112-8107-E135367E1273}">
      <dsp:nvSpPr>
        <dsp:cNvPr id="0" name=""/>
        <dsp:cNvSpPr/>
      </dsp:nvSpPr>
      <dsp:spPr>
        <a:xfrm>
          <a:off x="2274977" y="1492429"/>
          <a:ext cx="2345246" cy="234524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 и более ЗЕ – зач. с оц.</a:t>
          </a:r>
          <a:endParaRPr lang="ru-RU" sz="1600" b="1" kern="1200" dirty="0"/>
        </a:p>
      </dsp:txBody>
      <dsp:txXfrm>
        <a:off x="2746476" y="2041792"/>
        <a:ext cx="1402248" cy="1205505"/>
      </dsp:txXfrm>
    </dsp:sp>
    <dsp:sp modelId="{972077A5-F85E-4847-8C06-49AE349C71F2}">
      <dsp:nvSpPr>
        <dsp:cNvPr id="0" name=""/>
        <dsp:cNvSpPr/>
      </dsp:nvSpPr>
      <dsp:spPr>
        <a:xfrm>
          <a:off x="719789" y="757821"/>
          <a:ext cx="2086996" cy="206618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 ЗЕ – зачет,    зач. с оц.</a:t>
          </a:r>
          <a:endParaRPr lang="ru-RU" sz="1600" b="1" kern="1200" dirty="0"/>
        </a:p>
      </dsp:txBody>
      <dsp:txXfrm>
        <a:off x="1242983" y="1281134"/>
        <a:ext cx="1040608" cy="1019561"/>
      </dsp:txXfrm>
    </dsp:sp>
    <dsp:sp modelId="{0E72D231-0A51-4960-8C1B-8191FE711EB6}">
      <dsp:nvSpPr>
        <dsp:cNvPr id="0" name=""/>
        <dsp:cNvSpPr/>
      </dsp:nvSpPr>
      <dsp:spPr>
        <a:xfrm>
          <a:off x="2385095" y="1092022"/>
          <a:ext cx="2884652" cy="2884652"/>
        </a:xfrm>
        <a:prstGeom prst="circularArrow">
          <a:avLst>
            <a:gd name="adj1" fmla="val 4878"/>
            <a:gd name="adj2" fmla="val 312630"/>
            <a:gd name="adj3" fmla="val 3148528"/>
            <a:gd name="adj4" fmla="val 1521335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AAB56-4D08-4C31-81ED-B79B11EF6D35}">
      <dsp:nvSpPr>
        <dsp:cNvPr id="0" name=""/>
        <dsp:cNvSpPr/>
      </dsp:nvSpPr>
      <dsp:spPr>
        <a:xfrm>
          <a:off x="608406" y="560406"/>
          <a:ext cx="2181078" cy="21810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F6CB4-7BC5-4A18-B4C3-D175665C6D64}">
      <dsp:nvSpPr>
        <dsp:cNvPr id="0" name=""/>
        <dsp:cNvSpPr/>
      </dsp:nvSpPr>
      <dsp:spPr>
        <a:xfrm>
          <a:off x="0" y="7933"/>
          <a:ext cx="5329729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Блок 3. Государственная итоговая аттестация</a:t>
          </a:r>
          <a:endParaRPr lang="ru-RU" sz="1800" kern="1200" dirty="0"/>
        </a:p>
      </dsp:txBody>
      <dsp:txXfrm>
        <a:off x="29243" y="37176"/>
        <a:ext cx="5271243" cy="5405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394DB-AA70-449D-B302-F758B056A5C3}">
      <dsp:nvSpPr>
        <dsp:cNvPr id="0" name=""/>
        <dsp:cNvSpPr/>
      </dsp:nvSpPr>
      <dsp:spPr>
        <a:xfrm>
          <a:off x="0" y="749"/>
          <a:ext cx="5866963" cy="767520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Подготовка к сдаче и сдача государственного экзамена*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467" y="38216"/>
        <a:ext cx="5792029" cy="692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394DB-AA70-449D-B302-F758B056A5C3}">
      <dsp:nvSpPr>
        <dsp:cNvPr id="0" name=""/>
        <dsp:cNvSpPr/>
      </dsp:nvSpPr>
      <dsp:spPr>
        <a:xfrm>
          <a:off x="0" y="749"/>
          <a:ext cx="5866963" cy="767520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Выполнение, подготовка к процедуре защиты и защита выпускной квалификационной работы*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467" y="38216"/>
        <a:ext cx="5792029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7B10F-51F1-45D9-8A65-A8C26898AB49}">
      <dsp:nvSpPr>
        <dsp:cNvPr id="0" name=""/>
        <dsp:cNvSpPr/>
      </dsp:nvSpPr>
      <dsp:spPr>
        <a:xfrm>
          <a:off x="0" y="133"/>
          <a:ext cx="2882282" cy="369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Специальность</a:t>
          </a:r>
          <a:endParaRPr lang="ru-RU" sz="1800" kern="1200" dirty="0"/>
        </a:p>
      </dsp:txBody>
      <dsp:txXfrm>
        <a:off x="18016" y="18149"/>
        <a:ext cx="2846250" cy="333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AD50-7FE5-4E06-9B91-2EE2DC5DECFA}">
      <dsp:nvSpPr>
        <dsp:cNvPr id="0" name=""/>
        <dsp:cNvSpPr/>
      </dsp:nvSpPr>
      <dsp:spPr>
        <a:xfrm>
          <a:off x="0" y="0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полное наименование университета;</a:t>
          </a:r>
          <a:endParaRPr lang="ru-RU" sz="1800" kern="1200" dirty="0"/>
        </a:p>
      </dsp:txBody>
      <dsp:txXfrm>
        <a:off x="21075" y="21075"/>
        <a:ext cx="10240425" cy="389580"/>
      </dsp:txXfrm>
    </dsp:sp>
    <dsp:sp modelId="{758BF3AD-F92A-46F0-8DBF-527B807F9F82}">
      <dsp:nvSpPr>
        <dsp:cNvPr id="0" name=""/>
        <dsp:cNvSpPr/>
      </dsp:nvSpPr>
      <dsp:spPr>
        <a:xfrm>
          <a:off x="0" y="490578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наименование подразделения, реализующего </a:t>
          </a:r>
          <a:r>
            <a:rPr lang="ru-RU" sz="1800" kern="1200" dirty="0" smtClean="0"/>
            <a:t>ОПОП/ООП</a:t>
          </a:r>
          <a:r>
            <a:rPr lang="ru-RU" sz="1800" kern="1200" dirty="0" smtClean="0"/>
            <a:t>; </a:t>
          </a:r>
          <a:endParaRPr lang="ru-RU" sz="1800" kern="1200" dirty="0"/>
        </a:p>
      </dsp:txBody>
      <dsp:txXfrm>
        <a:off x="21075" y="511653"/>
        <a:ext cx="10240425" cy="389580"/>
      </dsp:txXfrm>
    </dsp:sp>
    <dsp:sp modelId="{CE0D0EE3-D008-461E-B2D0-CADE1BA9E4FC}">
      <dsp:nvSpPr>
        <dsp:cNvPr id="0" name=""/>
        <dsp:cNvSpPr/>
      </dsp:nvSpPr>
      <dsp:spPr>
        <a:xfrm>
          <a:off x="0" y="974148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форма обучения;</a:t>
          </a:r>
          <a:endParaRPr lang="ru-RU" sz="1800" kern="1200" dirty="0"/>
        </a:p>
      </dsp:txBody>
      <dsp:txXfrm>
        <a:off x="21075" y="995223"/>
        <a:ext cx="10240425" cy="389580"/>
      </dsp:txXfrm>
    </dsp:sp>
    <dsp:sp modelId="{76DAAB46-52E4-4693-8230-FA1558FADE32}">
      <dsp:nvSpPr>
        <dsp:cNvPr id="0" name=""/>
        <dsp:cNvSpPr/>
      </dsp:nvSpPr>
      <dsp:spPr>
        <a:xfrm>
          <a:off x="0" y="1457718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год начала подготовки по данному УП;</a:t>
          </a:r>
          <a:endParaRPr lang="ru-RU" sz="1800" kern="1200" dirty="0"/>
        </a:p>
      </dsp:txBody>
      <dsp:txXfrm>
        <a:off x="21075" y="1478793"/>
        <a:ext cx="10240425" cy="389580"/>
      </dsp:txXfrm>
    </dsp:sp>
    <dsp:sp modelId="{849E8083-7224-4873-BD21-F806278BD04D}">
      <dsp:nvSpPr>
        <dsp:cNvPr id="0" name=""/>
        <dsp:cNvSpPr/>
      </dsp:nvSpPr>
      <dsp:spPr>
        <a:xfrm>
          <a:off x="0" y="1941288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код и наименование направления подготовки;</a:t>
          </a:r>
          <a:endParaRPr lang="ru-RU" sz="1800" kern="1200" dirty="0"/>
        </a:p>
      </dsp:txBody>
      <dsp:txXfrm>
        <a:off x="21075" y="1962363"/>
        <a:ext cx="10240425" cy="389580"/>
      </dsp:txXfrm>
    </dsp:sp>
    <dsp:sp modelId="{F218250C-F296-4FE0-9F34-D027231DDA79}">
      <dsp:nvSpPr>
        <dsp:cNvPr id="0" name=""/>
        <dsp:cNvSpPr/>
      </dsp:nvSpPr>
      <dsp:spPr>
        <a:xfrm>
          <a:off x="0" y="2424858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направленность (профиль) программы/ специализация программы / профессиональные модули ;</a:t>
          </a:r>
          <a:endParaRPr lang="ru-RU" sz="1800" kern="1200" dirty="0"/>
        </a:p>
      </dsp:txBody>
      <dsp:txXfrm>
        <a:off x="21075" y="2445933"/>
        <a:ext cx="10240425" cy="389580"/>
      </dsp:txXfrm>
    </dsp:sp>
    <dsp:sp modelId="{F62BF7FA-4E2D-49CB-8C55-81CBC871F299}">
      <dsp:nvSpPr>
        <dsp:cNvPr id="0" name=""/>
        <dsp:cNvSpPr/>
      </dsp:nvSpPr>
      <dsp:spPr>
        <a:xfrm>
          <a:off x="0" y="2908428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квалификация выпускника </a:t>
          </a:r>
          <a:r>
            <a:rPr lang="ru-RU" sz="1800" kern="1200" dirty="0" smtClean="0"/>
            <a:t>ОПОП/ООП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>
        <a:off x="21075" y="2929503"/>
        <a:ext cx="10240425" cy="389580"/>
      </dsp:txXfrm>
    </dsp:sp>
    <dsp:sp modelId="{DF6AB3A9-8ACE-46F7-88DB-099CAD1D8E81}">
      <dsp:nvSpPr>
        <dsp:cNvPr id="0" name=""/>
        <dsp:cNvSpPr/>
      </dsp:nvSpPr>
      <dsp:spPr>
        <a:xfrm>
          <a:off x="0" y="3391998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срок обучения по программе;</a:t>
          </a:r>
          <a:endParaRPr lang="ru-RU" sz="1800" kern="1200" dirty="0"/>
        </a:p>
      </dsp:txBody>
      <dsp:txXfrm>
        <a:off x="21075" y="3413073"/>
        <a:ext cx="10240425" cy="389580"/>
      </dsp:txXfrm>
    </dsp:sp>
    <dsp:sp modelId="{D0F1977F-3753-468F-95A2-6DED12CFB99C}">
      <dsp:nvSpPr>
        <dsp:cNvPr id="0" name=""/>
        <dsp:cNvSpPr/>
      </dsp:nvSpPr>
      <dsp:spPr>
        <a:xfrm>
          <a:off x="0" y="3875568"/>
          <a:ext cx="102825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виды/типы задач профессиональной деятельности;</a:t>
          </a:r>
          <a:endParaRPr lang="ru-RU" sz="1800" kern="1200" dirty="0"/>
        </a:p>
      </dsp:txBody>
      <dsp:txXfrm>
        <a:off x="21075" y="3896643"/>
        <a:ext cx="10240425" cy="389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32397-5AAA-474F-93CC-E8B3E143D096}">
      <dsp:nvSpPr>
        <dsp:cNvPr id="0" name=""/>
        <dsp:cNvSpPr/>
      </dsp:nvSpPr>
      <dsp:spPr>
        <a:xfrm>
          <a:off x="0" y="4332"/>
          <a:ext cx="10590145" cy="420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области и (или) сферы профессиональной деятельности, профессиональные стандарты (для ОПОП); </a:t>
          </a:r>
          <a:endParaRPr lang="ru-RU" sz="1800" kern="1200" dirty="0"/>
        </a:p>
      </dsp:txBody>
      <dsp:txXfrm>
        <a:off x="20549" y="24881"/>
        <a:ext cx="10549047" cy="379846"/>
      </dsp:txXfrm>
    </dsp:sp>
    <dsp:sp modelId="{A6A42413-0EC7-4BFB-8AB4-F811D92F4D90}">
      <dsp:nvSpPr>
        <dsp:cNvPr id="0" name=""/>
        <dsp:cNvSpPr/>
      </dsp:nvSpPr>
      <dsp:spPr>
        <a:xfrm>
          <a:off x="0" y="504190"/>
          <a:ext cx="10590145" cy="410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номер и дата утверждения ФГОС </a:t>
          </a:r>
          <a:r>
            <a:rPr lang="ru-RU" sz="1800" kern="1200" dirty="0" smtClean="0"/>
            <a:t>ВО/ОС </a:t>
          </a:r>
          <a:r>
            <a:rPr lang="ru-RU" sz="1800" kern="1200" dirty="0" smtClean="0"/>
            <a:t>НИ ТГУ;</a:t>
          </a:r>
          <a:endParaRPr lang="ru-RU" sz="1800" kern="1200" dirty="0"/>
        </a:p>
      </dsp:txBody>
      <dsp:txXfrm>
        <a:off x="20036" y="524226"/>
        <a:ext cx="10550073" cy="370376"/>
      </dsp:txXfrm>
    </dsp:sp>
    <dsp:sp modelId="{263BC1E1-A2DE-4BC8-A804-1EC5A153C2DA}">
      <dsp:nvSpPr>
        <dsp:cNvPr id="0" name=""/>
        <dsp:cNvSpPr/>
      </dsp:nvSpPr>
      <dsp:spPr>
        <a:xfrm>
          <a:off x="0" y="996038"/>
          <a:ext cx="10590145" cy="42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дата и номер протокола заседания Ученого совета университета, в случае открытия новых </a:t>
          </a:r>
          <a:r>
            <a:rPr lang="ru-RU" sz="1800" kern="1200" dirty="0" smtClean="0"/>
            <a:t>ОПОП/ООП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>
        <a:off x="20976" y="1017014"/>
        <a:ext cx="10548193" cy="387735"/>
      </dsp:txXfrm>
    </dsp:sp>
    <dsp:sp modelId="{8EB9A4EF-A64D-48DA-B00D-6797E9F35D1C}">
      <dsp:nvSpPr>
        <dsp:cNvPr id="0" name=""/>
        <dsp:cNvSpPr/>
      </dsp:nvSpPr>
      <dsp:spPr>
        <a:xfrm>
          <a:off x="0" y="1509521"/>
          <a:ext cx="10590145" cy="790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дата и номер протокола заседания Ученого совета факультета / института / САЕ, на котором было принято решение об актуализации УП (при наличии) на соответствующий год набора;</a:t>
          </a:r>
          <a:endParaRPr lang="ru-RU" sz="1800" kern="1200" dirty="0"/>
        </a:p>
      </dsp:txBody>
      <dsp:txXfrm>
        <a:off x="38595" y="1548116"/>
        <a:ext cx="10512955" cy="713428"/>
      </dsp:txXfrm>
    </dsp:sp>
    <dsp:sp modelId="{EC66C677-B41B-45AE-BEEC-2BF013382E03}">
      <dsp:nvSpPr>
        <dsp:cNvPr id="0" name=""/>
        <dsp:cNvSpPr/>
      </dsp:nvSpPr>
      <dsp:spPr>
        <a:xfrm>
          <a:off x="0" y="2378895"/>
          <a:ext cx="10590145" cy="2369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фамилии и инициалы должностных лиц, согласующих и утверждающих УП: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проректор по образовательной деятельности;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начальник учебного управления;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начальник отдела сопровождения образовательных программ;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декан факультета/директор института/исполнительный директор САЕ;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руководитель </a:t>
          </a:r>
          <a:r>
            <a:rPr lang="ru-RU" sz="1800" kern="1200" dirty="0" smtClean="0"/>
            <a:t>ОПОП/ООП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15657" y="2494552"/>
        <a:ext cx="10358831" cy="2137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86479-760A-4FC1-85D1-85CB3DD94339}">
      <dsp:nvSpPr>
        <dsp:cNvPr id="0" name=""/>
        <dsp:cNvSpPr/>
      </dsp:nvSpPr>
      <dsp:spPr>
        <a:xfrm>
          <a:off x="20987" y="0"/>
          <a:ext cx="10729621" cy="891299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Дисциплины/модули, относящиеся к обязательной части ОПОП, обеспечивают формирование универсальных, общепрофессиональных компетенций, а также могут дополнительно учувствовать в формировании профессиональных компетенций</a:t>
          </a:r>
          <a:endParaRPr lang="ru-RU" sz="1800" kern="1200" dirty="0"/>
        </a:p>
      </dsp:txBody>
      <dsp:txXfrm>
        <a:off x="47092" y="26105"/>
        <a:ext cx="10677411" cy="839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4D659-5736-4BF7-B33E-60F398EB8348}">
      <dsp:nvSpPr>
        <dsp:cNvPr id="0" name=""/>
        <dsp:cNvSpPr/>
      </dsp:nvSpPr>
      <dsp:spPr>
        <a:xfrm flipH="1">
          <a:off x="933317" y="352794"/>
          <a:ext cx="249591" cy="3551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9473B-5880-4BA5-9CFE-653B2F74A03C}">
      <dsp:nvSpPr>
        <dsp:cNvPr id="0" name=""/>
        <dsp:cNvSpPr/>
      </dsp:nvSpPr>
      <dsp:spPr>
        <a:xfrm>
          <a:off x="31315" y="49814"/>
          <a:ext cx="1780570" cy="821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Обязательные</a:t>
          </a:r>
          <a:endParaRPr lang="ru-RU" sz="1800" kern="1200" dirty="0"/>
        </a:p>
      </dsp:txBody>
      <dsp:txXfrm>
        <a:off x="71405" y="89904"/>
        <a:ext cx="1700390" cy="741071"/>
      </dsp:txXfrm>
    </dsp:sp>
    <dsp:sp modelId="{88BF1034-417A-46D5-8C38-FB71C8E9361C}">
      <dsp:nvSpPr>
        <dsp:cNvPr id="0" name=""/>
        <dsp:cNvSpPr/>
      </dsp:nvSpPr>
      <dsp:spPr>
        <a:xfrm flipH="1" flipV="1">
          <a:off x="741456" y="1043852"/>
          <a:ext cx="316656" cy="2710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DA2CC-26C8-4C18-865E-D7D2B657150A}">
      <dsp:nvSpPr>
        <dsp:cNvPr id="0" name=""/>
        <dsp:cNvSpPr/>
      </dsp:nvSpPr>
      <dsp:spPr>
        <a:xfrm>
          <a:off x="35682" y="892147"/>
          <a:ext cx="1780570" cy="821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Элективные</a:t>
          </a:r>
        </a:p>
      </dsp:txBody>
      <dsp:txXfrm>
        <a:off x="75772" y="932237"/>
        <a:ext cx="1700390" cy="7410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F371D-1C80-4112-8107-E135367E1273}">
      <dsp:nvSpPr>
        <dsp:cNvPr id="0" name=""/>
        <dsp:cNvSpPr/>
      </dsp:nvSpPr>
      <dsp:spPr>
        <a:xfrm>
          <a:off x="3103927" y="1947456"/>
          <a:ext cx="2380224" cy="238022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 и более ЗЕ – экзамен, зачет с оценкой</a:t>
          </a:r>
          <a:endParaRPr lang="ru-RU" sz="1600" b="1" kern="1200" dirty="0"/>
        </a:p>
      </dsp:txBody>
      <dsp:txXfrm>
        <a:off x="3582458" y="2505012"/>
        <a:ext cx="1423162" cy="1223484"/>
      </dsp:txXfrm>
    </dsp:sp>
    <dsp:sp modelId="{972077A5-F85E-4847-8C06-49AE349C71F2}">
      <dsp:nvSpPr>
        <dsp:cNvPr id="0" name=""/>
        <dsp:cNvSpPr/>
      </dsp:nvSpPr>
      <dsp:spPr>
        <a:xfrm>
          <a:off x="1473871" y="1201926"/>
          <a:ext cx="2118122" cy="20970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 ЗЕ – зачет,    зач. с оц., экзамен</a:t>
          </a:r>
          <a:endParaRPr lang="ru-RU" sz="1600" b="1" kern="1200" dirty="0"/>
        </a:p>
      </dsp:txBody>
      <dsp:txXfrm>
        <a:off x="2004868" y="1733044"/>
        <a:ext cx="1056128" cy="1034767"/>
      </dsp:txXfrm>
    </dsp:sp>
    <dsp:sp modelId="{ECCED32D-6A22-4EAA-B68A-82456867B45C}">
      <dsp:nvSpPr>
        <dsp:cNvPr id="0" name=""/>
        <dsp:cNvSpPr/>
      </dsp:nvSpPr>
      <dsp:spPr>
        <a:xfrm rot="20700000">
          <a:off x="2688646" y="190594"/>
          <a:ext cx="1696097" cy="169609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 ЗЕ – зачет</a:t>
          </a:r>
          <a:endParaRPr lang="ru-RU" sz="1600" b="1" kern="1200" dirty="0"/>
        </a:p>
      </dsp:txBody>
      <dsp:txXfrm rot="-20700000">
        <a:off x="3060650" y="562598"/>
        <a:ext cx="952089" cy="952089"/>
      </dsp:txXfrm>
    </dsp:sp>
    <dsp:sp modelId="{0E72D231-0A51-4960-8C1B-8191FE711EB6}">
      <dsp:nvSpPr>
        <dsp:cNvPr id="0" name=""/>
        <dsp:cNvSpPr/>
      </dsp:nvSpPr>
      <dsp:spPr>
        <a:xfrm>
          <a:off x="2948021" y="1558569"/>
          <a:ext cx="3046687" cy="3046687"/>
        </a:xfrm>
        <a:prstGeom prst="circularArrow">
          <a:avLst>
            <a:gd name="adj1" fmla="val 4687"/>
            <a:gd name="adj2" fmla="val 299029"/>
            <a:gd name="adj3" fmla="val 2519310"/>
            <a:gd name="adj4" fmla="val 1585451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AAB56-4D08-4C31-81ED-B79B11EF6D35}">
      <dsp:nvSpPr>
        <dsp:cNvPr id="0" name=""/>
        <dsp:cNvSpPr/>
      </dsp:nvSpPr>
      <dsp:spPr>
        <a:xfrm>
          <a:off x="1277735" y="860346"/>
          <a:ext cx="2213608" cy="22136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9549-67AD-4685-9962-2B9025555A6F}">
      <dsp:nvSpPr>
        <dsp:cNvPr id="0" name=""/>
        <dsp:cNvSpPr/>
      </dsp:nvSpPr>
      <dsp:spPr>
        <a:xfrm>
          <a:off x="2296321" y="-181486"/>
          <a:ext cx="2386716" cy="23867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59E9C-8E29-41EC-AA56-9B9A52C8C3EA}">
      <dsp:nvSpPr>
        <dsp:cNvPr id="0" name=""/>
        <dsp:cNvSpPr/>
      </dsp:nvSpPr>
      <dsp:spPr>
        <a:xfrm>
          <a:off x="0" y="396"/>
          <a:ext cx="3041591" cy="317488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Блок 2. Практика </a:t>
          </a:r>
          <a:endParaRPr lang="ru-RU" sz="1800" kern="1200" dirty="0"/>
        </a:p>
      </dsp:txBody>
      <dsp:txXfrm>
        <a:off x="15498" y="15894"/>
        <a:ext cx="3010595" cy="286492"/>
      </dsp:txXfrm>
    </dsp:sp>
    <dsp:sp modelId="{3D83B289-44A4-4A0B-A312-7500D1D82C7C}">
      <dsp:nvSpPr>
        <dsp:cNvPr id="0" name=""/>
        <dsp:cNvSpPr/>
      </dsp:nvSpPr>
      <dsp:spPr>
        <a:xfrm>
          <a:off x="0" y="328445"/>
          <a:ext cx="3041591" cy="31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Обязательная часть</a:t>
          </a:r>
          <a:endParaRPr lang="ru-RU" sz="1800" kern="1200" dirty="0"/>
        </a:p>
      </dsp:txBody>
      <dsp:txXfrm>
        <a:off x="15498" y="343943"/>
        <a:ext cx="3010595" cy="2864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6586E-40BD-45CC-AA01-9D3E69CAF512}">
      <dsp:nvSpPr>
        <dsp:cNvPr id="0" name=""/>
        <dsp:cNvSpPr/>
      </dsp:nvSpPr>
      <dsp:spPr>
        <a:xfrm>
          <a:off x="0" y="267"/>
          <a:ext cx="2034762" cy="369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Учебная практика</a:t>
          </a:r>
          <a:endParaRPr lang="ru-RU" sz="1800" kern="1200" dirty="0"/>
        </a:p>
      </dsp:txBody>
      <dsp:txXfrm>
        <a:off x="18016" y="18283"/>
        <a:ext cx="1998730" cy="33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6128-5A87-4D28-9E8B-21D609D9D90B}" type="datetimeFigureOut">
              <a:rPr lang="ru-RU" smtClean="0"/>
              <a:t>17.04.2023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ABC69-66C1-4EBC-92D5-0FB574DCCF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0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CEF-0021-46E5-9BE5-B0FEBF5DFA77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32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9135-FA51-4C58-BEE1-3EC8E81EE505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84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8C98-B222-4BEC-AE13-0C056597B7F4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47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09AB-3F76-43C6-82DE-2D45B69A571C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511-13EE-45FA-AFF5-9A4A4B0AA63C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9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2DBC-EF7E-49CF-A9C9-50B42B7BE46B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52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6A2B-2CC2-417F-93ED-9703CF6EF913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2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2A10-AFEA-4AD8-A6EC-179C1FBCEF09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1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F5CB-38E7-4765-8D6A-86F985C86C11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3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962-46F4-46E7-B9F5-801FEF61B2D6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86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1418-F382-4D98-A4AA-FBF2CFB8435E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36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06AE-52AC-4A27-81E9-61A87DAC9AB1}" type="datetime1">
              <a:rPr lang="ru-RU" smtClean="0"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21B7-426C-4A29-80BF-9D6E21C93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8793" y="5487189"/>
            <a:ext cx="7090756" cy="1199912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Формирование комплекта документов </a:t>
            </a:r>
            <a:r>
              <a:rPr lang="ru-RU" sz="2800" b="1" dirty="0" smtClean="0">
                <a:solidFill>
                  <a:srgbClr val="800000"/>
                </a:solidFill>
              </a:rPr>
              <a:t>ОПОП</a:t>
            </a:r>
            <a:r>
              <a:rPr lang="ru-RU" sz="2800" b="1" dirty="0">
                <a:solidFill>
                  <a:srgbClr val="800000"/>
                </a:solidFill>
              </a:rPr>
              <a:t>: </a:t>
            </a:r>
          </a:p>
          <a:p>
            <a:r>
              <a:rPr lang="ru-RU" sz="2800" b="1" dirty="0">
                <a:solidFill>
                  <a:srgbClr val="800000"/>
                </a:solidFill>
              </a:rPr>
              <a:t>учебный </a:t>
            </a:r>
            <a:r>
              <a:rPr lang="ru-RU" sz="2800" b="1" dirty="0" smtClean="0">
                <a:solidFill>
                  <a:srgbClr val="800000"/>
                </a:solidFill>
              </a:rPr>
              <a:t>план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 t="8303" r="-933" b="8653"/>
          <a:stretch/>
        </p:blipFill>
        <p:spPr>
          <a:xfrm>
            <a:off x="1158035" y="0"/>
            <a:ext cx="9873757" cy="5378245"/>
          </a:xfrm>
          <a:prstGeom prst="rect">
            <a:avLst/>
          </a:prstGeom>
        </p:spPr>
      </p:pic>
      <p:pic>
        <p:nvPicPr>
          <p:cNvPr id="6" name="Picture 2" descr="C:\Documents and Settings\neo\Мои документы\Downloads\!КСЕНОН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13" y="5456167"/>
            <a:ext cx="3446585" cy="1186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51515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Компетенции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" t="4972" r="35794" b="59247"/>
          <a:stretch/>
        </p:blipFill>
        <p:spPr>
          <a:xfrm>
            <a:off x="143082" y="1051133"/>
            <a:ext cx="11759012" cy="475146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90956" y="1700316"/>
            <a:ext cx="691978" cy="463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51515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Параметры блоков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1665" y="1187866"/>
            <a:ext cx="7242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Блок 1. Дисциплины (</a:t>
            </a:r>
            <a:r>
              <a:rPr lang="ru-RU" dirty="0" smtClean="0"/>
              <a:t>модули)</a:t>
            </a:r>
          </a:p>
          <a:p>
            <a:r>
              <a:rPr lang="ru-RU" dirty="0" smtClean="0"/>
              <a:t>Обязательная часть</a:t>
            </a:r>
          </a:p>
          <a:p>
            <a:r>
              <a:rPr lang="ru-RU" dirty="0" smtClean="0"/>
              <a:t>Часть, формируемая участниками образовательных отношений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Блок </a:t>
            </a:r>
            <a:r>
              <a:rPr lang="ru-RU" dirty="0"/>
              <a:t>2. </a:t>
            </a:r>
            <a:r>
              <a:rPr lang="ru-RU" dirty="0" smtClean="0"/>
              <a:t>Практика </a:t>
            </a:r>
          </a:p>
          <a:p>
            <a:r>
              <a:rPr lang="ru-RU" dirty="0" smtClean="0"/>
              <a:t>Обязательная часть</a:t>
            </a:r>
          </a:p>
          <a:p>
            <a:r>
              <a:rPr lang="ru-RU" dirty="0" smtClean="0"/>
              <a:t>Часть, формируемая участниками образовательных отношений(если </a:t>
            </a:r>
            <a:r>
              <a:rPr lang="ru-RU" dirty="0" smtClean="0"/>
              <a:t>предусмотрено в ОПОП)</a:t>
            </a:r>
          </a:p>
          <a:p>
            <a:endParaRPr lang="ru-RU" dirty="0"/>
          </a:p>
          <a:p>
            <a:r>
              <a:rPr lang="ru-RU" dirty="0" smtClean="0"/>
              <a:t>Блок </a:t>
            </a:r>
            <a:r>
              <a:rPr lang="ru-RU" dirty="0"/>
              <a:t>3. Государственная итоговая </a:t>
            </a:r>
            <a:r>
              <a:rPr lang="ru-RU" dirty="0" smtClean="0"/>
              <a:t>аттестация</a:t>
            </a:r>
          </a:p>
          <a:p>
            <a:endParaRPr lang="ru-RU" dirty="0"/>
          </a:p>
          <a:p>
            <a:r>
              <a:rPr lang="ru-RU" dirty="0" smtClean="0"/>
              <a:t>ФТД</a:t>
            </a:r>
            <a:r>
              <a:rPr lang="ru-RU" dirty="0"/>
              <a:t>. Факультативные </a:t>
            </a:r>
            <a:r>
              <a:rPr lang="ru-RU" dirty="0" smtClean="0"/>
              <a:t>дисциплины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4852" y="4951632"/>
            <a:ext cx="4272898" cy="646331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Структура </a:t>
            </a:r>
            <a:r>
              <a:rPr lang="ru-RU" smtClean="0">
                <a:solidFill>
                  <a:schemeClr val="bg1"/>
                </a:solidFill>
              </a:rPr>
              <a:t>учебного плана должна 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соответствовать </a:t>
            </a:r>
            <a:r>
              <a:rPr lang="ru-RU" dirty="0">
                <a:solidFill>
                  <a:schemeClr val="bg1"/>
                </a:solidFill>
              </a:rPr>
              <a:t>ФГОС </a:t>
            </a:r>
            <a:r>
              <a:rPr lang="ru-RU" dirty="0" smtClean="0">
                <a:solidFill>
                  <a:schemeClr val="bg1"/>
                </a:solidFill>
              </a:rPr>
              <a:t>ВО/ОС </a:t>
            </a:r>
            <a:r>
              <a:rPr lang="ru-RU" dirty="0">
                <a:solidFill>
                  <a:schemeClr val="bg1"/>
                </a:solidFill>
              </a:rPr>
              <a:t>НИ ТГУ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t="4726" r="83043" b="80794"/>
          <a:stretch/>
        </p:blipFill>
        <p:spPr>
          <a:xfrm>
            <a:off x="7022575" y="259840"/>
            <a:ext cx="5020809" cy="1378044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936740" y="2963008"/>
            <a:ext cx="18104" cy="323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50" y="3120480"/>
            <a:ext cx="4746899" cy="35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51515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Объём блоков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1665" y="1187866"/>
            <a:ext cx="724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Блок 1. Дисциплины (</a:t>
            </a:r>
            <a:r>
              <a:rPr lang="ru-RU" dirty="0" smtClean="0"/>
              <a:t>модули)</a:t>
            </a:r>
          </a:p>
          <a:p>
            <a:r>
              <a:rPr lang="ru-RU" dirty="0" smtClean="0"/>
              <a:t>Обязательная часть</a:t>
            </a:r>
          </a:p>
          <a:p>
            <a:r>
              <a:rPr lang="ru-RU" dirty="0" smtClean="0"/>
              <a:t>Часть, формируемая участниками образовательных</a:t>
            </a:r>
          </a:p>
          <a:p>
            <a:r>
              <a:rPr lang="ru-RU" dirty="0" smtClean="0"/>
              <a:t> отношений</a:t>
            </a:r>
            <a:endParaRPr lang="ru-RU" dirty="0"/>
          </a:p>
          <a:p>
            <a:r>
              <a:rPr lang="ru-RU" dirty="0" smtClean="0"/>
              <a:t>Блок </a:t>
            </a:r>
            <a:r>
              <a:rPr lang="ru-RU" dirty="0"/>
              <a:t>2. </a:t>
            </a:r>
            <a:r>
              <a:rPr lang="ru-RU" dirty="0" smtClean="0"/>
              <a:t>Практика </a:t>
            </a:r>
          </a:p>
          <a:p>
            <a:r>
              <a:rPr lang="ru-RU" dirty="0" smtClean="0"/>
              <a:t>Обязательная часть</a:t>
            </a:r>
          </a:p>
          <a:p>
            <a:r>
              <a:rPr lang="ru-RU" dirty="0" smtClean="0"/>
              <a:t>Часть, формируемая участниками образовательных</a:t>
            </a:r>
          </a:p>
          <a:p>
            <a:r>
              <a:rPr lang="ru-RU" dirty="0"/>
              <a:t>о</a:t>
            </a:r>
            <a:r>
              <a:rPr lang="ru-RU" dirty="0" smtClean="0"/>
              <a:t>тношений </a:t>
            </a:r>
            <a:r>
              <a:rPr lang="ru-RU" dirty="0" smtClean="0"/>
              <a:t>(если </a:t>
            </a:r>
            <a:r>
              <a:rPr lang="ru-RU" dirty="0" smtClean="0"/>
              <a:t>предусмотрено в ОПОП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Блок </a:t>
            </a:r>
            <a:r>
              <a:rPr lang="ru-RU" dirty="0"/>
              <a:t>3. Государственная итоговая </a:t>
            </a:r>
            <a:r>
              <a:rPr lang="ru-RU" dirty="0" smtClean="0"/>
              <a:t>аттестация</a:t>
            </a:r>
            <a:endParaRPr lang="ru-RU" dirty="0"/>
          </a:p>
          <a:p>
            <a:r>
              <a:rPr lang="ru-RU" dirty="0" smtClean="0"/>
              <a:t>ФТД</a:t>
            </a:r>
            <a:r>
              <a:rPr lang="ru-RU" dirty="0"/>
              <a:t>. Факультативные </a:t>
            </a:r>
            <a:r>
              <a:rPr lang="ru-RU" dirty="0" smtClean="0"/>
              <a:t>дисциплины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82501" y="5130626"/>
            <a:ext cx="4272898" cy="646331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Объём </a:t>
            </a:r>
            <a:r>
              <a:rPr lang="ru-RU" dirty="0" smtClean="0">
                <a:solidFill>
                  <a:schemeClr val="bg1"/>
                </a:solidFill>
              </a:rPr>
              <a:t>ОПОП/ООП </a:t>
            </a:r>
            <a:r>
              <a:rPr lang="ru-RU" dirty="0" smtClean="0">
                <a:solidFill>
                  <a:schemeClr val="bg1"/>
                </a:solidFill>
              </a:rPr>
              <a:t>должны строго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соответствовать </a:t>
            </a:r>
            <a:r>
              <a:rPr lang="ru-RU" dirty="0">
                <a:solidFill>
                  <a:schemeClr val="bg1"/>
                </a:solidFill>
              </a:rPr>
              <a:t>ФГОС </a:t>
            </a:r>
            <a:r>
              <a:rPr lang="ru-RU" dirty="0" smtClean="0">
                <a:solidFill>
                  <a:schemeClr val="bg1"/>
                </a:solidFill>
              </a:rPr>
              <a:t>ВО/ОС </a:t>
            </a:r>
            <a:r>
              <a:rPr lang="ru-RU" dirty="0">
                <a:solidFill>
                  <a:schemeClr val="bg1"/>
                </a:solidFill>
              </a:rPr>
              <a:t>НИ ТГУ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63" y="451515"/>
            <a:ext cx="5320309" cy="52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51515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1665" y="1187866"/>
            <a:ext cx="10624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355600" algn="just"/>
            <a:r>
              <a:rPr lang="ru-RU" dirty="0" smtClean="0"/>
              <a:t>В </a:t>
            </a:r>
            <a:r>
              <a:rPr lang="ru-RU" dirty="0"/>
              <a:t>соответствующих блоках указываются </a:t>
            </a:r>
            <a:r>
              <a:rPr lang="ru-RU" b="1" dirty="0" smtClean="0">
                <a:solidFill>
                  <a:srgbClr val="800000"/>
                </a:solidFill>
              </a:rPr>
              <a:t>полные </a:t>
            </a:r>
            <a:r>
              <a:rPr lang="ru-RU" b="1" dirty="0">
                <a:solidFill>
                  <a:srgbClr val="800000"/>
                </a:solidFill>
              </a:rPr>
              <a:t>наименования</a:t>
            </a:r>
            <a:r>
              <a:rPr lang="ru-RU" dirty="0"/>
              <a:t> учебных дисциплин/модулей (сокращения не </a:t>
            </a:r>
            <a:r>
              <a:rPr lang="ru-RU" dirty="0" smtClean="0"/>
              <a:t>допускаются), видов </a:t>
            </a:r>
            <a:r>
              <a:rPr lang="ru-RU" dirty="0"/>
              <a:t>и типов практик, ГИА, </a:t>
            </a:r>
            <a:r>
              <a:rPr lang="ru-RU" b="1" dirty="0">
                <a:solidFill>
                  <a:srgbClr val="800000"/>
                </a:solidFill>
              </a:rPr>
              <a:t>их общая трудоемкость</a:t>
            </a:r>
            <a:r>
              <a:rPr lang="ru-RU" dirty="0"/>
              <a:t> в зачетных единицах и академических часах, </a:t>
            </a:r>
            <a:r>
              <a:rPr lang="ru-RU" b="1" dirty="0">
                <a:solidFill>
                  <a:srgbClr val="800000"/>
                </a:solidFill>
              </a:rPr>
              <a:t>расстановка по семестрам</a:t>
            </a:r>
            <a:r>
              <a:rPr lang="ru-RU" dirty="0"/>
              <a:t> / периодам обучения, </a:t>
            </a:r>
            <a:r>
              <a:rPr lang="ru-RU" b="1" dirty="0">
                <a:solidFill>
                  <a:srgbClr val="800000"/>
                </a:solidFill>
              </a:rPr>
              <a:t>формы промежуточной </a:t>
            </a:r>
            <a:r>
              <a:rPr lang="ru-RU" b="1" dirty="0" smtClean="0">
                <a:solidFill>
                  <a:srgbClr val="800000"/>
                </a:solidFill>
              </a:rPr>
              <a:t>аттестации</a:t>
            </a:r>
            <a:r>
              <a:rPr lang="ru-RU" dirty="0" smtClean="0"/>
              <a:t>.</a:t>
            </a:r>
          </a:p>
          <a:p>
            <a:pPr marL="0" lvl="2" algn="just"/>
            <a:endParaRPr lang="ru-RU" dirty="0"/>
          </a:p>
          <a:p>
            <a:pPr marL="0" lvl="2" indent="355600" algn="just"/>
            <a:r>
              <a:rPr lang="ru-RU" dirty="0" smtClean="0"/>
              <a:t>Наименование </a:t>
            </a:r>
            <a:r>
              <a:rPr lang="ru-RU" dirty="0"/>
              <a:t>дисциплин/модулей, практик, ГИА </a:t>
            </a:r>
            <a:r>
              <a:rPr lang="ru-RU" dirty="0" smtClean="0"/>
              <a:t>ОПОП/ООП </a:t>
            </a:r>
            <a:r>
              <a:rPr lang="ru-RU" dirty="0"/>
              <a:t>бакалавриата, специалитета, магистратуры, реализуемых на иностранном языке, указываются в УП </a:t>
            </a:r>
            <a:r>
              <a:rPr lang="ru-RU" dirty="0" smtClean="0"/>
              <a:t>ОПОП/ООП </a:t>
            </a:r>
            <a:r>
              <a:rPr lang="ru-RU" b="1" dirty="0">
                <a:solidFill>
                  <a:srgbClr val="800000"/>
                </a:solidFill>
              </a:rPr>
              <a:t>на русском и на иностранным </a:t>
            </a:r>
            <a:r>
              <a:rPr lang="ru-RU" b="1" dirty="0" smtClean="0">
                <a:solidFill>
                  <a:srgbClr val="800000"/>
                </a:solidFill>
              </a:rPr>
              <a:t>языке. </a:t>
            </a:r>
            <a:r>
              <a:rPr lang="ru-RU" dirty="0" smtClean="0"/>
              <a:t>Наименования на разных языках разделяются символом «звездочка» (*) без пробелов</a:t>
            </a:r>
            <a:endParaRPr lang="ru-RU" dirty="0" smtClean="0"/>
          </a:p>
          <a:p>
            <a:pPr marL="0" lvl="2" indent="355600" algn="just"/>
            <a:endParaRPr lang="ru-RU" dirty="0" smtClean="0"/>
          </a:p>
          <a:p>
            <a:pPr marL="0" lvl="2" indent="355600" algn="r"/>
            <a:r>
              <a:rPr lang="ru-RU" dirty="0" smtClean="0"/>
              <a:t>Например: Экономическая </a:t>
            </a:r>
            <a:r>
              <a:rPr lang="ru-RU" dirty="0" smtClean="0"/>
              <a:t>теория*</a:t>
            </a:r>
            <a:r>
              <a:rPr lang="en-US" dirty="0" smtClean="0"/>
              <a:t>Economic theory</a:t>
            </a:r>
            <a:r>
              <a:rPr lang="ru-RU" dirty="0"/>
              <a:t> </a:t>
            </a:r>
            <a:r>
              <a:rPr lang="ru-RU" dirty="0" smtClean="0"/>
              <a:t>или </a:t>
            </a:r>
            <a:r>
              <a:rPr lang="ru-RU" dirty="0"/>
              <a:t>Экономическая </a:t>
            </a:r>
            <a:r>
              <a:rPr lang="ru-RU" dirty="0" smtClean="0"/>
              <a:t>теория*</a:t>
            </a:r>
            <a:r>
              <a:rPr lang="ja-JP" altLang="en-US" dirty="0" smtClean="0"/>
              <a:t>经</a:t>
            </a:r>
            <a:r>
              <a:rPr lang="ja-JP" altLang="en-US" dirty="0"/>
              <a:t>济理</a:t>
            </a:r>
            <a:r>
              <a:rPr lang="ja-JP" altLang="en-US" dirty="0" smtClean="0"/>
              <a:t>论</a:t>
            </a:r>
            <a:endParaRPr lang="ru-RU" altLang="ja-JP" dirty="0" smtClean="0"/>
          </a:p>
          <a:p>
            <a:pPr marL="0" lvl="2" algn="just"/>
            <a:endParaRPr lang="ru-RU" dirty="0"/>
          </a:p>
          <a:p>
            <a:pPr marL="0" lvl="2" indent="355600" algn="just"/>
            <a:r>
              <a:rPr lang="ru-RU" dirty="0" smtClean="0"/>
              <a:t>При </a:t>
            </a:r>
            <a:r>
              <a:rPr lang="ru-RU" dirty="0"/>
              <a:t>объединении дисциплин </a:t>
            </a:r>
            <a:r>
              <a:rPr lang="ru-RU" b="1" dirty="0">
                <a:solidFill>
                  <a:srgbClr val="800000"/>
                </a:solidFill>
              </a:rPr>
              <a:t>возможно создание модулей</a:t>
            </a:r>
            <a:r>
              <a:rPr lang="ru-RU" dirty="0"/>
              <a:t>, имеющих собственное название, являющихся самостоятельными дидактическими блоками. В структуре УП модули выделяются как отдельные учебные дисциплины с указанием распределения нагрузки, форм промежуточной аттестации и распределения по семестрам / периодам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8926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51515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</a:t>
            </a:r>
            <a:r>
              <a:rPr lang="ru-RU" b="1" dirty="0"/>
              <a:t>Формирование обязательной части Блока </a:t>
            </a:r>
            <a:r>
              <a:rPr lang="ru-RU" b="1" dirty="0" smtClean="0"/>
              <a:t>1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1665" y="983699"/>
            <a:ext cx="49357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b="1" dirty="0" smtClean="0">
                <a:solidFill>
                  <a:srgbClr val="800000"/>
                </a:solidFill>
              </a:rPr>
              <a:t>ОПОП бакалавриата, специалитета</a:t>
            </a:r>
          </a:p>
          <a:p>
            <a:pPr marL="0" lvl="3"/>
            <a:endParaRPr lang="ru-RU" dirty="0" smtClean="0"/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Дисциплины </a:t>
            </a:r>
            <a:r>
              <a:rPr lang="ru-RU" dirty="0"/>
              <a:t>в соответствии с ФГОС </a:t>
            </a:r>
            <a:r>
              <a:rPr lang="ru-RU" dirty="0" smtClean="0"/>
              <a:t>ВО (п.2.2)/ </a:t>
            </a:r>
            <a:r>
              <a:rPr lang="ru-RU" dirty="0" smtClean="0"/>
              <a:t>ОС </a:t>
            </a:r>
            <a:r>
              <a:rPr lang="ru-RU" dirty="0"/>
              <a:t>НИ </a:t>
            </a:r>
            <a:r>
              <a:rPr lang="ru-RU" dirty="0" smtClean="0"/>
              <a:t>ТГУ.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Дисциплины </a:t>
            </a:r>
            <a:r>
              <a:rPr lang="ru-RU" dirty="0"/>
              <a:t>(модули) по физической культуре и </a:t>
            </a:r>
            <a:r>
              <a:rPr lang="ru-RU" dirty="0" smtClean="0"/>
              <a:t>спорту (2 ЗЕ).</a:t>
            </a:r>
            <a:endParaRPr lang="ru-RU" dirty="0"/>
          </a:p>
          <a:p>
            <a:pPr marL="285750" lvl="3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Модуль </a:t>
            </a:r>
            <a:r>
              <a:rPr lang="ru-RU" dirty="0"/>
              <a:t>«Экономика и </a:t>
            </a:r>
            <a:r>
              <a:rPr lang="ru-RU" dirty="0" smtClean="0"/>
              <a:t>предпринимательство» (не </a:t>
            </a:r>
            <a:r>
              <a:rPr lang="ru-RU" dirty="0"/>
              <a:t>менее 5 </a:t>
            </a:r>
            <a:r>
              <a:rPr lang="ru-RU" dirty="0" smtClean="0"/>
              <a:t>ЗЕ).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Образовательное ядро бакалавриата</a:t>
            </a:r>
            <a:r>
              <a:rPr lang="ru-RU" dirty="0" smtClean="0"/>
              <a:t>» (по усмотрению руководителя ОПОП).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924210" y="881149"/>
            <a:ext cx="15828" cy="4076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0483" y="1026588"/>
            <a:ext cx="5993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b="1" dirty="0" smtClean="0">
                <a:solidFill>
                  <a:srgbClr val="800000"/>
                </a:solidFill>
              </a:rPr>
              <a:t>ОПОП магистратуры</a:t>
            </a:r>
          </a:p>
          <a:p>
            <a:endParaRPr lang="ru-RU" dirty="0"/>
          </a:p>
          <a:p>
            <a:r>
              <a:rPr lang="ru-RU" dirty="0" smtClean="0"/>
              <a:t>Общеуниверситетский </a:t>
            </a:r>
            <a:r>
              <a:rPr lang="ru-RU" dirty="0"/>
              <a:t>модуль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Лидерство, командообразование и межкультурное взаимодействие» – не менее 9 ЗЕ, </a:t>
            </a:r>
          </a:p>
          <a:p>
            <a:r>
              <a:rPr lang="ru-RU" dirty="0" smtClean="0"/>
              <a:t>состоящий </a:t>
            </a:r>
            <a:r>
              <a:rPr lang="ru-RU" dirty="0"/>
              <a:t>из разделов: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Лидерство и руководство командной работой» </a:t>
            </a:r>
            <a:r>
              <a:rPr lang="ru-RU" dirty="0" smtClean="0"/>
              <a:t>(3 </a:t>
            </a:r>
            <a:r>
              <a:rPr lang="ru-RU" dirty="0"/>
              <a:t>ЗЕ),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 smtClean="0"/>
              <a:t>Профессиональная коммуникация на иностранном языке» (3 </a:t>
            </a:r>
            <a:r>
              <a:rPr lang="ru-RU" dirty="0"/>
              <a:t>ЗЕ</a:t>
            </a:r>
            <a:r>
              <a:rPr lang="ru-RU" dirty="0" smtClean="0"/>
              <a:t>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Межкультурное взаимодействие» </a:t>
            </a:r>
            <a:r>
              <a:rPr lang="ru-RU" dirty="0" smtClean="0"/>
              <a:t>(3 </a:t>
            </a:r>
            <a:r>
              <a:rPr lang="ru-RU" dirty="0"/>
              <a:t>ЗЕ).</a:t>
            </a:r>
            <a:r>
              <a:rPr lang="ru-RU" sz="1000" dirty="0"/>
              <a:t> </a:t>
            </a:r>
            <a:r>
              <a:rPr lang="ru-RU" dirty="0"/>
              <a:t> </a:t>
            </a:r>
            <a:r>
              <a:rPr lang="ru-RU" sz="1000" dirty="0"/>
              <a:t> </a:t>
            </a:r>
            <a:endParaRPr lang="ru-RU" sz="1100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663031160"/>
              </p:ext>
            </p:extLst>
          </p:nvPr>
        </p:nvGraphicFramePr>
        <p:xfrm>
          <a:off x="914400" y="5128465"/>
          <a:ext cx="10750609" cy="89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1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</a:t>
            </a:r>
            <a:r>
              <a:rPr lang="ru-RU" b="1" dirty="0"/>
              <a:t>Формирование вариативной части Блока </a:t>
            </a:r>
            <a:r>
              <a:rPr lang="ru-RU" b="1" dirty="0" smtClean="0"/>
              <a:t>1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687548370"/>
              </p:ext>
            </p:extLst>
          </p:nvPr>
        </p:nvGraphicFramePr>
        <p:xfrm>
          <a:off x="4433955" y="2195442"/>
          <a:ext cx="4451427" cy="172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655178" y="2341179"/>
            <a:ext cx="2352942" cy="1371600"/>
            <a:chOff x="0" y="0"/>
            <a:chExt cx="1801082" cy="54822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1801082" cy="5482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0" y="9924"/>
              <a:ext cx="1747558" cy="494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Дисциплины/модули </a:t>
              </a:r>
              <a:r>
                <a:rPr lang="ru-RU" kern="1200" dirty="0" smtClean="0"/>
                <a:t>части, формируемой участниками образовательных отношений </a:t>
              </a:r>
              <a:r>
                <a:rPr lang="ru-RU" kern="1200" dirty="0" smtClean="0"/>
                <a:t>УП</a:t>
              </a:r>
              <a:endParaRPr lang="ru-RU" kern="1200" dirty="0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3046853" y="2783854"/>
            <a:ext cx="1452605" cy="548226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рямоугольник 24"/>
          <p:cNvSpPr/>
          <p:nvPr/>
        </p:nvSpPr>
        <p:spPr>
          <a:xfrm>
            <a:off x="8747096" y="829505"/>
            <a:ext cx="30508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Элективными </a:t>
            </a:r>
            <a:r>
              <a:rPr lang="ru-RU" sz="1400" dirty="0"/>
              <a:t>называются учебные дисциплины/модули, которые являются вариативной частью </a:t>
            </a:r>
            <a:r>
              <a:rPr lang="ru-RU" sz="1400" dirty="0" smtClean="0"/>
              <a:t>ОПОП/ООП </a:t>
            </a:r>
            <a:r>
              <a:rPr lang="ru-RU" sz="1400" dirty="0"/>
              <a:t>и предлагаются обучающимся на </a:t>
            </a:r>
            <a:r>
              <a:rPr lang="ru-RU" sz="1400" dirty="0" smtClean="0"/>
              <a:t>выбор </a:t>
            </a:r>
            <a:endParaRPr lang="ru-RU" sz="14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469644" y="1374191"/>
            <a:ext cx="3110475" cy="821251"/>
            <a:chOff x="14222" y="41273"/>
            <a:chExt cx="1780570" cy="82125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222" y="41273"/>
              <a:ext cx="1780570" cy="8212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54312" y="81363"/>
              <a:ext cx="1700390" cy="741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Элективные дисциплины по физической культуре и спорту (328 академ. часов)</a:t>
              </a:r>
              <a:endParaRPr lang="ru-RU" sz="1800" kern="1200" dirty="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253359" y="4072076"/>
            <a:ext cx="10544587" cy="120032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Дисциплины/модули, относящиеся к </a:t>
            </a:r>
            <a:r>
              <a:rPr lang="ru-RU" dirty="0" smtClean="0">
                <a:solidFill>
                  <a:schemeClr val="bg1"/>
                </a:solidFill>
              </a:rPr>
              <a:t>части, формируемой участниками образовательных отношений </a:t>
            </a:r>
            <a:r>
              <a:rPr lang="ru-RU" dirty="0">
                <a:solidFill>
                  <a:schemeClr val="bg1"/>
                </a:solidFill>
              </a:rPr>
              <a:t>ОПОП, обеспечивают </a:t>
            </a:r>
            <a:r>
              <a:rPr lang="ru-RU" dirty="0" smtClean="0">
                <a:solidFill>
                  <a:schemeClr val="bg1"/>
                </a:solidFill>
              </a:rPr>
              <a:t>формирование профессиональные </a:t>
            </a:r>
            <a:r>
              <a:rPr lang="ru-RU" dirty="0" smtClean="0">
                <a:solidFill>
                  <a:schemeClr val="bg1"/>
                </a:solidFill>
              </a:rPr>
              <a:t>компетенции,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 так </a:t>
            </a:r>
            <a:r>
              <a:rPr lang="ru-RU" dirty="0">
                <a:solidFill>
                  <a:schemeClr val="bg1"/>
                </a:solidFill>
              </a:rPr>
              <a:t>же могут дополнительно </a:t>
            </a:r>
            <a:r>
              <a:rPr lang="ru-RU" dirty="0" smtClean="0">
                <a:solidFill>
                  <a:schemeClr val="bg1"/>
                </a:solidFill>
              </a:rPr>
              <a:t>обеспечивать </a:t>
            </a:r>
            <a:r>
              <a:rPr lang="ru-RU" dirty="0">
                <a:solidFill>
                  <a:schemeClr val="bg1"/>
                </a:solidFill>
              </a:rPr>
              <a:t>формирование универсальных и общепрофессиональных </a:t>
            </a:r>
            <a:r>
              <a:rPr lang="ru-RU" dirty="0" smtClean="0">
                <a:solidFill>
                  <a:schemeClr val="bg1"/>
                </a:solidFill>
              </a:rPr>
              <a:t>компетенций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1"/>
            <a:ext cx="5041619" cy="744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Блок 1. Дисциплины (модули)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97923" y="2162653"/>
            <a:ext cx="2478261" cy="2080474"/>
            <a:chOff x="0" y="0"/>
            <a:chExt cx="1801082" cy="54822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1801082" cy="5482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0" y="9924"/>
              <a:ext cx="1747558" cy="494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algn="ctr"/>
              <a:r>
                <a:rPr lang="ru-RU" dirty="0"/>
                <a:t>Учебные занятия </a:t>
              </a:r>
              <a:endParaRPr lang="ru-RU" dirty="0" smtClean="0"/>
            </a:p>
            <a:p>
              <a:pPr algn="ctr"/>
              <a:r>
                <a:rPr lang="ru-RU" dirty="0" smtClean="0"/>
                <a:t>по </a:t>
              </a:r>
              <a:r>
                <a:rPr lang="ru-RU" dirty="0"/>
                <a:t>дисциплинам (модулям</a:t>
              </a:r>
              <a:r>
                <a:rPr lang="ru-RU" dirty="0" smtClean="0"/>
                <a:t>)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dirty="0" smtClean="0"/>
                <a:t>Промежуточная аттестация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55801" y="3201914"/>
            <a:ext cx="2123169" cy="1011152"/>
            <a:chOff x="31315" y="49814"/>
            <a:chExt cx="1780570" cy="82125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60492" y="81395"/>
              <a:ext cx="1700390" cy="741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Самостоятельная работа </a:t>
              </a:r>
              <a:endParaRPr lang="ru-RU" sz="18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52319" y="2048360"/>
            <a:ext cx="2126651" cy="1029467"/>
            <a:chOff x="31315" y="49814"/>
            <a:chExt cx="1780570" cy="82125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71405" y="89904"/>
              <a:ext cx="1700390" cy="741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Контактная работа</a:t>
              </a:r>
              <a:endParaRPr lang="ru-RU" sz="1800" kern="1200" dirty="0"/>
            </a:p>
          </p:txBody>
        </p:sp>
      </p:grpSp>
      <p:sp>
        <p:nvSpPr>
          <p:cNvPr id="28" name="Стрелка вправо 27"/>
          <p:cNvSpPr/>
          <p:nvPr/>
        </p:nvSpPr>
        <p:spPr>
          <a:xfrm>
            <a:off x="3249523" y="2890359"/>
            <a:ext cx="1402796" cy="548226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трелка вправо 28"/>
          <p:cNvSpPr/>
          <p:nvPr/>
        </p:nvSpPr>
        <p:spPr>
          <a:xfrm>
            <a:off x="6826852" y="2266673"/>
            <a:ext cx="1402796" cy="548226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Группа 29"/>
          <p:cNvGrpSpPr/>
          <p:nvPr/>
        </p:nvGrpSpPr>
        <p:grpSpPr>
          <a:xfrm>
            <a:off x="8255105" y="1639189"/>
            <a:ext cx="1992239" cy="821251"/>
            <a:chOff x="31315" y="49814"/>
            <a:chExt cx="1780570" cy="8212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71405" y="8990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Внеаудиторная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255105" y="2588825"/>
            <a:ext cx="1992239" cy="821251"/>
            <a:chOff x="31315" y="49814"/>
            <a:chExt cx="1780570" cy="8212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 txBox="1"/>
            <p:nvPr/>
          </p:nvSpPr>
          <p:spPr>
            <a:xfrm>
              <a:off x="71405" y="8990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Аудиторная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222030" y="400529"/>
            <a:ext cx="5067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работа – работа обучающегося с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педагогическими работниками организации и (или) лицами, привлекаемыми организацией к реализации образовательных программ на иных условиях, в том числе с применением ДОТ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644" y="4948438"/>
            <a:ext cx="580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Недельная нагрузка, включающая все виды учебных занятий для всех форм обучения не должна превышать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часов в период теоретического обучения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54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часа в период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экзаменационной сессии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1"/>
            <a:ext cx="9420823" cy="74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800" b="1" dirty="0" smtClean="0"/>
              <a:t>План. Блок 1. Дисциплины (модули). </a:t>
            </a:r>
          </a:p>
          <a:p>
            <a:pPr algn="l"/>
            <a:r>
              <a:rPr lang="ru-RU" sz="3800" b="1" dirty="0" smtClean="0"/>
              <a:t>Контактная работа</a:t>
            </a:r>
            <a:endParaRPr lang="ru-RU" sz="3800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12918" y="3053193"/>
            <a:ext cx="2352942" cy="979879"/>
            <a:chOff x="0" y="0"/>
            <a:chExt cx="1801082" cy="54822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1801082" cy="54822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35213" y="47887"/>
              <a:ext cx="1700406" cy="456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Аудиторная контактная работа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03043" y="1078017"/>
            <a:ext cx="1701020" cy="534110"/>
            <a:chOff x="31315" y="49814"/>
            <a:chExt cx="1780570" cy="82125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76107" y="11251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Лекции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08869" y="1695597"/>
            <a:ext cx="1695194" cy="578079"/>
            <a:chOff x="31315" y="49814"/>
            <a:chExt cx="1780570" cy="82125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71405" y="8990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Семинары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28155" y="4160096"/>
            <a:ext cx="2003929" cy="864831"/>
            <a:chOff x="0" y="29354"/>
            <a:chExt cx="1615156" cy="45571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29354"/>
              <a:ext cx="1615156" cy="45571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 txBox="1"/>
            <p:nvPr/>
          </p:nvSpPr>
          <p:spPr>
            <a:xfrm>
              <a:off x="81910" y="65964"/>
              <a:ext cx="1476052" cy="394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Контактная работа во время аттестации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03044" y="2357146"/>
            <a:ext cx="1701020" cy="807941"/>
            <a:chOff x="31315" y="49814"/>
            <a:chExt cx="1780570" cy="82125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 txBox="1"/>
            <p:nvPr/>
          </p:nvSpPr>
          <p:spPr>
            <a:xfrm>
              <a:off x="60492" y="81395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Практические</a:t>
              </a:r>
              <a:r>
                <a:rPr lang="ru-RU" sz="1800" b="1" kern="1200" dirty="0" smtClean="0"/>
                <a:t> </a:t>
              </a:r>
              <a:r>
                <a:rPr lang="ru-RU" dirty="0">
                  <a:solidFill>
                    <a:schemeClr val="tx1"/>
                  </a:solidFill>
                </a:rPr>
                <a:t>занятия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703044" y="3248557"/>
            <a:ext cx="1701020" cy="828069"/>
            <a:chOff x="31315" y="49814"/>
            <a:chExt cx="1780570" cy="82125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 txBox="1"/>
            <p:nvPr/>
          </p:nvSpPr>
          <p:spPr>
            <a:xfrm>
              <a:off x="60492" y="81395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Лабораторные работы</a:t>
              </a:r>
            </a:p>
          </p:txBody>
        </p:sp>
      </p:grpSp>
      <p:sp>
        <p:nvSpPr>
          <p:cNvPr id="49" name="Левая фигурная скобка 48"/>
          <p:cNvSpPr/>
          <p:nvPr/>
        </p:nvSpPr>
        <p:spPr>
          <a:xfrm>
            <a:off x="3238954" y="1034943"/>
            <a:ext cx="1546366" cy="518746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242609" y="900521"/>
            <a:ext cx="4621580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2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Аудиторная контактная работа – контактная работа обучающихся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освоению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ОПОП/ООП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выполняемая в учебных помещениях НИ ТГУ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непосредственном участии преподавателя, в том числе с применением дистанционных образовательных технологий,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" lvl="2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расписанию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занятий и экзаменационной сессии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6835946" y="3865590"/>
            <a:ext cx="555370" cy="147954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7307319" y="4639525"/>
            <a:ext cx="3339039" cy="651587"/>
            <a:chOff x="31315" y="49814"/>
            <a:chExt cx="1780570" cy="82125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4"/>
            <p:cNvSpPr txBox="1"/>
            <p:nvPr/>
          </p:nvSpPr>
          <p:spPr>
            <a:xfrm>
              <a:off x="76107" y="11251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Сдача экзамена </a:t>
              </a:r>
              <a:r>
                <a:rPr lang="ru-RU" sz="1200" dirty="0" smtClean="0">
                  <a:solidFill>
                    <a:schemeClr val="tx1"/>
                  </a:solidFill>
                </a:rPr>
                <a:t>(</a:t>
              </a:r>
              <a:r>
                <a:rPr lang="ru-RU" sz="1200" dirty="0">
                  <a:solidFill>
                    <a:schemeClr val="tx1"/>
                  </a:solidFill>
                </a:rPr>
                <a:t>2 ч. на группу + </a:t>
              </a:r>
              <a:r>
                <a:rPr lang="ru-RU" sz="1200" dirty="0" smtClean="0">
                  <a:solidFill>
                    <a:schemeClr val="tx1"/>
                  </a:solidFill>
                </a:rPr>
                <a:t>0,3 </a:t>
              </a:r>
              <a:r>
                <a:rPr lang="ru-RU" sz="1200" dirty="0">
                  <a:solidFill>
                    <a:schemeClr val="tx1"/>
                  </a:solidFill>
                </a:rPr>
                <a:t>ч.)  </a:t>
              </a:r>
              <a:r>
                <a:rPr lang="ru-RU" sz="1200" dirty="0" smtClean="0">
                  <a:solidFill>
                    <a:schemeClr val="tx1"/>
                  </a:solidFill>
                </a:rPr>
                <a:t>  </a:t>
              </a:r>
              <a:r>
                <a:rPr lang="ru-RU" dirty="0" smtClean="0">
                  <a:solidFill>
                    <a:schemeClr val="tx1"/>
                  </a:solidFill>
                </a:rPr>
                <a:t>                                     </a:t>
              </a:r>
              <a:r>
                <a:rPr lang="ru-RU" sz="1800" kern="1200" dirty="0" smtClean="0">
                  <a:solidFill>
                    <a:schemeClr val="tx1"/>
                  </a:solidFill>
                </a:rPr>
                <a:t>Сдача зач. с оц. </a:t>
              </a:r>
              <a:r>
                <a:rPr lang="ru-RU" sz="1200" dirty="0" smtClean="0">
                  <a:solidFill>
                    <a:schemeClr val="tx1"/>
                  </a:solidFill>
                </a:rPr>
                <a:t>(0,25 ч.)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 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716980" y="5098215"/>
            <a:ext cx="2111711" cy="1022421"/>
            <a:chOff x="0" y="29354"/>
            <a:chExt cx="1615156" cy="45571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0" y="29354"/>
              <a:ext cx="1615156" cy="45571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 txBox="1"/>
            <p:nvPr/>
          </p:nvSpPr>
          <p:spPr>
            <a:xfrm>
              <a:off x="81910" y="65964"/>
              <a:ext cx="1476052" cy="394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Контактная работа во время </a:t>
              </a:r>
              <a:r>
                <a:rPr lang="ru-RU" dirty="0" smtClean="0">
                  <a:solidFill>
                    <a:schemeClr val="tx1"/>
                  </a:solidFill>
                </a:rPr>
                <a:t>экзаменационной сессии*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240719" y="6008207"/>
            <a:ext cx="406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Для заочной форма обучения. Контактная работа во время экзаменационной сессии включат: консультации перед экзаменом, сдачу экзамена/зач. с оц./зачета</a:t>
            </a:r>
            <a:endParaRPr lang="ru-RU" sz="1200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7307319" y="3926823"/>
            <a:ext cx="3350706" cy="665688"/>
            <a:chOff x="31315" y="49814"/>
            <a:chExt cx="1780570" cy="8790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 txBox="1"/>
            <p:nvPr/>
          </p:nvSpPr>
          <p:spPr>
            <a:xfrm>
              <a:off x="76107" y="94133"/>
              <a:ext cx="1700390" cy="8347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Консультация перед </a:t>
              </a:r>
              <a:r>
                <a:rPr lang="ru-RU" sz="1800" kern="1200" dirty="0" smtClean="0">
                  <a:solidFill>
                    <a:schemeClr val="tx1"/>
                  </a:solidFill>
                </a:rPr>
                <a:t>экзаменом, </a:t>
              </a:r>
              <a:r>
                <a:rPr lang="ru-RU" sz="1800" kern="1200" dirty="0" err="1" smtClean="0">
                  <a:solidFill>
                    <a:schemeClr val="tx1"/>
                  </a:solidFill>
                </a:rPr>
                <a:t>зач.с</a:t>
              </a:r>
              <a:r>
                <a:rPr lang="ru-RU" sz="1800" kern="1200" dirty="0" smtClean="0">
                  <a:solidFill>
                    <a:schemeClr val="tx1"/>
                  </a:solidFill>
                </a:rPr>
                <a:t> оценкой 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(2 часа на группу)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Овал 72"/>
          <p:cNvSpPr/>
          <p:nvPr/>
        </p:nvSpPr>
        <p:spPr>
          <a:xfrm>
            <a:off x="4036565" y="4320680"/>
            <a:ext cx="680415" cy="457011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КРатт</a:t>
            </a:r>
            <a:endParaRPr lang="ru-RU" sz="1000" dirty="0"/>
          </a:p>
        </p:txBody>
      </p:sp>
      <p:sp>
        <p:nvSpPr>
          <p:cNvPr id="74" name="Овал 73"/>
          <p:cNvSpPr/>
          <p:nvPr/>
        </p:nvSpPr>
        <p:spPr>
          <a:xfrm>
            <a:off x="4011237" y="5345133"/>
            <a:ext cx="697632" cy="435531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КРвс</a:t>
            </a:r>
            <a:endParaRPr lang="ru-RU" sz="1000" dirty="0"/>
          </a:p>
        </p:txBody>
      </p:sp>
      <p:sp>
        <p:nvSpPr>
          <p:cNvPr id="75" name="Овал 74"/>
          <p:cNvSpPr/>
          <p:nvPr/>
        </p:nvSpPr>
        <p:spPr>
          <a:xfrm>
            <a:off x="4012137" y="1144178"/>
            <a:ext cx="680415" cy="457011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Лек</a:t>
            </a:r>
            <a:endParaRPr lang="ru-RU" sz="1000" dirty="0"/>
          </a:p>
        </p:txBody>
      </p:sp>
      <p:sp>
        <p:nvSpPr>
          <p:cNvPr id="76" name="Овал 75"/>
          <p:cNvSpPr/>
          <p:nvPr/>
        </p:nvSpPr>
        <p:spPr>
          <a:xfrm>
            <a:off x="4021908" y="1772711"/>
            <a:ext cx="680415" cy="457011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Сем</a:t>
            </a:r>
            <a:endParaRPr lang="ru-RU" sz="1000" dirty="0"/>
          </a:p>
        </p:txBody>
      </p:sp>
      <p:sp>
        <p:nvSpPr>
          <p:cNvPr id="77" name="Овал 76"/>
          <p:cNvSpPr/>
          <p:nvPr/>
        </p:nvSpPr>
        <p:spPr>
          <a:xfrm>
            <a:off x="4036566" y="2522851"/>
            <a:ext cx="665758" cy="457011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</a:t>
            </a:r>
            <a:endParaRPr lang="ru-RU" sz="1000" dirty="0"/>
          </a:p>
        </p:txBody>
      </p:sp>
      <p:sp>
        <p:nvSpPr>
          <p:cNvPr id="78" name="Овал 77"/>
          <p:cNvSpPr/>
          <p:nvPr/>
        </p:nvSpPr>
        <p:spPr>
          <a:xfrm>
            <a:off x="4011237" y="3366984"/>
            <a:ext cx="680415" cy="457011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Лаб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5253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1"/>
            <a:ext cx="9420823" cy="74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800" b="1" dirty="0" smtClean="0"/>
              <a:t>План. Блок 1. Дисциплины (модули). </a:t>
            </a:r>
          </a:p>
          <a:p>
            <a:pPr algn="l"/>
            <a:r>
              <a:rPr lang="ru-RU" sz="3800" b="1" dirty="0" smtClean="0"/>
              <a:t>Контактная работа</a:t>
            </a:r>
            <a:endParaRPr lang="ru-RU" sz="3800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549715" y="3662383"/>
            <a:ext cx="2356324" cy="1114821"/>
            <a:chOff x="0" y="29354"/>
            <a:chExt cx="1615156" cy="45571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29354"/>
              <a:ext cx="1615156" cy="45571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 txBox="1"/>
            <p:nvPr/>
          </p:nvSpPr>
          <p:spPr>
            <a:xfrm>
              <a:off x="81910" y="65964"/>
              <a:ext cx="1476052" cy="394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Контактная работа </a:t>
              </a:r>
              <a:r>
                <a:rPr lang="ru-RU" dirty="0" smtClean="0">
                  <a:solidFill>
                    <a:schemeClr val="tx1"/>
                  </a:solidFill>
                </a:rPr>
                <a:t>до экз. сессии*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749942" y="1458086"/>
            <a:ext cx="3301980" cy="828069"/>
            <a:chOff x="31315" y="49814"/>
            <a:chExt cx="1780570" cy="82125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 txBox="1"/>
            <p:nvPr/>
          </p:nvSpPr>
          <p:spPr>
            <a:xfrm>
              <a:off x="60492" y="81395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</a:rPr>
                <a:t>Сдача зачета/ зач. с оц. </a:t>
              </a:r>
              <a:r>
                <a:rPr lang="ru-RU" sz="1200" dirty="0" smtClean="0">
                  <a:solidFill>
                    <a:schemeClr val="tx1"/>
                  </a:solidFill>
                </a:rPr>
                <a:t>(0,25 ч.)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81665" y="5101884"/>
            <a:ext cx="4621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2"/>
            <a:r>
              <a:rPr lang="ru-RU" sz="1400" dirty="0" smtClean="0"/>
              <a:t>Внеаудиторная </a:t>
            </a:r>
            <a:r>
              <a:rPr lang="ru-RU" sz="1400" dirty="0"/>
              <a:t>контактная работа преподавателя с обучающимся – это работа по освоению </a:t>
            </a:r>
            <a:r>
              <a:rPr lang="ru-RU" sz="1400" dirty="0" smtClean="0"/>
              <a:t>ОПОП/ООП </a:t>
            </a:r>
            <a:endParaRPr lang="ru-RU" sz="1400" dirty="0" smtClean="0"/>
          </a:p>
          <a:p>
            <a:pPr marL="85725" lvl="2"/>
            <a:r>
              <a:rPr lang="ru-RU" sz="1400" b="1" dirty="0" smtClean="0"/>
              <a:t>вне </a:t>
            </a:r>
            <a:r>
              <a:rPr lang="ru-RU" sz="1400" b="1" dirty="0"/>
              <a:t>расписания аудиторных </a:t>
            </a:r>
            <a:r>
              <a:rPr lang="ru-RU" sz="1400" b="1" dirty="0" smtClean="0"/>
              <a:t>занятий</a:t>
            </a:r>
            <a:endParaRPr lang="ru-RU" sz="1400" b="1" dirty="0"/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6997266" y="509811"/>
            <a:ext cx="803754" cy="367966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8038588" y="5834114"/>
            <a:ext cx="406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Для заочной форма обучения. Контактная работа до экзаменационной сессии включат: </a:t>
            </a:r>
            <a:r>
              <a:rPr lang="ru-RU" sz="1200" dirty="0"/>
              <a:t>групповые и/или индивидуальные консультации обучающихся, проводимые до </a:t>
            </a:r>
            <a:r>
              <a:rPr lang="ru-RU" sz="1200" dirty="0" smtClean="0"/>
              <a:t>экзаменационной сессии.</a:t>
            </a:r>
            <a:endParaRPr lang="ru-RU" sz="1200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7749942" y="519846"/>
            <a:ext cx="3301980" cy="875070"/>
            <a:chOff x="57207" y="-284465"/>
            <a:chExt cx="1754677" cy="11555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57207" y="-284465"/>
              <a:ext cx="1754677" cy="115553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 txBox="1"/>
            <p:nvPr/>
          </p:nvSpPr>
          <p:spPr>
            <a:xfrm>
              <a:off x="79507" y="-211493"/>
              <a:ext cx="1700390" cy="9615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Консультации по дисциплине         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(5% от аудиторно</a:t>
              </a:r>
              <a:r>
                <a:rPr lang="ru-RU" sz="1200" dirty="0" smtClean="0">
                  <a:solidFill>
                    <a:schemeClr val="tx1"/>
                  </a:solidFill>
                </a:rPr>
                <a:t>й нагрузки)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>
            <a:off x="3901726" y="3735745"/>
            <a:ext cx="650796" cy="439040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КРдс</a:t>
            </a:r>
            <a:endParaRPr lang="ru-RU" sz="1000" dirty="0"/>
          </a:p>
        </p:txBody>
      </p:sp>
      <p:sp>
        <p:nvSpPr>
          <p:cNvPr id="75" name="Овал 74"/>
          <p:cNvSpPr/>
          <p:nvPr/>
        </p:nvSpPr>
        <p:spPr>
          <a:xfrm>
            <a:off x="3809025" y="1899399"/>
            <a:ext cx="680415" cy="457011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КРто</a:t>
            </a:r>
            <a:endParaRPr lang="ru-RU" sz="10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932304" y="2296977"/>
            <a:ext cx="2356403" cy="1217495"/>
            <a:chOff x="31315" y="49814"/>
            <a:chExt cx="1780570" cy="8212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Скругленный прямоугольник 4"/>
            <p:cNvSpPr txBox="1"/>
            <p:nvPr/>
          </p:nvSpPr>
          <p:spPr>
            <a:xfrm>
              <a:off x="71405" y="8990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Внеаудиторная контактная работа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749942" y="3314407"/>
            <a:ext cx="3301980" cy="875070"/>
            <a:chOff x="57207" y="-284465"/>
            <a:chExt cx="1754677" cy="11555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57207" y="-284465"/>
              <a:ext cx="1754677" cy="115553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Скругленный прямоугольник 4"/>
            <p:cNvSpPr txBox="1"/>
            <p:nvPr/>
          </p:nvSpPr>
          <p:spPr>
            <a:xfrm>
              <a:off x="84350" y="-187454"/>
              <a:ext cx="1700390" cy="9615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Защита курсовой работы/ курсового проекта  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(0,25 часа)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4527227" y="1853550"/>
            <a:ext cx="2378812" cy="1114821"/>
            <a:chOff x="0" y="29354"/>
            <a:chExt cx="1615156" cy="45571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0" y="29354"/>
              <a:ext cx="1615156" cy="45571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Скругленный прямоугольник 4"/>
            <p:cNvSpPr txBox="1"/>
            <p:nvPr/>
          </p:nvSpPr>
          <p:spPr>
            <a:xfrm>
              <a:off x="81910" y="65964"/>
              <a:ext cx="1476052" cy="394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Контактная работа во время </a:t>
              </a:r>
              <a:r>
                <a:rPr lang="ru-RU" dirty="0" smtClean="0">
                  <a:solidFill>
                    <a:schemeClr val="tx1"/>
                  </a:solidFill>
                </a:rPr>
                <a:t>теоретического обучения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Соединительная линия уступом 12"/>
          <p:cNvCxnSpPr>
            <a:endCxn id="82" idx="1"/>
          </p:cNvCxnSpPr>
          <p:nvPr/>
        </p:nvCxnSpPr>
        <p:spPr>
          <a:xfrm flipV="1">
            <a:off x="3276225" y="2410961"/>
            <a:ext cx="1251002" cy="416203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endCxn id="37" idx="1"/>
          </p:cNvCxnSpPr>
          <p:nvPr/>
        </p:nvCxnSpPr>
        <p:spPr>
          <a:xfrm>
            <a:off x="3281616" y="3087650"/>
            <a:ext cx="1268099" cy="1132144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/>
          <p:cNvGrpSpPr/>
          <p:nvPr/>
        </p:nvGrpSpPr>
        <p:grpSpPr>
          <a:xfrm>
            <a:off x="7749942" y="2362746"/>
            <a:ext cx="3301980" cy="875070"/>
            <a:chOff x="57207" y="-284465"/>
            <a:chExt cx="1754677" cy="11555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57207" y="-284465"/>
              <a:ext cx="1754677" cy="115553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 txBox="1"/>
            <p:nvPr/>
          </p:nvSpPr>
          <p:spPr>
            <a:xfrm>
              <a:off x="79507" y="-211493"/>
              <a:ext cx="1700390" cy="9615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Консультации по выполнению курсовой работы/ курсового проекта  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(4 часа в семестр</a:t>
              </a:r>
              <a:r>
                <a:rPr lang="ru-RU" sz="1200" dirty="0" smtClean="0">
                  <a:solidFill>
                    <a:schemeClr val="tx1"/>
                  </a:solidFill>
                </a:rPr>
                <a:t>)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7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1"/>
            <a:ext cx="9420823" cy="74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800" b="1" dirty="0" smtClean="0"/>
              <a:t>План. Блок 1. Дисциплины (модули). </a:t>
            </a:r>
          </a:p>
          <a:p>
            <a:pPr algn="l"/>
            <a:r>
              <a:rPr lang="ru-RU" sz="3800" b="1" dirty="0" smtClean="0"/>
              <a:t>Контактная работа</a:t>
            </a:r>
            <a:endParaRPr lang="ru-RU" sz="3800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513" y="1091182"/>
            <a:ext cx="6532345" cy="153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Программы </a:t>
            </a:r>
            <a:r>
              <a:rPr lang="ru-RU" dirty="0" smtClean="0"/>
              <a:t>бакалавриата:</a:t>
            </a:r>
            <a:endParaRPr lang="ru-RU" dirty="0"/>
          </a:p>
          <a:p>
            <a:r>
              <a:rPr lang="ru-RU" dirty="0"/>
              <a:t>- по очной форме обучения – не более 60 процентов; </a:t>
            </a:r>
          </a:p>
          <a:p>
            <a:r>
              <a:rPr lang="ru-RU" dirty="0"/>
              <a:t>- по очно-заочной форме обучения – не более 30 процентов; </a:t>
            </a:r>
          </a:p>
          <a:p>
            <a:r>
              <a:rPr lang="ru-RU" dirty="0"/>
              <a:t>- по заочной форме обучения – не более 20 процентов.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1665" y="2761347"/>
            <a:ext cx="6532345" cy="153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Программы специалитета:</a:t>
            </a:r>
          </a:p>
          <a:p>
            <a:r>
              <a:rPr lang="ru-RU" dirty="0"/>
              <a:t>- по очной форме обучения – не более 60 процентов; </a:t>
            </a:r>
          </a:p>
          <a:p>
            <a:r>
              <a:rPr lang="ru-RU" dirty="0"/>
              <a:t>- по очно-заочной форме обучения – не более 30 процентов; </a:t>
            </a:r>
          </a:p>
          <a:p>
            <a:r>
              <a:rPr lang="ru-RU" dirty="0"/>
              <a:t>- по заочной форме обучения – не более 20 </a:t>
            </a:r>
            <a:r>
              <a:rPr lang="ru-RU" dirty="0" smtClean="0"/>
              <a:t>процентов.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72513" y="4431512"/>
            <a:ext cx="6532345" cy="153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Программы </a:t>
            </a:r>
            <a:r>
              <a:rPr lang="ru-RU" dirty="0" smtClean="0"/>
              <a:t>магистратуры: </a:t>
            </a:r>
            <a:endParaRPr lang="ru-RU" dirty="0"/>
          </a:p>
          <a:p>
            <a:r>
              <a:rPr lang="ru-RU" dirty="0"/>
              <a:t>- по очной форме обучения – не более 35 процентов; </a:t>
            </a:r>
          </a:p>
          <a:p>
            <a:r>
              <a:rPr lang="ru-RU" dirty="0"/>
              <a:t>- по очно-заочной форме обучения – не более 25 процентов; </a:t>
            </a:r>
          </a:p>
          <a:p>
            <a:r>
              <a:rPr lang="ru-RU" dirty="0"/>
              <a:t>- по заочной форме обучения – не более 15 процентов.</a:t>
            </a:r>
          </a:p>
        </p:txBody>
      </p:sp>
    </p:spTree>
    <p:extLst>
      <p:ext uri="{BB962C8B-B14F-4D97-AF65-F5344CB8AC3E}">
        <p14:creationId xmlns:p14="http://schemas.microsoft.com/office/powerpoint/2010/main" val="37393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04057" y="559600"/>
            <a:ext cx="10863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</a:rPr>
              <a:t>Учебный план </a:t>
            </a:r>
            <a:r>
              <a:rPr lang="ru-RU" b="1" dirty="0" smtClean="0"/>
              <a:t>– </a:t>
            </a:r>
            <a:r>
              <a:rPr lang="ru-RU" dirty="0" smtClean="0"/>
              <a:t>часть комплекта учебно-методической документации по </a:t>
            </a:r>
            <a:r>
              <a:rPr lang="ru-RU" dirty="0" smtClean="0"/>
              <a:t>ОПОП/ООП</a:t>
            </a:r>
            <a:r>
              <a:rPr lang="ru-RU" dirty="0" smtClean="0"/>
              <a:t>, документ, который определяет перечень, трудоемкость, последовательность и распределение по периодам обучения дисциплин (модулей), практик, ГИА, других видов учебной деятельности и формы промежуточной аттестации обучающихся.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85" y="2050256"/>
            <a:ext cx="10865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Учебный план </a:t>
            </a:r>
            <a:r>
              <a:rPr lang="ru-RU" b="1" dirty="0" smtClean="0">
                <a:solidFill>
                  <a:srgbClr val="800000"/>
                </a:solidFill>
              </a:rPr>
              <a:t>разрабатывается для каждой </a:t>
            </a:r>
            <a:r>
              <a:rPr lang="ru-RU" b="1" dirty="0" smtClean="0">
                <a:solidFill>
                  <a:srgbClr val="800000"/>
                </a:solidFill>
              </a:rPr>
              <a:t>ОПОП/ООП </a:t>
            </a:r>
            <a:r>
              <a:rPr lang="ru-RU" dirty="0" smtClean="0"/>
              <a:t>бакалавриата, специалитета и магистратуры </a:t>
            </a:r>
          </a:p>
          <a:p>
            <a:pPr algn="just"/>
            <a:r>
              <a:rPr lang="ru-RU" b="1" dirty="0" smtClean="0">
                <a:solidFill>
                  <a:srgbClr val="800000"/>
                </a:solidFill>
              </a:rPr>
              <a:t>на каждый год </a:t>
            </a:r>
            <a:r>
              <a:rPr lang="ru-RU" dirty="0" smtClean="0"/>
              <a:t>набора, реализуемой в НИ ТГУ в очной, очно-заочной и заочной формах обучения и </a:t>
            </a:r>
            <a:r>
              <a:rPr lang="ru-RU" b="1" dirty="0" smtClean="0">
                <a:solidFill>
                  <a:srgbClr val="800000"/>
                </a:solidFill>
              </a:rPr>
              <a:t>утверждается на весь нормативный период обучения </a:t>
            </a:r>
            <a:r>
              <a:rPr lang="ru-RU" dirty="0" smtClean="0"/>
              <a:t>по </a:t>
            </a:r>
            <a:r>
              <a:rPr lang="ru-RU" dirty="0" smtClean="0"/>
              <a:t>ОПОП/ООП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85" y="3483337"/>
            <a:ext cx="10996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Учебный план разрабатывается</a:t>
            </a:r>
            <a:r>
              <a:rPr lang="ru-RU" b="1" dirty="0" smtClean="0">
                <a:solidFill>
                  <a:srgbClr val="800000"/>
                </a:solidFill>
              </a:rPr>
              <a:t> в соответствии с </a:t>
            </a:r>
            <a:r>
              <a:rPr lang="ru-RU" dirty="0" smtClean="0"/>
              <a:t>действующим </a:t>
            </a:r>
            <a:r>
              <a:rPr lang="ru-RU" b="1" dirty="0" smtClean="0">
                <a:solidFill>
                  <a:srgbClr val="800000"/>
                </a:solidFill>
              </a:rPr>
              <a:t>ФГОС </a:t>
            </a:r>
            <a:r>
              <a:rPr lang="ru-RU" b="1" dirty="0" smtClean="0">
                <a:solidFill>
                  <a:srgbClr val="800000"/>
                </a:solidFill>
              </a:rPr>
              <a:t>ВО/ОС </a:t>
            </a:r>
            <a:r>
              <a:rPr lang="ru-RU" b="1" dirty="0" smtClean="0">
                <a:solidFill>
                  <a:srgbClr val="800000"/>
                </a:solidFill>
              </a:rPr>
              <a:t>НИ ТГУ.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85" y="4362421"/>
            <a:ext cx="10842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Учебный план разрабатывается </a:t>
            </a:r>
            <a:r>
              <a:rPr lang="ru-RU" b="1" dirty="0">
                <a:solidFill>
                  <a:srgbClr val="800000"/>
                </a:solidFill>
              </a:rPr>
              <a:t>с учетом </a:t>
            </a:r>
            <a:r>
              <a:rPr lang="ru-RU" b="1" dirty="0" smtClean="0">
                <a:solidFill>
                  <a:srgbClr val="800000"/>
                </a:solidFill>
              </a:rPr>
              <a:t>направленности (профиля)/специализации</a:t>
            </a:r>
            <a:r>
              <a:rPr lang="ru-RU" dirty="0" smtClean="0"/>
              <a:t> </a:t>
            </a:r>
            <a:r>
              <a:rPr lang="ru-RU" dirty="0"/>
              <a:t>образовательной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1234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1"/>
            <a:ext cx="9420823" cy="74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800" b="1" dirty="0" smtClean="0"/>
              <a:t>План. Блок 1. Дисциплины (модули). </a:t>
            </a:r>
          </a:p>
          <a:p>
            <a:pPr algn="l"/>
            <a:r>
              <a:rPr lang="ru-RU" sz="3800" b="1" dirty="0" smtClean="0"/>
              <a:t>Контактная работа</a:t>
            </a:r>
            <a:endParaRPr lang="ru-RU" sz="3800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1651" y="1518079"/>
            <a:ext cx="42316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более 16 часов в неделю*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47653" y="1742012"/>
            <a:ext cx="2352942" cy="979879"/>
            <a:chOff x="0" y="0"/>
            <a:chExt cx="1801082" cy="548226"/>
          </a:xfrm>
          <a:solidFill>
            <a:schemeClr val="accent1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1801082" cy="54822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35213" y="47887"/>
              <a:ext cx="1700406" cy="456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Аудиторная контактная работа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781665" y="4231403"/>
            <a:ext cx="7444957" cy="1156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для </a:t>
            </a:r>
            <a:r>
              <a:rPr lang="ru-RU" dirty="0"/>
              <a:t>направлений подготовки магистратуры </a:t>
            </a:r>
            <a:r>
              <a:rPr lang="ru-RU" dirty="0" smtClean="0"/>
              <a:t>– не более 20 </a:t>
            </a:r>
            <a:r>
              <a:rPr lang="ru-RU" dirty="0"/>
              <a:t>ч</a:t>
            </a:r>
            <a:r>
              <a:rPr lang="ru-RU" dirty="0" smtClean="0"/>
              <a:t>. в неделю*</a:t>
            </a:r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направлений подготовки бакалавриата </a:t>
            </a:r>
            <a:r>
              <a:rPr lang="ru-RU" dirty="0" smtClean="0"/>
              <a:t>– </a:t>
            </a:r>
            <a:r>
              <a:rPr lang="ru-RU" dirty="0"/>
              <a:t>не более </a:t>
            </a:r>
            <a:r>
              <a:rPr lang="ru-RU" dirty="0" smtClean="0"/>
              <a:t>36 </a:t>
            </a:r>
            <a:r>
              <a:rPr lang="ru-RU" dirty="0"/>
              <a:t>ч</a:t>
            </a:r>
            <a:r>
              <a:rPr lang="ru-RU" dirty="0" smtClean="0"/>
              <a:t>. </a:t>
            </a:r>
            <a:r>
              <a:rPr lang="ru-RU" dirty="0"/>
              <a:t>в </a:t>
            </a:r>
            <a:r>
              <a:rPr lang="ru-RU" dirty="0" smtClean="0"/>
              <a:t>неделю*</a:t>
            </a:r>
          </a:p>
          <a:p>
            <a:r>
              <a:rPr lang="ru-RU" dirty="0" smtClean="0"/>
              <a:t>для </a:t>
            </a:r>
            <a:r>
              <a:rPr lang="ru-RU" dirty="0"/>
              <a:t>направлений подготовки специалитета – не более </a:t>
            </a:r>
            <a:r>
              <a:rPr lang="ru-RU" dirty="0" smtClean="0"/>
              <a:t>38 </a:t>
            </a:r>
            <a:r>
              <a:rPr lang="ru-RU" dirty="0"/>
              <a:t>ч. в </a:t>
            </a:r>
            <a:r>
              <a:rPr lang="ru-RU" dirty="0" smtClean="0"/>
              <a:t>неделю*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9111" y="2852144"/>
            <a:ext cx="42316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более 200 часов в год*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83087" y="6222409"/>
            <a:ext cx="420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*без </a:t>
            </a:r>
            <a:r>
              <a:rPr lang="ru-RU" sz="1200" dirty="0"/>
              <a:t>учета занятий по факультативным дисциплинам и </a:t>
            </a:r>
            <a:endParaRPr lang="ru-RU" sz="1200" dirty="0" smtClean="0"/>
          </a:p>
          <a:p>
            <a:r>
              <a:rPr lang="ru-RU" sz="1200" dirty="0" smtClean="0"/>
              <a:t>элективным </a:t>
            </a:r>
            <a:r>
              <a:rPr lang="ru-RU" sz="1200" dirty="0"/>
              <a:t>дисциплинам по физической культуре и спорту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024124" y="2618399"/>
            <a:ext cx="0" cy="156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4" idx="1"/>
          </p:cNvCxnSpPr>
          <p:nvPr/>
        </p:nvCxnSpPr>
        <p:spPr>
          <a:xfrm>
            <a:off x="3115073" y="2524899"/>
            <a:ext cx="3264038" cy="78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00595" y="2071373"/>
            <a:ext cx="1821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4218" y="3222713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/>
              <a:t>Очная форма</a:t>
            </a:r>
          </a:p>
          <a:p>
            <a:pPr algn="r"/>
            <a:r>
              <a:rPr lang="ru-RU" sz="1200" dirty="0" smtClean="0"/>
              <a:t>обучения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46868" y="2914279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/>
              <a:t>Заочная форма </a:t>
            </a:r>
          </a:p>
          <a:p>
            <a:pPr algn="r"/>
            <a:r>
              <a:rPr lang="ru-RU" sz="1200" dirty="0" smtClean="0"/>
              <a:t>обучения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71806" y="1597749"/>
            <a:ext cx="127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/>
              <a:t>Очно-заочная </a:t>
            </a:r>
          </a:p>
          <a:p>
            <a:pPr algn="r"/>
            <a:r>
              <a:rPr lang="ru-RU" sz="1200" dirty="0" smtClean="0"/>
              <a:t>форма обучения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9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0"/>
            <a:ext cx="9420823" cy="8645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Блок 1. Дисциплины (модули).</a:t>
            </a:r>
          </a:p>
          <a:p>
            <a:pPr algn="l"/>
            <a:r>
              <a:rPr lang="ru-RU" b="1" dirty="0" smtClean="0"/>
              <a:t>Контроль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26888467"/>
              </p:ext>
            </p:extLst>
          </p:nvPr>
        </p:nvGraphicFramePr>
        <p:xfrm>
          <a:off x="-851773" y="1324597"/>
          <a:ext cx="6640623" cy="432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84268" y="2562531"/>
            <a:ext cx="403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Максимальное количество экзаменов в учебном году – 10, зачетов – 15. </a:t>
            </a:r>
            <a:endParaRPr lang="ru-RU" sz="1600" dirty="0" smtClean="0"/>
          </a:p>
          <a:p>
            <a:r>
              <a:rPr lang="ru-RU" sz="1600" dirty="0" smtClean="0">
                <a:solidFill>
                  <a:srgbClr val="800000"/>
                </a:solidFill>
              </a:rPr>
              <a:t>В </a:t>
            </a:r>
            <a:r>
              <a:rPr lang="ru-RU" sz="1600" dirty="0">
                <a:solidFill>
                  <a:srgbClr val="800000"/>
                </a:solidFill>
              </a:rPr>
              <a:t>указанное количество зачетов не входят зачеты по элективным дисциплинам физической культуре и спорту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4268" y="4244155"/>
            <a:ext cx="65516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 экзамен </a:t>
            </a:r>
            <a:r>
              <a:rPr lang="ru-RU" sz="1600" dirty="0" smtClean="0"/>
              <a:t>/зачет </a:t>
            </a:r>
            <a:r>
              <a:rPr lang="ru-RU" sz="1600" dirty="0"/>
              <a:t>с оценкой планируется </a:t>
            </a:r>
            <a:r>
              <a:rPr lang="ru-RU" sz="1600" dirty="0" smtClean="0"/>
              <a:t>9/18/27/36 </a:t>
            </a:r>
            <a:r>
              <a:rPr lang="ru-RU" sz="1600" dirty="0" smtClean="0"/>
              <a:t>ч.* </a:t>
            </a:r>
            <a:r>
              <a:rPr lang="ru-RU" sz="1600" dirty="0"/>
              <a:t>на контроль для очной </a:t>
            </a:r>
            <a:r>
              <a:rPr lang="ru-RU" sz="1600" dirty="0" smtClean="0"/>
              <a:t>и очно-заочной форм обучения, в </a:t>
            </a:r>
            <a:r>
              <a:rPr lang="ru-RU" sz="1600" dirty="0"/>
              <a:t>которые входит контактная работа в период промежуточной </a:t>
            </a:r>
            <a:r>
              <a:rPr lang="ru-RU" sz="1600" dirty="0" smtClean="0"/>
              <a:t>аттестации</a:t>
            </a:r>
          </a:p>
          <a:p>
            <a:pPr algn="just"/>
            <a:r>
              <a:rPr lang="ru-RU" sz="1400" dirty="0" smtClean="0">
                <a:solidFill>
                  <a:srgbClr val="800000"/>
                </a:solidFill>
              </a:rPr>
              <a:t>(2 </a:t>
            </a:r>
            <a:r>
              <a:rPr lang="ru-RU" sz="1400" dirty="0">
                <a:solidFill>
                  <a:srgbClr val="800000"/>
                </a:solidFill>
              </a:rPr>
              <a:t>часа на консультацию перед экзаменом, 2 часа на проведение экзамена на группу и 0,3 / </a:t>
            </a:r>
            <a:r>
              <a:rPr lang="ru-RU" sz="1400" dirty="0" smtClean="0">
                <a:solidFill>
                  <a:srgbClr val="800000"/>
                </a:solidFill>
              </a:rPr>
              <a:t>0,25 </a:t>
            </a:r>
            <a:r>
              <a:rPr lang="ru-RU" sz="1400" dirty="0">
                <a:solidFill>
                  <a:srgbClr val="800000"/>
                </a:solidFill>
              </a:rPr>
              <a:t>часа на сдачу аттестационного испытания</a:t>
            </a:r>
            <a:r>
              <a:rPr lang="ru-RU" sz="1400" dirty="0" smtClean="0">
                <a:solidFill>
                  <a:srgbClr val="800000"/>
                </a:solidFill>
              </a:rPr>
              <a:t>)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78326" y="994527"/>
            <a:ext cx="3657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курсовую работу / курсовой проект при необходимости планируется контроль </a:t>
            </a:r>
            <a:r>
              <a:rPr lang="ru-RU" sz="1400" dirty="0">
                <a:solidFill>
                  <a:srgbClr val="800000"/>
                </a:solidFill>
              </a:rPr>
              <a:t>(0,25 часа на </a:t>
            </a:r>
            <a:r>
              <a:rPr lang="ru-RU" sz="1400" dirty="0" smtClean="0">
                <a:solidFill>
                  <a:srgbClr val="800000"/>
                </a:solidFill>
              </a:rPr>
              <a:t>защиту, проводимую во время промежуточной аттестации)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82527" y="6222409"/>
            <a:ext cx="3153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 Для заочной форма </a:t>
            </a:r>
            <a:r>
              <a:rPr lang="ru-RU" sz="1200" dirty="0" smtClean="0"/>
              <a:t>обучения – 9 часов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91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" t="4738" r="67157" b="55014"/>
          <a:stretch/>
        </p:blipFill>
        <p:spPr>
          <a:xfrm>
            <a:off x="-37842" y="982765"/>
            <a:ext cx="12203238" cy="49565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0"/>
            <a:ext cx="9420823" cy="86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Блок 1. Дисциплины (модули)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081416" y="3582050"/>
            <a:ext cx="733285" cy="237127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1,3+4+0,25</a:t>
            </a:r>
            <a:endParaRPr lang="ru-RU" sz="9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0207472" y="4093165"/>
            <a:ext cx="607229" cy="237127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1,3+0,25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713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1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</a:t>
            </a:r>
            <a:r>
              <a:rPr lang="ru-RU" b="1" dirty="0"/>
              <a:t>Формирование </a:t>
            </a:r>
            <a:r>
              <a:rPr lang="ru-RU" b="1" dirty="0" smtClean="0"/>
              <a:t>Блока </a:t>
            </a:r>
            <a:r>
              <a:rPr lang="ru-RU" b="1" dirty="0"/>
              <a:t>2</a:t>
            </a:r>
            <a:r>
              <a:rPr lang="ru-RU" b="1" dirty="0" smtClean="0"/>
              <a:t>. Практика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085965543"/>
              </p:ext>
            </p:extLst>
          </p:nvPr>
        </p:nvGraphicFramePr>
        <p:xfrm>
          <a:off x="655937" y="994616"/>
          <a:ext cx="304159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88455521"/>
              </p:ext>
            </p:extLst>
          </p:nvPr>
        </p:nvGraphicFramePr>
        <p:xfrm>
          <a:off x="764068" y="2784759"/>
          <a:ext cx="203476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68783" y="2053999"/>
            <a:ext cx="6825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Практика по получению первичных проф. умений и навыков ….</a:t>
            </a:r>
          </a:p>
          <a:p>
            <a:r>
              <a:rPr lang="ru-RU" dirty="0" smtClean="0"/>
              <a:t>Ознакомительная</a:t>
            </a:r>
          </a:p>
          <a:p>
            <a:r>
              <a:rPr lang="ru-RU" dirty="0" smtClean="0"/>
              <a:t>Технологическая</a:t>
            </a:r>
          </a:p>
          <a:p>
            <a:r>
              <a:rPr lang="ru-RU" dirty="0" smtClean="0"/>
              <a:t>Эксплуатационная</a:t>
            </a:r>
          </a:p>
          <a:p>
            <a:r>
              <a:rPr lang="ru-RU" dirty="0" smtClean="0"/>
              <a:t>Научно-исследовательская</a:t>
            </a:r>
          </a:p>
          <a:p>
            <a:r>
              <a:rPr lang="ru-RU" dirty="0" smtClean="0"/>
              <a:t>…..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68783" y="3988511"/>
            <a:ext cx="2830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Технологическая</a:t>
            </a:r>
          </a:p>
          <a:p>
            <a:r>
              <a:rPr lang="ru-RU" dirty="0" smtClean="0"/>
              <a:t>Эксплуатационная</a:t>
            </a:r>
          </a:p>
          <a:p>
            <a:r>
              <a:rPr lang="ru-RU" dirty="0" smtClean="0"/>
              <a:t>Научно-исследовательская</a:t>
            </a:r>
          </a:p>
          <a:p>
            <a:r>
              <a:rPr lang="ru-RU" dirty="0" smtClean="0"/>
              <a:t>Педагогическая</a:t>
            </a:r>
          </a:p>
          <a:p>
            <a:r>
              <a:rPr lang="ru-RU" dirty="0" smtClean="0"/>
              <a:t>…..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63183" y="4482569"/>
            <a:ext cx="2055539" cy="703458"/>
            <a:chOff x="0" y="9557"/>
            <a:chExt cx="1953420" cy="35977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9557"/>
              <a:ext cx="1953420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17563" y="27120"/>
              <a:ext cx="1918294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Производственная практика</a:t>
              </a:r>
              <a:endParaRPr lang="ru-RU" kern="1200" dirty="0"/>
            </a:p>
          </p:txBody>
        </p:sp>
      </p:grpSp>
      <p:sp>
        <p:nvSpPr>
          <p:cNvPr id="20" name="Левая фигурная скобка 19"/>
          <p:cNvSpPr/>
          <p:nvPr/>
        </p:nvSpPr>
        <p:spPr>
          <a:xfrm>
            <a:off x="2818721" y="2035983"/>
            <a:ext cx="1780531" cy="17543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2885732" y="3957135"/>
            <a:ext cx="1713519" cy="17543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707423" y="2437025"/>
            <a:ext cx="990106" cy="334900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</a:t>
            </a:r>
            <a:endParaRPr lang="ru-RU" sz="1600" dirty="0"/>
          </a:p>
        </p:txBody>
      </p:sp>
      <p:sp>
        <p:nvSpPr>
          <p:cNvPr id="23" name="Овал 22"/>
          <p:cNvSpPr/>
          <p:nvPr/>
        </p:nvSpPr>
        <p:spPr>
          <a:xfrm>
            <a:off x="2789059" y="4349460"/>
            <a:ext cx="990106" cy="334900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</a:t>
            </a: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7749335" y="3231931"/>
            <a:ext cx="3304669" cy="943553"/>
            <a:chOff x="0" y="328445"/>
            <a:chExt cx="5677486" cy="317488"/>
          </a:xfrm>
          <a:solidFill>
            <a:schemeClr val="accent2">
              <a:lumMod val="75000"/>
            </a:schemeClr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328445"/>
              <a:ext cx="5677486" cy="31748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15498" y="343943"/>
              <a:ext cx="5646490" cy="2864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Часть, формируемая участниками образовательных отношений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749335" y="4542643"/>
            <a:ext cx="2136757" cy="369064"/>
            <a:chOff x="0" y="267"/>
            <a:chExt cx="1953420" cy="369064"/>
          </a:xfrm>
          <a:solidFill>
            <a:schemeClr val="accent2">
              <a:lumMod val="75000"/>
            </a:schemeClr>
          </a:soli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267"/>
              <a:ext cx="1953420" cy="3690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 txBox="1"/>
            <p:nvPr/>
          </p:nvSpPr>
          <p:spPr>
            <a:xfrm>
              <a:off x="18016" y="18283"/>
              <a:ext cx="1917388" cy="3330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Учебная практика</a:t>
              </a:r>
              <a:endParaRPr lang="ru-RU" sz="18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755089" y="5278775"/>
            <a:ext cx="2156649" cy="585985"/>
            <a:chOff x="0" y="267"/>
            <a:chExt cx="1953420" cy="369064"/>
          </a:xfrm>
          <a:solidFill>
            <a:schemeClr val="accent2">
              <a:lumMod val="75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267"/>
              <a:ext cx="1953420" cy="3690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 txBox="1"/>
            <p:nvPr/>
          </p:nvSpPr>
          <p:spPr>
            <a:xfrm>
              <a:off x="18016" y="18283"/>
              <a:ext cx="1917388" cy="3330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Производственная практика</a:t>
              </a:r>
              <a:endParaRPr lang="ru-RU" sz="1800" kern="1200" dirty="0"/>
            </a:p>
          </p:txBody>
        </p:sp>
      </p:grpSp>
      <p:sp>
        <p:nvSpPr>
          <p:cNvPr id="35" name="Левая фигурная скобка 34"/>
          <p:cNvSpPr/>
          <p:nvPr/>
        </p:nvSpPr>
        <p:spPr>
          <a:xfrm>
            <a:off x="9942710" y="4385700"/>
            <a:ext cx="279778" cy="73193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0064263" y="4464966"/>
            <a:ext cx="1927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Дополнительные </a:t>
            </a:r>
          </a:p>
          <a:p>
            <a:r>
              <a:rPr lang="ru-RU" dirty="0" smtClean="0"/>
              <a:t>типы практик</a:t>
            </a:r>
            <a:endParaRPr lang="ru-RU" dirty="0"/>
          </a:p>
        </p:txBody>
      </p:sp>
      <p:sp>
        <p:nvSpPr>
          <p:cNvPr id="37" name="Левая фигурная скобка 36"/>
          <p:cNvSpPr/>
          <p:nvPr/>
        </p:nvSpPr>
        <p:spPr>
          <a:xfrm>
            <a:off x="9968469" y="5169337"/>
            <a:ext cx="279778" cy="73193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0090022" y="5248603"/>
            <a:ext cx="1927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Дополнительные </a:t>
            </a:r>
          </a:p>
          <a:p>
            <a:r>
              <a:rPr lang="ru-RU" dirty="0" smtClean="0"/>
              <a:t>типы практик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55088" y="511761"/>
            <a:ext cx="3768715" cy="11291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ПК, ОПК</a:t>
            </a:r>
          </a:p>
          <a:p>
            <a:pPr algn="ctr"/>
            <a:r>
              <a:rPr lang="ru-RU" dirty="0" smtClean="0"/>
              <a:t>УК – при необходимости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8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81665" y="460061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</a:t>
            </a:r>
            <a:r>
              <a:rPr lang="ru-RU" b="1" dirty="0"/>
              <a:t>Формирование </a:t>
            </a:r>
            <a:r>
              <a:rPr lang="ru-RU" b="1" dirty="0" smtClean="0"/>
              <a:t>Блока </a:t>
            </a:r>
            <a:r>
              <a:rPr lang="ru-RU" b="1" dirty="0"/>
              <a:t>2</a:t>
            </a:r>
            <a:r>
              <a:rPr lang="ru-RU" b="1" dirty="0" smtClean="0"/>
              <a:t>. Практика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657" t="16072" r="78787" b="40072"/>
          <a:stretch/>
        </p:blipFill>
        <p:spPr>
          <a:xfrm>
            <a:off x="781665" y="1067718"/>
            <a:ext cx="6551168" cy="4976668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3693511" y="3147393"/>
            <a:ext cx="457200" cy="230737"/>
          </a:xfrm>
          <a:prstGeom prst="wedge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вид</a:t>
            </a:r>
            <a:endParaRPr lang="ru-RU" sz="12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523549" y="4046659"/>
            <a:ext cx="457200" cy="230737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тип</a:t>
            </a:r>
            <a:endParaRPr lang="ru-RU" sz="12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792017" y="3511655"/>
            <a:ext cx="457200" cy="230737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тип</a:t>
            </a:r>
            <a:endParaRPr lang="ru-RU" sz="1200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011484" y="4947322"/>
            <a:ext cx="457200" cy="230737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тип</a:t>
            </a:r>
            <a:endParaRPr lang="ru-RU" sz="1200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058528" y="5434324"/>
            <a:ext cx="457200" cy="230737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тип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2502" y="517042"/>
            <a:ext cx="4435267" cy="923330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marL="0" lvl="3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трудоемкость Блока 2. Практика должна соответствовать объему, установленному ФГОС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ВО/ОС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ТГУ</a:t>
            </a:r>
            <a:endParaRPr lang="ru-RU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9278" y="1800283"/>
            <a:ext cx="4255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Стандартное количество недель на практику устанавливается из расчета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1,5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ЗЕ в неделю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58986" y="5990179"/>
            <a:ext cx="29226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Трудоемкость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должна быть кратна 3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</a:t>
            </a:r>
            <a:endParaRPr lang="ru-RU" b="1" u="none" strike="noStrike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003948835"/>
              </p:ext>
            </p:extLst>
          </p:nvPr>
        </p:nvGraphicFramePr>
        <p:xfrm>
          <a:off x="6842350" y="2090810"/>
          <a:ext cx="4976364" cy="426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Прямоугольная выноска 19"/>
          <p:cNvSpPr/>
          <p:nvPr/>
        </p:nvSpPr>
        <p:spPr>
          <a:xfrm>
            <a:off x="4287128" y="4581663"/>
            <a:ext cx="457200" cy="230737"/>
          </a:xfrm>
          <a:prstGeom prst="wedge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вид</a:t>
            </a:r>
            <a:endParaRPr lang="ru-RU" sz="1200" dirty="0"/>
          </a:p>
        </p:txBody>
      </p:sp>
      <p:sp>
        <p:nvSpPr>
          <p:cNvPr id="21" name="Овал 20"/>
          <p:cNvSpPr/>
          <p:nvPr/>
        </p:nvSpPr>
        <p:spPr>
          <a:xfrm>
            <a:off x="1347033" y="1595169"/>
            <a:ext cx="2627833" cy="34941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1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1665" y="460061"/>
            <a:ext cx="9420823" cy="744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Блок 2. Практика</a:t>
            </a:r>
            <a:r>
              <a:rPr lang="ru-RU" sz="3800" b="1" dirty="0" smtClean="0"/>
              <a:t> 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4098154" y="2258352"/>
            <a:ext cx="3301980" cy="863974"/>
            <a:chOff x="31315" y="49814"/>
            <a:chExt cx="1780570" cy="82125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 txBox="1"/>
            <p:nvPr/>
          </p:nvSpPr>
          <p:spPr>
            <a:xfrm>
              <a:off x="60492" y="81395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</a:rPr>
                <a:t>Консультации</a:t>
              </a:r>
            </a:p>
          </p:txBody>
        </p:sp>
      </p:grpSp>
      <p:sp>
        <p:nvSpPr>
          <p:cNvPr id="51" name="Левая фигурная скобка 50"/>
          <p:cNvSpPr/>
          <p:nvPr/>
        </p:nvSpPr>
        <p:spPr>
          <a:xfrm>
            <a:off x="3361593" y="1172456"/>
            <a:ext cx="803754" cy="304272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4098154" y="1257038"/>
            <a:ext cx="3301980" cy="875070"/>
            <a:chOff x="57207" y="-284465"/>
            <a:chExt cx="1754677" cy="11555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57207" y="-284465"/>
              <a:ext cx="1754677" cy="115553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 txBox="1"/>
            <p:nvPr/>
          </p:nvSpPr>
          <p:spPr>
            <a:xfrm>
              <a:off x="79507" y="-211493"/>
              <a:ext cx="1700390" cy="9615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Организационное собрание    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(2 ч.)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942884" y="2099710"/>
            <a:ext cx="2356403" cy="1217495"/>
            <a:chOff x="31315" y="49814"/>
            <a:chExt cx="1780570" cy="8212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Скругленный прямоугольник 4"/>
            <p:cNvSpPr txBox="1"/>
            <p:nvPr/>
          </p:nvSpPr>
          <p:spPr>
            <a:xfrm>
              <a:off x="71405" y="8990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Контактная работа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751036" y="3888336"/>
            <a:ext cx="3777241" cy="2153541"/>
            <a:chOff x="31315" y="49814"/>
            <a:chExt cx="1780570" cy="82125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99798" y="105059"/>
              <a:ext cx="1671997" cy="7259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Самостоятельная работа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109398" y="3249803"/>
            <a:ext cx="3301980" cy="875070"/>
            <a:chOff x="57207" y="-284465"/>
            <a:chExt cx="1754677" cy="11555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7207" y="-284465"/>
              <a:ext cx="1754677" cy="115553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 txBox="1"/>
            <p:nvPr/>
          </p:nvSpPr>
          <p:spPr>
            <a:xfrm>
              <a:off x="79507" y="-211493"/>
              <a:ext cx="1700390" cy="9615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</a:rPr>
                <a:t>Защита </a:t>
              </a:r>
              <a:r>
                <a:rPr lang="ru-RU" dirty="0">
                  <a:solidFill>
                    <a:schemeClr val="tx1"/>
                  </a:solidFill>
                </a:rPr>
                <a:t>отчета </a:t>
              </a:r>
              <a:r>
                <a:rPr lang="ru-RU" dirty="0" smtClean="0">
                  <a:solidFill>
                    <a:schemeClr val="tx1"/>
                  </a:solidFill>
                </a:rPr>
                <a:t>по практике    </a:t>
              </a:r>
              <a:r>
                <a:rPr lang="ru-RU" sz="1200" dirty="0" smtClean="0">
                  <a:solidFill>
                    <a:schemeClr val="tx1"/>
                  </a:solidFill>
                </a:rPr>
                <a:t>(0,25 </a:t>
              </a:r>
              <a:r>
                <a:rPr lang="ru-RU" sz="1200" dirty="0">
                  <a:solidFill>
                    <a:schemeClr val="tx1"/>
                  </a:solidFill>
                </a:rPr>
                <a:t>ч.) </a:t>
              </a:r>
            </a:p>
          </p:txBody>
        </p:sp>
      </p:grpSp>
      <p:sp>
        <p:nvSpPr>
          <p:cNvPr id="74" name="Овал 73"/>
          <p:cNvSpPr/>
          <p:nvPr/>
        </p:nvSpPr>
        <p:spPr>
          <a:xfrm>
            <a:off x="2665709" y="1646257"/>
            <a:ext cx="877938" cy="612095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КРи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7511" y="5298451"/>
            <a:ext cx="5329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Недельная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нагрузка в период практики -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54 часа*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40995" y="6442610"/>
            <a:ext cx="32872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За исключением рассредоточенной практики</a:t>
            </a:r>
            <a:endParaRPr lang="ru-RU" sz="1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81665" y="460061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</a:t>
            </a:r>
            <a:r>
              <a:rPr lang="ru-RU" b="1" dirty="0"/>
              <a:t>Формирование </a:t>
            </a:r>
            <a:r>
              <a:rPr lang="ru-RU" b="1" dirty="0" smtClean="0"/>
              <a:t>Блока 3. ГИА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1664" y="5174447"/>
            <a:ext cx="5901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Недельная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нагрузка в период ГИА -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54 часа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Стандартное количество недель на ГИА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 в неделю</a:t>
            </a:r>
          </a:p>
          <a:p>
            <a:endParaRPr lang="ru-RU" b="1" dirty="0">
              <a:solidFill>
                <a:srgbClr val="800000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082096900"/>
              </p:ext>
            </p:extLst>
          </p:nvPr>
        </p:nvGraphicFramePr>
        <p:xfrm>
          <a:off x="781664" y="1233919"/>
          <a:ext cx="5329729" cy="6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429482961"/>
              </p:ext>
            </p:extLst>
          </p:nvPr>
        </p:nvGraphicFramePr>
        <p:xfrm>
          <a:off x="1371325" y="1965526"/>
          <a:ext cx="5866963" cy="76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997567" y="483119"/>
            <a:ext cx="4959972" cy="646331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Объём ГИА </a:t>
            </a:r>
            <a:r>
              <a:rPr lang="ru-RU" dirty="0" smtClean="0">
                <a:solidFill>
                  <a:schemeClr val="bg1"/>
                </a:solidFill>
              </a:rPr>
              <a:t>устанавливается </a:t>
            </a:r>
            <a:r>
              <a:rPr lang="ru-RU" dirty="0">
                <a:solidFill>
                  <a:schemeClr val="bg1"/>
                </a:solidFill>
              </a:rPr>
              <a:t>в соответствии с ФГОС </a:t>
            </a:r>
            <a:r>
              <a:rPr lang="ru-RU" dirty="0" smtClean="0">
                <a:solidFill>
                  <a:schemeClr val="bg1"/>
                </a:solidFill>
              </a:rPr>
              <a:t>ВО/ОС </a:t>
            </a:r>
            <a:r>
              <a:rPr lang="ru-RU" dirty="0">
                <a:solidFill>
                  <a:schemeClr val="bg1"/>
                </a:solidFill>
              </a:rPr>
              <a:t>НИ </a:t>
            </a:r>
            <a:r>
              <a:rPr lang="ru-RU" dirty="0" smtClean="0">
                <a:solidFill>
                  <a:schemeClr val="bg1"/>
                </a:solidFill>
              </a:rPr>
              <a:t>ТГУ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69166" y="6400018"/>
            <a:ext cx="5680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Названия аттестационных испытаний должны соответствовать ФГОС ВО/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 НИ ТГУ</a:t>
            </a:r>
            <a:endParaRPr lang="ru-RU" sz="1200" b="1" dirty="0">
              <a:solidFill>
                <a:srgbClr val="8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32387" y="4646188"/>
            <a:ext cx="2663409" cy="1069429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 УК, ОПК, ПК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243406817"/>
              </p:ext>
            </p:extLst>
          </p:nvPr>
        </p:nvGraphicFramePr>
        <p:xfrm>
          <a:off x="1371325" y="2867246"/>
          <a:ext cx="5866963" cy="76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618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81665" y="460061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</a:t>
            </a:r>
            <a:r>
              <a:rPr lang="ru-RU" b="1" dirty="0"/>
              <a:t>Формирование </a:t>
            </a:r>
            <a:r>
              <a:rPr lang="ru-RU" b="1" dirty="0" smtClean="0"/>
              <a:t>Блока 3. ГИА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781664" y="1523353"/>
            <a:ext cx="2356403" cy="1217495"/>
            <a:chOff x="31315" y="49814"/>
            <a:chExt cx="1780570" cy="8212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 txBox="1"/>
            <p:nvPr/>
          </p:nvSpPr>
          <p:spPr>
            <a:xfrm>
              <a:off x="71405" y="8990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Самостоятельная работа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Левая фигурная скобка 29"/>
          <p:cNvSpPr/>
          <p:nvPr/>
        </p:nvSpPr>
        <p:spPr>
          <a:xfrm>
            <a:off x="3191429" y="2202587"/>
            <a:ext cx="803754" cy="33575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862971" y="4004263"/>
            <a:ext cx="3301980" cy="343070"/>
            <a:chOff x="31315" y="49814"/>
            <a:chExt cx="1780570" cy="82125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 txBox="1"/>
            <p:nvPr/>
          </p:nvSpPr>
          <p:spPr>
            <a:xfrm>
              <a:off x="60492" y="81395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</a:rPr>
                <a:t>Защита </a:t>
              </a:r>
              <a:r>
                <a:rPr lang="ru-RU" dirty="0" smtClean="0">
                  <a:solidFill>
                    <a:schemeClr val="tx1"/>
                  </a:solidFill>
                </a:rPr>
                <a:t>ВК</a:t>
              </a:r>
              <a:r>
                <a:rPr lang="ru-RU" dirty="0" smtClean="0">
                  <a:solidFill>
                    <a:schemeClr val="tx1"/>
                  </a:solidFill>
                </a:rPr>
                <a:t>Р </a:t>
              </a:r>
              <a:r>
                <a:rPr lang="ru-RU" sz="1200" dirty="0" smtClean="0">
                  <a:solidFill>
                    <a:schemeClr val="tx1"/>
                  </a:solidFill>
                </a:rPr>
                <a:t>(0,5 ч.)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862971" y="2383176"/>
            <a:ext cx="3301980" cy="1032259"/>
            <a:chOff x="31315" y="49814"/>
            <a:chExt cx="1780570" cy="82125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 txBox="1"/>
            <p:nvPr/>
          </p:nvSpPr>
          <p:spPr>
            <a:xfrm>
              <a:off x="60492" y="81395"/>
              <a:ext cx="1700390" cy="7410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</a:rPr>
                <a:t>Консультации для выполнения ВРК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862971" y="4470212"/>
            <a:ext cx="3301980" cy="343070"/>
            <a:chOff x="31315" y="49814"/>
            <a:chExt cx="1780570" cy="82125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 txBox="1"/>
            <p:nvPr/>
          </p:nvSpPr>
          <p:spPr>
            <a:xfrm>
              <a:off x="60492" y="81395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</a:rPr>
                <a:t>Сдача ГЭ </a:t>
              </a:r>
              <a:r>
                <a:rPr lang="ru-RU" sz="1200" dirty="0" smtClean="0">
                  <a:solidFill>
                    <a:schemeClr val="tx1"/>
                  </a:solidFill>
                </a:rPr>
                <a:t>(0,5 ч.)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862971" y="4930320"/>
            <a:ext cx="3301980" cy="493171"/>
            <a:chOff x="31315" y="49814"/>
            <a:chExt cx="1780570" cy="82125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 txBox="1"/>
            <p:nvPr/>
          </p:nvSpPr>
          <p:spPr>
            <a:xfrm>
              <a:off x="60492" y="81396"/>
              <a:ext cx="1700390" cy="741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Консультация перед ГЭ  </a:t>
              </a:r>
              <a:r>
                <a:rPr lang="ru-RU" dirty="0" smtClean="0">
                  <a:solidFill>
                    <a:schemeClr val="tx1"/>
                  </a:solidFill>
                </a:rPr>
                <a:t>            </a:t>
              </a:r>
              <a:r>
                <a:rPr lang="ru-RU" sz="1200" dirty="0" smtClean="0">
                  <a:solidFill>
                    <a:schemeClr val="tx1"/>
                  </a:solidFill>
                </a:rPr>
                <a:t>(</a:t>
              </a:r>
              <a:r>
                <a:rPr lang="ru-RU" sz="1200" dirty="0">
                  <a:solidFill>
                    <a:schemeClr val="tx1"/>
                  </a:solidFill>
                </a:rPr>
                <a:t>4 ч. на группу)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81664" y="3272636"/>
            <a:ext cx="2356403" cy="1217495"/>
            <a:chOff x="31315" y="49814"/>
            <a:chExt cx="1780570" cy="82125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1315" y="49814"/>
              <a:ext cx="1780570" cy="8212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 txBox="1"/>
            <p:nvPr/>
          </p:nvSpPr>
          <p:spPr>
            <a:xfrm>
              <a:off x="71405" y="89904"/>
              <a:ext cx="1700390" cy="741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Контактная работа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Овал 46"/>
          <p:cNvSpPr/>
          <p:nvPr/>
        </p:nvSpPr>
        <p:spPr>
          <a:xfrm>
            <a:off x="2529794" y="2883223"/>
            <a:ext cx="877938" cy="612095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КРи</a:t>
            </a:r>
            <a:endParaRPr lang="ru-RU" sz="16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62971" y="3538314"/>
            <a:ext cx="3301980" cy="3430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Предзащита ВКР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81665" y="460061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</a:t>
            </a:r>
            <a:r>
              <a:rPr lang="ru-RU" b="1" dirty="0"/>
              <a:t>Формирование </a:t>
            </a:r>
            <a:r>
              <a:rPr lang="ru-RU" b="1" dirty="0" smtClean="0"/>
              <a:t>Блока 3. ГИА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567" t="12155" r="57891" b="49785"/>
          <a:stretch/>
        </p:blipFill>
        <p:spPr>
          <a:xfrm>
            <a:off x="471" y="1413163"/>
            <a:ext cx="12226162" cy="3782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0233" t="29726" r="77468" b="68452"/>
          <a:stretch/>
        </p:blipFill>
        <p:spPr>
          <a:xfrm>
            <a:off x="2348781" y="3153248"/>
            <a:ext cx="3864011" cy="18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6075" t="41113" r="63212" b="56437"/>
          <a:stretch/>
        </p:blipFill>
        <p:spPr>
          <a:xfrm>
            <a:off x="10715210" y="4302999"/>
            <a:ext cx="199838" cy="22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86334" y="4290325"/>
            <a:ext cx="404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4,5</a:t>
            </a:r>
            <a:endParaRPr lang="ru-RU" sz="1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6075" t="41113" r="63212" b="56437"/>
          <a:stretch/>
        </p:blipFill>
        <p:spPr>
          <a:xfrm>
            <a:off x="10732168" y="4664062"/>
            <a:ext cx="182880" cy="202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0424" y="4680497"/>
            <a:ext cx="401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13" name="Овал 12"/>
          <p:cNvSpPr/>
          <p:nvPr/>
        </p:nvSpPr>
        <p:spPr>
          <a:xfrm>
            <a:off x="3779165" y="1653011"/>
            <a:ext cx="444843" cy="420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81665" y="460061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План. Свод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891" y="-1676400"/>
            <a:ext cx="17581791" cy="100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6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713299" y="1588783"/>
            <a:ext cx="165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Бакалавриат</a:t>
            </a:r>
          </a:p>
          <a:p>
            <a:r>
              <a:rPr lang="ru-RU" dirty="0" smtClean="0"/>
              <a:t>Магистратура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36352734"/>
              </p:ext>
            </p:extLst>
          </p:nvPr>
        </p:nvGraphicFramePr>
        <p:xfrm>
          <a:off x="2663939" y="1153681"/>
          <a:ext cx="288228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638513" y="1983986"/>
            <a:ext cx="4420525" cy="369064"/>
            <a:chOff x="0" y="133"/>
            <a:chExt cx="2882282" cy="36906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33"/>
              <a:ext cx="2882282" cy="3690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18016" y="18149"/>
              <a:ext cx="2846250" cy="333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Направленность (профиль) программы</a:t>
              </a:r>
              <a:endParaRPr lang="ru-RU" sz="1800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3299" y="3842648"/>
            <a:ext cx="165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Специалитет</a:t>
            </a:r>
            <a:endParaRPr lang="ru-RU" dirty="0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378209057"/>
              </p:ext>
            </p:extLst>
          </p:nvPr>
        </p:nvGraphicFramePr>
        <p:xfrm>
          <a:off x="2663939" y="3358264"/>
          <a:ext cx="288228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2666144" y="3856256"/>
            <a:ext cx="4420525" cy="369064"/>
            <a:chOff x="0" y="133"/>
            <a:chExt cx="2882282" cy="36906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133"/>
              <a:ext cx="2882282" cy="3690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18016" y="18149"/>
              <a:ext cx="2846250" cy="333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Специализация</a:t>
              </a:r>
              <a:endParaRPr lang="ru-RU" sz="1800" kern="1200" dirty="0"/>
            </a:p>
          </p:txBody>
        </p:sp>
      </p:grpSp>
      <p:sp>
        <p:nvSpPr>
          <p:cNvPr id="27" name="Прямоугольная выноска 26"/>
          <p:cNvSpPr/>
          <p:nvPr/>
        </p:nvSpPr>
        <p:spPr>
          <a:xfrm>
            <a:off x="6565342" y="1556115"/>
            <a:ext cx="1330295" cy="394770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Название ОПОП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81955" y="4366515"/>
            <a:ext cx="4420525" cy="3690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Название ОПОП</a:t>
            </a:r>
            <a:endParaRPr lang="ru-RU" dirty="0"/>
          </a:p>
        </p:txBody>
      </p:sp>
      <p:sp>
        <p:nvSpPr>
          <p:cNvPr id="32" name="Левая фигурная скобка 31"/>
          <p:cNvSpPr/>
          <p:nvPr/>
        </p:nvSpPr>
        <p:spPr>
          <a:xfrm>
            <a:off x="2303276" y="1065813"/>
            <a:ext cx="360662" cy="155774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Левая фигурная скобка 32"/>
          <p:cNvSpPr/>
          <p:nvPr/>
        </p:nvSpPr>
        <p:spPr>
          <a:xfrm>
            <a:off x="2275646" y="3234767"/>
            <a:ext cx="360662" cy="161204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781665" y="760720"/>
            <a:ext cx="10798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tabLst>
                <a:tab pos="452438" algn="l"/>
              </a:tabLst>
            </a:pPr>
            <a:r>
              <a:rPr lang="ru-RU" dirty="0" smtClean="0"/>
              <a:t>Разработка УП </a:t>
            </a:r>
            <a:r>
              <a:rPr lang="ru-RU" dirty="0" smtClean="0"/>
              <a:t>ОПОП/ООП </a:t>
            </a:r>
            <a:r>
              <a:rPr lang="ru-RU" dirty="0" smtClean="0"/>
              <a:t>начинается с анализа универсальных, общепрофессиональных и профессиональных компетенций и индикаторов их достижения, на основе которого определяется содержание и перечень дисциплин/модулей, практик, ГИА и других видов учебной деятельности обучающихся и их место в структуре УП.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1664" y="4509611"/>
            <a:ext cx="10798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2438" algn="l"/>
              </a:tabLst>
            </a:pPr>
            <a:r>
              <a:rPr lang="ru-RU" dirty="0" smtClean="0"/>
              <a:t>	Порядок выполнения работ по разработке с учебными планами описан в регламенте по работе с учебными планами и календарными учебными графиками ОПОП НИ ТГУ.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1663" y="5504509"/>
            <a:ext cx="10798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2438" algn="l"/>
              </a:tabLst>
            </a:pPr>
            <a:r>
              <a:rPr lang="ru-RU" dirty="0" smtClean="0"/>
              <a:t>         Учебные </a:t>
            </a:r>
            <a:r>
              <a:rPr lang="ru-RU" dirty="0"/>
              <a:t>планы разрабатываются </a:t>
            </a:r>
            <a:r>
              <a:rPr lang="ru-RU" dirty="0" smtClean="0"/>
              <a:t>и составляются </a:t>
            </a:r>
            <a:r>
              <a:rPr lang="ru-RU" dirty="0"/>
              <a:t>в программе-макете «АС Учебные </a:t>
            </a:r>
            <a:r>
              <a:rPr lang="ru-RU" dirty="0" smtClean="0"/>
              <a:t>Планы».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8779" y="2839453"/>
            <a:ext cx="2435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Дисциплины (модули)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26827" y="2839453"/>
            <a:ext cx="2435192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94875" y="2844266"/>
            <a:ext cx="2435192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126480"/>
            <a:ext cx="2997500" cy="593129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665" y="451515"/>
            <a:ext cx="9420823" cy="429634"/>
          </a:xfrm>
        </p:spPr>
        <p:txBody>
          <a:bodyPr/>
          <a:lstStyle/>
          <a:p>
            <a:pPr algn="l"/>
            <a:r>
              <a:rPr lang="ru-RU" b="1" dirty="0" smtClean="0"/>
              <a:t>Титульный лист УП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13134172"/>
              </p:ext>
            </p:extLst>
          </p:nvPr>
        </p:nvGraphicFramePr>
        <p:xfrm>
          <a:off x="781665" y="1097280"/>
          <a:ext cx="10282575" cy="431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12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126480"/>
            <a:ext cx="2997500" cy="593129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76848695"/>
              </p:ext>
            </p:extLst>
          </p:nvPr>
        </p:nvGraphicFramePr>
        <p:xfrm>
          <a:off x="781665" y="581114"/>
          <a:ext cx="10590146" cy="494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4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665" y="6222409"/>
            <a:ext cx="2997500" cy="49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6416842" y="5492979"/>
            <a:ext cx="5364482" cy="729430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marL="87313" lvl="2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Сроки и трудоёмкость освоения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ОПОП/ООП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должны противоречить требованиям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ФГОС/ОС</a:t>
            </a:r>
            <a:endParaRPr lang="ru-RU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665" y="451515"/>
            <a:ext cx="9420823" cy="429634"/>
          </a:xfrm>
        </p:spPr>
        <p:txBody>
          <a:bodyPr/>
          <a:lstStyle/>
          <a:p>
            <a:pPr algn="l"/>
            <a:r>
              <a:rPr lang="ru-RU" b="1" dirty="0" smtClean="0"/>
              <a:t>Сроки и трудоёмкость освоения ООП/ОПОП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1665" y="1570495"/>
            <a:ext cx="3690279" cy="1374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Бакалариат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Очная форма обучения – 4 года</a:t>
            </a:r>
          </a:p>
          <a:p>
            <a:r>
              <a:rPr lang="ru-RU" dirty="0">
                <a:solidFill>
                  <a:schemeClr val="tx1"/>
                </a:solidFill>
              </a:rPr>
              <a:t>Очно - заочная – 4 года 6 мес.</a:t>
            </a:r>
          </a:p>
          <a:p>
            <a:r>
              <a:rPr lang="ru-RU" dirty="0">
                <a:solidFill>
                  <a:schemeClr val="tx1"/>
                </a:solidFill>
              </a:rPr>
              <a:t>Заочная – 5 лет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0415" y="3684379"/>
            <a:ext cx="3690279" cy="1374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Магистратура</a:t>
            </a:r>
          </a:p>
          <a:p>
            <a:r>
              <a:rPr lang="ru-RU" dirty="0">
                <a:solidFill>
                  <a:schemeClr val="tx1"/>
                </a:solidFill>
              </a:rPr>
              <a:t>Очная форма обучения – 2 года</a:t>
            </a:r>
          </a:p>
          <a:p>
            <a:r>
              <a:rPr lang="ru-RU" dirty="0">
                <a:solidFill>
                  <a:schemeClr val="tx1"/>
                </a:solidFill>
              </a:rPr>
              <a:t>Очно - заочная – </a:t>
            </a:r>
            <a:r>
              <a:rPr lang="ru-RU" dirty="0" smtClean="0">
                <a:solidFill>
                  <a:schemeClr val="tx1"/>
                </a:solidFill>
              </a:rPr>
              <a:t>не более 2 </a:t>
            </a:r>
            <a:r>
              <a:rPr lang="ru-RU" dirty="0">
                <a:solidFill>
                  <a:schemeClr val="tx1"/>
                </a:solidFill>
              </a:rPr>
              <a:t>года 3 мес.</a:t>
            </a:r>
          </a:p>
          <a:p>
            <a:r>
              <a:rPr lang="ru-RU" dirty="0">
                <a:solidFill>
                  <a:schemeClr val="tx1"/>
                </a:solidFill>
              </a:rPr>
              <a:t>Заочная – </a:t>
            </a:r>
            <a:r>
              <a:rPr lang="ru-RU" dirty="0" smtClean="0">
                <a:solidFill>
                  <a:schemeClr val="tx1"/>
                </a:solidFill>
              </a:rPr>
              <a:t>не более 2 </a:t>
            </a:r>
            <a:r>
              <a:rPr lang="ru-RU" dirty="0">
                <a:solidFill>
                  <a:schemeClr val="tx1"/>
                </a:solidFill>
              </a:rPr>
              <a:t>года 6 мес.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30926" y="1930354"/>
            <a:ext cx="5229015" cy="1438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</a:rPr>
              <a:t>Специалитет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Очная форма обучения – 5 лет/5 лет 6 мес./6 лет</a:t>
            </a:r>
          </a:p>
          <a:p>
            <a:r>
              <a:rPr lang="ru-RU" dirty="0">
                <a:solidFill>
                  <a:schemeClr val="tx1"/>
                </a:solidFill>
              </a:rPr>
              <a:t>Очно - заочная – 5 лет 6 мес./6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Заочная – 6 лет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Заочная – 6 лет</a:t>
            </a:r>
          </a:p>
        </p:txBody>
      </p:sp>
      <p:sp>
        <p:nvSpPr>
          <p:cNvPr id="17" name="Овал 16"/>
          <p:cNvSpPr/>
          <p:nvPr/>
        </p:nvSpPr>
        <p:spPr>
          <a:xfrm>
            <a:off x="3692297" y="1248522"/>
            <a:ext cx="1289786" cy="558264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240 ЗЕ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116837" y="3392175"/>
            <a:ext cx="1289786" cy="558264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 ЗЕ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9557886" y="1627889"/>
            <a:ext cx="2420159" cy="558264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300/330/360 ЗЕ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8122162" y="3869357"/>
            <a:ext cx="2253872" cy="890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более           60 ЗЕ в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8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4394" r="18780" b="6104"/>
          <a:stretch/>
        </p:blipFill>
        <p:spPr>
          <a:xfrm>
            <a:off x="88684" y="852616"/>
            <a:ext cx="11981395" cy="586885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45582" y="422982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Титульный лист УП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8685" y="4599031"/>
            <a:ext cx="3686175" cy="971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241981" y="1891369"/>
            <a:ext cx="5053262" cy="1347537"/>
          </a:xfrm>
          <a:prstGeom prst="wedgeRectCallout">
            <a:avLst>
              <a:gd name="adj1" fmla="val -107353"/>
              <a:gd name="adj2" fmla="val 48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1" t="39871" r="90381" b="52496"/>
          <a:stretch/>
        </p:blipFill>
        <p:spPr>
          <a:xfrm>
            <a:off x="5447031" y="1973094"/>
            <a:ext cx="4643162" cy="118408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607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b="8686"/>
          <a:stretch/>
        </p:blipFill>
        <p:spPr>
          <a:xfrm>
            <a:off x="1420248" y="842520"/>
            <a:ext cx="10163175" cy="56963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21B7-426C-4A29-80BF-9D6E21C938ED}" type="slidenum">
              <a:rPr lang="ru-RU" smtClean="0"/>
              <a:t>9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4726" r="71908" b="79694"/>
          <a:stretch/>
        </p:blipFill>
        <p:spPr>
          <a:xfrm>
            <a:off x="-8206154" y="430823"/>
            <a:ext cx="5770686" cy="103749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1665" y="6222409"/>
            <a:ext cx="2997500" cy="49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Порядок выполнения работ по разработке учебного плана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0" name="image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082" y="6222409"/>
            <a:ext cx="638583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781665" y="339886"/>
            <a:ext cx="9420823" cy="42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Компетенции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20248" y="949569"/>
            <a:ext cx="1867301" cy="39130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2114</Words>
  <Application>Microsoft Office PowerPoint</Application>
  <PresentationFormat>Произвольный</PresentationFormat>
  <Paragraphs>343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Презентация PowerPoint</vt:lpstr>
      <vt:lpstr>Презентация PowerPoint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  <vt:lpstr>Порядок выполнения работ по разработке учебного плана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Employee</cp:lastModifiedBy>
  <cp:revision>234</cp:revision>
  <dcterms:created xsi:type="dcterms:W3CDTF">2020-12-04T05:36:34Z</dcterms:created>
  <dcterms:modified xsi:type="dcterms:W3CDTF">2023-04-17T09:00:06Z</dcterms:modified>
</cp:coreProperties>
</file>