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4" r:id="rId3"/>
    <p:sldId id="328" r:id="rId4"/>
    <p:sldId id="330" r:id="rId5"/>
    <p:sldId id="343" r:id="rId6"/>
    <p:sldId id="314" r:id="rId7"/>
    <p:sldId id="340" r:id="rId8"/>
    <p:sldId id="327" r:id="rId9"/>
    <p:sldId id="341" r:id="rId10"/>
    <p:sldId id="331" r:id="rId11"/>
    <p:sldId id="332" r:id="rId12"/>
    <p:sldId id="333" r:id="rId13"/>
    <p:sldId id="334" r:id="rId14"/>
    <p:sldId id="342" r:id="rId15"/>
    <p:sldId id="337" r:id="rId16"/>
    <p:sldId id="338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27AE99-DB4B-446F-87AA-B20B570BD738}">
          <p14:sldIdLst>
            <p14:sldId id="256"/>
            <p14:sldId id="324"/>
            <p14:sldId id="328"/>
            <p14:sldId id="330"/>
            <p14:sldId id="343"/>
            <p14:sldId id="314"/>
            <p14:sldId id="340"/>
            <p14:sldId id="327"/>
            <p14:sldId id="341"/>
            <p14:sldId id="331"/>
            <p14:sldId id="332"/>
            <p14:sldId id="333"/>
            <p14:sldId id="334"/>
            <p14:sldId id="342"/>
            <p14:sldId id="337"/>
            <p14:sldId id="338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0DBF0"/>
    <a:srgbClr val="3A5284"/>
    <a:srgbClr val="4C78CA"/>
    <a:srgbClr val="334D81"/>
    <a:srgbClr val="4E95D4"/>
    <a:srgbClr val="A8A8A8"/>
    <a:srgbClr val="4574CA"/>
    <a:srgbClr val="4472C4"/>
    <a:srgbClr val="E2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6976" autoAdjust="0"/>
  </p:normalViewPr>
  <p:slideViewPr>
    <p:cSldViewPr snapToGrid="0">
      <p:cViewPr varScale="1">
        <p:scale>
          <a:sx n="95" d="100"/>
          <a:sy n="95" d="100"/>
        </p:scale>
        <p:origin x="99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NPS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DD-433E-B44C-9F5F221F1F0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DD-433E-B44C-9F5F221F1F0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DD-433E-B44C-9F5F221F1F0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DDD-433E-B44C-9F5F221F1F00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0-42E9-A957-CC961D9D3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NPS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31-40E9-A7EB-C05B33E13D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31-40E9-A7EB-C05B33E13D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31-40E9-A7EB-C05B33E13D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31-40E9-A7EB-C05B33E13D13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31-40E9-A7EB-C05B33E13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NPS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31-40E9-A7EB-C05B33E13D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31-40E9-A7EB-C05B33E13D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31-40E9-A7EB-C05B33E13D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31-40E9-A7EB-C05B33E13D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54.2</c:v>
                </c:pt>
                <c:pt idx="1">
                  <c:v>20.8</c:v>
                </c:pt>
                <c:pt idx="2">
                  <c:v>18.8</c:v>
                </c:pt>
                <c:pt idx="3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31-40E9-A7EB-C05B33E13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Записалось</cx:pt>
          <cx:pt idx="1">Приступили к обучению</cx:pt>
          <cx:pt idx="2">Успешно завершили</cx:pt>
        </cx:lvl>
      </cx:strDim>
      <cx:numDim type="val">
        <cx:f>Лист1!$B$2:$B$6</cx:f>
        <cx:lvl ptCount="5" formatCode="Основной">
          <cx:pt idx="0">264</cx:pt>
          <cx:pt idx="1">136</cx:pt>
          <cx:pt idx="2">121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ru-RU" sz="1862" b="0" i="0" u="none" strike="noStrike" baseline="0" dirty="0">
            <a:solidFill>
              <a:prstClr val="black">
                <a:lumMod val="65000"/>
                <a:lumOff val="35000"/>
              </a:prstClr>
            </a:solidFill>
            <a:latin typeface="Calibri" panose="020F0502020204030204"/>
          </a:endParaRPr>
        </a:p>
      </cx:txPr>
    </cx:title>
    <cx:plotArea>
      <cx:plotAreaRegion>
        <cx:series layoutId="funnel" uniqueId="{670CBF13-3539-4A5E-B969-550BB26FAAA7}">
          <cx:tx>
            <cx:txData>
              <cx:f>Лист1!$B$1</cx:f>
              <cx:v>Ряд 1</cx:v>
            </cx:txData>
          </cx:tx>
          <cx:spPr>
            <a:ln cap="sq">
              <a:solidFill>
                <a:schemeClr val="accent1"/>
              </a:solidFill>
              <a:bevel/>
            </a:ln>
            <a:effectLst>
              <a:softEdge rad="0"/>
            </a:effectLst>
          </cx:spPr>
          <cx:dataLabels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 b="1">
                      <a:solidFill>
                        <a:schemeClr val="bg1"/>
                      </a:solidFill>
                    </a:defRPr>
                  </a:pPr>
                  <a:r>
                    <a:rPr lang="ru-RU" sz="24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264</a:t>
                  </a:r>
                </a:p>
              </cx:txP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 b="1">
                      <a:solidFill>
                        <a:schemeClr val="bg1"/>
                      </a:solidFill>
                    </a:defRPr>
                  </a:pPr>
                  <a:r>
                    <a:rPr lang="ru-RU" sz="24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136</a:t>
                  </a:r>
                </a:p>
              </cx:txPr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 b="1">
                      <a:solidFill>
                        <a:schemeClr val="bg1"/>
                      </a:solidFill>
                    </a:defRPr>
                  </a:pPr>
                  <a:r>
                    <a:rPr lang="ru-RU" sz="24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121</a:t>
                  </a:r>
                </a:p>
              </cx:txPr>
            </cx:dataLabel>
          </cx:dataLabels>
          <cx:dataId val="0"/>
        </cx:series>
      </cx:plotAreaRegion>
      <cx:axis id="0">
        <cx:catScaling gapWidth="0.879999995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9D140-34C8-4105-9F7C-8BD4F8C25BE6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E45F7-B91F-412F-9ADE-CBD00BF67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1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18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71B6F-1AC8-A0A4-00D6-A6AF6CC0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0FC36-C5F6-0137-6321-5257BDA10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718BC-4F24-E5B7-3DF1-ED16761A7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93C74-634B-4047-95BF-C554091B2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4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F98C-A34A-4CA0-3C3E-B696B5AAD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EB2E0-E011-41B6-B5E4-97CD1D7B6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E1B6E-9051-2A86-D1F9-7FF6D970B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4ED9D-8327-9E77-AEE2-AC1EC4CC5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1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C7BBB-3080-5255-1C71-5CBCFA5A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4B43B-57E5-E9D0-772F-A1B245177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2C654-ACF8-0130-65D8-1BA4D4FB4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82A12-2AFB-BBDC-440D-42AFA0BF2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91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B2764-6953-E670-3C6B-D2CDCE923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FA335-67D7-72A4-7AF4-0D51F239B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2A6F7-3B26-C76D-D5DE-8ACC5BBAD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0DAF6-CBAF-0266-7F9D-57A86CC32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46C83-6593-8B81-9BD3-193F9E2D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517B7-0262-B851-C80B-19B96884D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A00F0-15BC-E415-397A-47F6ECC88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94FA9-6EB4-7EB7-69EE-B70A3E38C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0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9337-FF4E-6219-2D97-242FA7DE0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3A3EA-6CE8-FFB4-85AB-F9618E3A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5923A-686D-E7D6-B727-2296F1F91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528AF-AE42-EBEC-4DF3-CDBC39155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77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ABD4C-5BA3-CE37-BE51-75BABC45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831D8A-7CCE-A188-B40A-CB48770BA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045DE-4422-80D0-D920-F40BFED97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D45AF-5B5E-B658-D7B4-0A8688191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4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2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62DC-5D11-1EEC-48E5-74C85119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32936-EBF7-0B65-2692-30E169B29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FDDB8-4B6D-0D6B-D245-EB1C5A34D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0E2F7-E407-816E-C984-5AFD9E50E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9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18EC-2661-FC3B-8E93-2C593161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63514-76A2-8C79-70CD-E16712F63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92EDE-3142-E80C-8136-AF59DF90D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7851A-8668-76D3-067B-120D10612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7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24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B4314-1C1E-ECEB-79E1-4116BBA1E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CB68D-39E6-E9F9-A292-3F4474A72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8E2A0-A844-175E-88B8-8A567E1B5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E5E17-84AD-FEBC-C8B1-96884DF79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8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2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4652-8D0D-4712-0FB1-3F02B1FE1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F8370-FA20-0FAF-2C02-BA53E9465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8D5AC-6F20-32A9-56F2-A937414AE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4F7E-414F-C7B0-7015-ADEAC6B06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E45F7-B91F-412F-9ADE-CBD00BF67E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0C4F8-C558-4463-BBB6-932E3B1D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A6FD14-951F-42F3-9570-960EAF9B3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442D58-6A22-4782-8428-9136F769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F7B4E-51E8-4D01-8ECE-B164F10F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B040F4-E4B6-4EC1-A90B-CE197678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9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FCAA-A990-4399-B8A3-B6C61E1A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D8A223-D115-47F3-AC95-855F99D43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3353B-A25A-4E7A-B625-4173A2F9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0984B-7863-4415-841F-11CFA83C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4DCB-F282-47EC-BC6F-7617CB4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4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834D8F-37F5-43ED-B70A-15A5AAB1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CF6B5D-3860-4C3A-9C25-28B6E4DAA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C04C8-51EC-49A2-837A-55031DAA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D1855-391E-4387-8EC7-E9DDD279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2DD6AF-E135-452F-8066-CDE800AC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8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AAE2F-62F2-4667-B3C2-296CA470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5CC0C3-E036-4267-A010-8264B17CB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76954A-C0EB-4E66-B062-DE876E2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54A10-F54A-4E98-887C-2F89FA3A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52C05-02D9-4CAC-B5D8-107108C6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4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AC082-1C18-4F81-9EB0-9ED559D2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A218E3-0772-4848-A2C6-0AFE83CEB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BA41C-2D06-4C83-AC45-164852A2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A0D96-BB36-429E-96AB-D04666C7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9B8AD7-492F-4A36-9896-33D35C52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3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764BD-D1C3-4023-9AB0-D3703FC7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71454C-0D50-41BB-9E13-241C03307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983B59-83C8-4767-A854-262910A7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1D66CB-64B5-4357-ACCC-A0D032F2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BD1BAB-09D0-408B-9EBE-AD839C83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67EB48-3D71-4E49-A29C-67EA2CC0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9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A83BA-10A4-4A88-82BB-77D05576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C6013-192F-4B8C-91C2-167304827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98BA6B-42FC-4555-98AD-AA6F51DC8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D7B51B-C6E9-41EB-B505-94B66CCF1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1DA3D2-8DC4-4462-A128-B8CCF8E58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DA5969-5E96-476A-9566-98DD330B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A248D6-DA3B-45FD-82CA-C7908753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C66ACE-E8AD-499E-8BB0-F0DC1463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9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64AF8-50BA-4F2F-84BC-D0C903A9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104021-B66F-4367-8864-EE55192EB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AD0D1F-1694-4075-B378-6D2D94D3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D57AB7-80AC-4AB2-BC01-5C72BD0D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4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16ED6C-E81A-474A-AF26-9FD6A8FE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94E78C-30B0-4CC0-AACA-401992A1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C7BE6F-A47E-48BB-B8BA-F7E70F6E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0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843BD-B8E2-4558-B362-08987D47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FDE79-F390-41C8-BE8C-8EAC0E651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24A668-0B56-4D92-A29B-DEB00068F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E27DF9-3BE0-4756-ABED-A1B40714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6901A-DFA5-49BD-8F99-ACF9A46A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3C2976-0303-44EB-955F-C5F7605D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15AFC-5CAA-44F0-A120-A3290EF4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EEC0D7-0FD4-4B34-8F65-1588C966B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468C3E-C140-4C6C-B6B7-796D84443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FDC80-0976-4DB2-B5E7-7DC58958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02D7F0-48B9-47A8-B615-F5D340DE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AE8E80-C95F-40B4-B1E1-9AC55885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7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25BC2-DBAF-444E-A862-E06FEE5F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7D620D-FCA1-4DCF-B222-F2F8208C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E86B4-82A2-4E21-8FC3-2DD1150BA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576FE-A6D6-4932-9F98-CCB250A84A8C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DC3A9-5947-4127-A892-5589F0425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62E5FE-C3BC-48E1-91F0-9AB71659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4664-C53F-4B7E-9647-DA9B08747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32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abanskaya@skills.tsu.ru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tsu.ru/course/view.php?id=3790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BDF9A-3001-4F0A-941A-B37767DC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25900"/>
          <a:stretch/>
        </p:blipFill>
        <p:spPr>
          <a:xfrm>
            <a:off x="0" y="-1"/>
            <a:ext cx="12192000" cy="49511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D889E-4FC2-44BE-B1BF-E609E0B14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7" y="5156843"/>
            <a:ext cx="3092689" cy="1374657"/>
          </a:xfrm>
          <a:prstGeom prst="rect">
            <a:avLst/>
          </a:prstGeom>
        </p:spPr>
      </p:pic>
      <p:sp>
        <p:nvSpPr>
          <p:cNvPr id="5" name="Shape 179">
            <a:extLst>
              <a:ext uri="{FF2B5EF4-FFF2-40B4-BE49-F238E27FC236}">
                <a16:creationId xmlns:a16="http://schemas.microsoft.com/office/drawing/2014/main" id="{8E99EBB3-0DF6-47E6-9543-EE69286C7930}"/>
              </a:ext>
            </a:extLst>
          </p:cNvPr>
          <p:cNvSpPr txBox="1">
            <a:spLocks/>
          </p:cNvSpPr>
          <p:nvPr/>
        </p:nvSpPr>
        <p:spPr>
          <a:xfrm>
            <a:off x="3736834" y="5031679"/>
            <a:ext cx="7912973" cy="100725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latin typeface="+mn-lt"/>
              </a:rPr>
              <a:t>«ТГУ: Код Доступа»</a:t>
            </a:r>
          </a:p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sz="2800" b="1" dirty="0"/>
              <a:t>от пилотного запуска к системе адаптации</a:t>
            </a:r>
            <a:endParaRPr lang="ru-RU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52F41-97E3-2EBF-ED6F-F0DE52B02485}"/>
              </a:ext>
            </a:extLst>
          </p:cNvPr>
          <p:cNvSpPr txBox="1"/>
          <p:nvPr/>
        </p:nvSpPr>
        <p:spPr>
          <a:xfrm>
            <a:off x="3736834" y="6119445"/>
            <a:ext cx="8321188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b="1" dirty="0"/>
              <a:t>Бабанская Олеся Мирославовна, </a:t>
            </a:r>
            <a:r>
              <a:rPr lang="ru-RU" dirty="0"/>
              <a:t>начальник управления развития персонала</a:t>
            </a:r>
          </a:p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b="1" dirty="0">
                <a:latin typeface="+mn-lt"/>
              </a:rPr>
              <a:t>Кулемина Маргарита</a:t>
            </a:r>
            <a:r>
              <a:rPr lang="ru-RU" dirty="0">
                <a:latin typeface="+mn-lt"/>
              </a:rPr>
              <a:t>, специалист по УМР института дистанционного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765774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A44FB-553B-F399-0BE3-2854DAB89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C256BABB-82C4-9F17-DA52-20C4DFCE47F7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88E61E15-FC56-1CB8-B2B2-1C8BE578E7AC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552F3101-0675-B052-32C9-5A47B1875CF5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16F0312E-9400-1B1F-83A6-6627A6730FFE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B4DC20AC-75BC-F9ED-3A99-264AA57DF915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1F27A93E-CA54-928E-A15B-EAA22C9605F9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3AE1173C-87B4-7D09-7BAD-124E2F826783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526EFF4D-DFCD-6BA9-DBEB-885669371CB8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177B6155-5F7B-DBF8-EAC4-E21F92F500B3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D1520531-E655-6860-D93B-273B4758355F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95CEA6C0-A4EE-7958-FC22-94541EEECFF0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5C799542-8CC8-B844-E907-34C61770CF30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542B43C0-53FE-EFB0-5F71-A90283C32A7E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C1F6FBA7-5036-9852-483C-19BFF6BA5227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FB0A1FDB-EC9A-8E90-2839-B4B25EFB4D37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4401F4D3-20C6-87BD-58A4-387E1E430A81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D1C775A-EC3C-BFF7-9D23-A43B4582AF90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405F7530-95DD-01B0-A3D8-233F69485D12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B6810B37-D2C0-F500-2A16-C426EEA88144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27FC6CE2-9F47-6ACF-1D30-849DD0939050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16D5D507-5F7D-A97B-918C-7CBEF395D03B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68D91A5B-41A7-2DF0-EEA7-18578C9BF5DF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3012E070-DF94-CAD5-F63A-B4B26B9DC307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B8989BB0-5659-360D-3F31-9C8C8FB3ACAC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5FC9205C-DCC7-55A7-E5BB-DAE0B7000BF2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5D729300-A4DF-11B8-0B4E-C1EE822F5F31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01A56637-A965-2808-2C52-FB8B5C2B126E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5A965A24-C44C-72D2-A557-DA3F656800F0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9D58EEE9-BFC3-E6C2-F825-4DB3A8219332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E35D1DAB-1EE3-E603-0693-788758F18933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D14BFB02-2927-164A-FD78-5D4C5D32C58B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Воронка обучения</a:t>
            </a:r>
          </a:p>
        </p:txBody>
      </p:sp>
      <mc:AlternateContent xmlns:mc="http://schemas.openxmlformats.org/markup-compatibility/2006">
        <mc:Choice xmlns:cx2="http://schemas.microsoft.com/office/drawing/2015/10/21/chartex" Requires="cx2">
          <p:graphicFrame>
            <p:nvGraphicFramePr>
              <p:cNvPr id="4" name="Диаграмма 3">
                <a:extLst>
                  <a:ext uri="{FF2B5EF4-FFF2-40B4-BE49-F238E27FC236}">
                    <a16:creationId xmlns:a16="http://schemas.microsoft.com/office/drawing/2014/main" id="{9AF4C389-E63B-6B3C-8CB5-B84BFF4889F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11490358"/>
                  </p:ext>
                </p:extLst>
              </p:nvPr>
            </p:nvGraphicFramePr>
            <p:xfrm>
              <a:off x="479353" y="955614"/>
              <a:ext cx="5677457" cy="496283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Диаграмма 3">
                <a:extLst>
                  <a:ext uri="{FF2B5EF4-FFF2-40B4-BE49-F238E27FC236}">
                    <a16:creationId xmlns:a16="http://schemas.microsoft.com/office/drawing/2014/main" id="{9AF4C389-E63B-6B3C-8CB5-B84BFF4889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353" y="955614"/>
                <a:ext cx="5677457" cy="496283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521CAF3-B2D0-2B48-1E40-F573BC4996C7}"/>
              </a:ext>
            </a:extLst>
          </p:cNvPr>
          <p:cNvSpPr txBox="1"/>
          <p:nvPr/>
        </p:nvSpPr>
        <p:spPr>
          <a:xfrm>
            <a:off x="6858000" y="1498600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46%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7972F-1977-387D-6C75-B7265B411717}"/>
              </a:ext>
            </a:extLst>
          </p:cNvPr>
          <p:cNvSpPr txBox="1"/>
          <p:nvPr/>
        </p:nvSpPr>
        <p:spPr>
          <a:xfrm>
            <a:off x="8382776" y="1729433"/>
            <a:ext cx="30458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Общая </a:t>
            </a:r>
            <a:r>
              <a:rPr lang="ru-RU" sz="2000" b="1" dirty="0" err="1"/>
              <a:t>доходимость</a:t>
            </a:r>
            <a:endParaRPr lang="ru-RU" sz="2000" b="1" dirty="0"/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Показатели для добровольных корпоративных курсов в среднем 20-30%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BFDCC-5A3A-E9EB-29C7-2226C1C1DF62}"/>
              </a:ext>
            </a:extLst>
          </p:cNvPr>
          <p:cNvSpPr txBox="1"/>
          <p:nvPr/>
        </p:nvSpPr>
        <p:spPr>
          <a:xfrm>
            <a:off x="6858000" y="2926689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89%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2D80E-E176-074D-CE3E-DCBED08D1351}"/>
              </a:ext>
            </a:extLst>
          </p:cNvPr>
          <p:cNvSpPr txBox="1"/>
          <p:nvPr/>
        </p:nvSpPr>
        <p:spPr>
          <a:xfrm>
            <a:off x="8382776" y="3157522"/>
            <a:ext cx="3045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Реальная </a:t>
            </a:r>
            <a:r>
              <a:rPr lang="ru-RU" sz="2000" b="1" dirty="0" err="1"/>
              <a:t>доходимость</a:t>
            </a:r>
            <a:endParaRPr lang="ru-RU" sz="2000" b="1" dirty="0"/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сотрудник выполнил одно задание, он проходит курс до конца</a:t>
            </a:r>
          </a:p>
          <a:p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45EAF-7EAA-119E-C705-E3773BC9B648}"/>
              </a:ext>
            </a:extLst>
          </p:cNvPr>
          <p:cNvSpPr txBox="1"/>
          <p:nvPr/>
        </p:nvSpPr>
        <p:spPr>
          <a:xfrm>
            <a:off x="6858000" y="4354778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11%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B2F5-D5C3-9B79-C720-7636989177DA}"/>
              </a:ext>
            </a:extLst>
          </p:cNvPr>
          <p:cNvSpPr txBox="1"/>
          <p:nvPr/>
        </p:nvSpPr>
        <p:spPr>
          <a:xfrm>
            <a:off x="8382776" y="4585611"/>
            <a:ext cx="30458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Низкий отсев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 человек бросили курс после начала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57303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47FEF-B94B-9C4B-4505-9E1DAFAF8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A5D530F-4039-E32E-423D-12ECAD6968C0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ADB7CC08-2140-A9D5-FBF0-A23011012B45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FEAD2EB2-0902-FD35-01CA-3ED6CCFABE45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1D5B1AB3-CD48-EA23-1B89-BBEFE1A79878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73674096-ED2C-DCD5-5AD2-F0AEF8A2F1EB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4A7BBF09-9825-C3AF-8724-1D5CD21061D0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5A2859CE-445C-EDB2-8103-3DC7A86E931F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2B2908D-D20E-019C-E85F-318B6DECD7FC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1A1A6B5F-CDE6-71D8-EC66-6CCD478756F8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A3F0BF60-A642-B9AA-FDD6-21391DB625DD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49BCD1DD-6C7F-D2F8-F496-E463394EB6A7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EA79F320-241C-0BF9-57B9-5B1BBB36D050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CE89188E-D1AC-6B56-F6C7-2D88900F4BFC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389B43F5-7CDE-85AB-4B27-2114A85D692E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5A82E00C-CC80-F122-0D97-0AF62181313B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03677202-4EED-BE8A-CF8E-3B51C8C8431A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DC11C56A-1DCF-BEF2-53E1-A7405C828CDB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87E390E6-EF9B-36AA-B6F4-B23B65759A16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CBEA7098-5393-D370-FE6C-42E99FC993B8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321E4F95-BA4A-E053-BD94-75330A63286B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AD29240E-38D9-1E7C-B29E-133D93943425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9803CA46-B0E4-3B12-6118-81C6117CB7FD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79934128-A5FD-6D92-B35B-D74D40973C87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3800DF0F-270F-FB67-F2F9-339148734DDF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162B4690-6A9C-ACEC-A198-9970E7A97F19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B67AC9AA-B9EC-245C-B6C7-CA0C2C9151AA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A9A655DB-1D91-A39F-F99B-925381098B8D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2EB8FCE4-55E4-7FAD-81D1-46FE8455E88F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678E7C3F-20CC-DD8F-4040-B0751D17F865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275BAE55-BFBA-0E33-FCE7-E26E1317A996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373612B3-72A4-2D2A-DE71-969D34A2C415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Курс готовы рекомендовать новым сотрудникам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62DC9-4D05-4448-F4D8-A9C179C537CC}"/>
              </a:ext>
            </a:extLst>
          </p:cNvPr>
          <p:cNvSpPr txBox="1"/>
          <p:nvPr/>
        </p:nvSpPr>
        <p:spPr>
          <a:xfrm>
            <a:off x="2114462" y="1479740"/>
            <a:ext cx="1346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+80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2FC76-C8D8-D9E6-F352-5101D2C44E72}"/>
              </a:ext>
            </a:extLst>
          </p:cNvPr>
          <p:cNvSpPr txBox="1"/>
          <p:nvPr/>
        </p:nvSpPr>
        <p:spPr>
          <a:xfrm>
            <a:off x="2114462" y="2338443"/>
            <a:ext cx="30458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Индекс лояльности (</a:t>
            </a:r>
            <a:r>
              <a:rPr lang="en-US" sz="2000" b="1" dirty="0"/>
              <a:t>NPS</a:t>
            </a:r>
            <a:r>
              <a:rPr lang="ru-RU" sz="2000" b="1" dirty="0"/>
              <a:t>)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Среди выпускников нет ни одного критика (оценка &lt;7)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06B17-852A-BDBC-F60A-CF32F60FFC42}"/>
              </a:ext>
            </a:extLst>
          </p:cNvPr>
          <p:cNvSpPr txBox="1"/>
          <p:nvPr/>
        </p:nvSpPr>
        <p:spPr>
          <a:xfrm>
            <a:off x="8118346" y="1479740"/>
            <a:ext cx="1959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4</a:t>
            </a:r>
            <a:r>
              <a:rPr lang="ru-RU" sz="6000" b="1" dirty="0"/>
              <a:t>.8</a:t>
            </a:r>
            <a:r>
              <a:rPr lang="ru-RU" sz="3600" b="1" dirty="0"/>
              <a:t>/5.0</a:t>
            </a:r>
            <a:endParaRPr lang="ru-RU" sz="6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50210B-297C-58EC-C096-C619993CCC2F}"/>
              </a:ext>
            </a:extLst>
          </p:cNvPr>
          <p:cNvSpPr txBox="1"/>
          <p:nvPr/>
        </p:nvSpPr>
        <p:spPr>
          <a:xfrm>
            <a:off x="8294404" y="2387739"/>
            <a:ext cx="304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Удовлетворенность учебными материалами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E7D51-99C6-46AC-4A13-5A8148CD1CFC}"/>
              </a:ext>
            </a:extLst>
          </p:cNvPr>
          <p:cNvSpPr txBox="1"/>
          <p:nvPr/>
        </p:nvSpPr>
        <p:spPr>
          <a:xfrm>
            <a:off x="8217187" y="3492773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65%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FD8D6-D942-DA3B-B279-7FEB07865174}"/>
              </a:ext>
            </a:extLst>
          </p:cNvPr>
          <p:cNvSpPr txBox="1"/>
          <p:nvPr/>
        </p:nvSpPr>
        <p:spPr>
          <a:xfrm>
            <a:off x="8151676" y="4342634"/>
            <a:ext cx="318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Оценили ИИ-ассистента как полезный инструмент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B0D69A0-8A87-1779-5BEB-19E8D9798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716433"/>
              </p:ext>
            </p:extLst>
          </p:nvPr>
        </p:nvGraphicFramePr>
        <p:xfrm>
          <a:off x="479353" y="1548118"/>
          <a:ext cx="1635109" cy="181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CC765B-93F0-66DF-F591-486D306BD8E5}"/>
              </a:ext>
            </a:extLst>
          </p:cNvPr>
          <p:cNvSpPr txBox="1"/>
          <p:nvPr/>
        </p:nvSpPr>
        <p:spPr>
          <a:xfrm>
            <a:off x="2081804" y="3483931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94%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35AC5-92D7-16D3-591B-56017E6BB10A}"/>
              </a:ext>
            </a:extLst>
          </p:cNvPr>
          <p:cNvSpPr txBox="1"/>
          <p:nvPr/>
        </p:nvSpPr>
        <p:spPr>
          <a:xfrm>
            <a:off x="2081804" y="4342634"/>
            <a:ext cx="304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Ожидания оправдались или были превзойдены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7847555B-6A8A-0F41-FBAF-621B559F4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74290"/>
              </p:ext>
            </p:extLst>
          </p:nvPr>
        </p:nvGraphicFramePr>
        <p:xfrm>
          <a:off x="446695" y="3552309"/>
          <a:ext cx="1635109" cy="181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42955658-E4EF-9C52-9857-D1431D249B0E}"/>
              </a:ext>
            </a:extLst>
          </p:cNvPr>
          <p:cNvSpPr/>
          <p:nvPr/>
        </p:nvSpPr>
        <p:spPr>
          <a:xfrm>
            <a:off x="6384920" y="2091026"/>
            <a:ext cx="356708" cy="341023"/>
          </a:xfrm>
          <a:prstGeom prst="star5">
            <a:avLst>
              <a:gd name="adj" fmla="val 24481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B3D3118E-05C7-7A41-C54A-A8EDD3642538}"/>
              </a:ext>
            </a:extLst>
          </p:cNvPr>
          <p:cNvSpPr/>
          <p:nvPr/>
        </p:nvSpPr>
        <p:spPr>
          <a:xfrm>
            <a:off x="6771502" y="2091026"/>
            <a:ext cx="356708" cy="341023"/>
          </a:xfrm>
          <a:prstGeom prst="star5">
            <a:avLst>
              <a:gd name="adj" fmla="val 24481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D47DC047-D88F-2E29-4BB9-0606CED853E4}"/>
              </a:ext>
            </a:extLst>
          </p:cNvPr>
          <p:cNvSpPr/>
          <p:nvPr/>
        </p:nvSpPr>
        <p:spPr>
          <a:xfrm>
            <a:off x="7176147" y="2091026"/>
            <a:ext cx="356708" cy="341023"/>
          </a:xfrm>
          <a:prstGeom prst="star5">
            <a:avLst>
              <a:gd name="adj" fmla="val 24481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0D0C8760-5C44-7BCB-EF25-66298C1DBD9A}"/>
              </a:ext>
            </a:extLst>
          </p:cNvPr>
          <p:cNvSpPr/>
          <p:nvPr/>
        </p:nvSpPr>
        <p:spPr>
          <a:xfrm>
            <a:off x="7580792" y="2091026"/>
            <a:ext cx="356708" cy="341023"/>
          </a:xfrm>
          <a:prstGeom prst="star5">
            <a:avLst>
              <a:gd name="adj" fmla="val 24481"/>
              <a:gd name="hf" fmla="val 105146"/>
              <a:gd name="vf" fmla="val 110557"/>
            </a:avLst>
          </a:prstGeom>
          <a:gradFill>
            <a:gsLst>
              <a:gs pos="63000">
                <a:schemeClr val="bg1"/>
              </a:gs>
              <a:gs pos="59000">
                <a:srgbClr val="4472C4"/>
              </a:gs>
            </a:gsLst>
            <a:lin ang="21594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везда: 5 точек 20">
            <a:extLst>
              <a:ext uri="{FF2B5EF4-FFF2-40B4-BE49-F238E27FC236}">
                <a16:creationId xmlns:a16="http://schemas.microsoft.com/office/drawing/2014/main" id="{5932D00D-EFF3-27B5-182E-8A17B061B9EA}"/>
              </a:ext>
            </a:extLst>
          </p:cNvPr>
          <p:cNvSpPr/>
          <p:nvPr/>
        </p:nvSpPr>
        <p:spPr>
          <a:xfrm>
            <a:off x="5994011" y="2091026"/>
            <a:ext cx="356708" cy="341023"/>
          </a:xfrm>
          <a:prstGeom prst="star5">
            <a:avLst>
              <a:gd name="adj" fmla="val 24481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53265C-C77C-A018-25EE-75435D3919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9" y="3675380"/>
            <a:ext cx="1339213" cy="1339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E6A5A0-2C5D-7E0F-6514-1A046E24EB3F}"/>
              </a:ext>
            </a:extLst>
          </p:cNvPr>
          <p:cNvSpPr txBox="1"/>
          <p:nvPr/>
        </p:nvSpPr>
        <p:spPr>
          <a:xfrm>
            <a:off x="659842" y="5541953"/>
            <a:ext cx="753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 результатам анкетирования 48 человек (составляет 40% от успешно завершивших обучение)</a:t>
            </a:r>
          </a:p>
        </p:txBody>
      </p:sp>
    </p:spTree>
    <p:extLst>
      <p:ext uri="{BB962C8B-B14F-4D97-AF65-F5344CB8AC3E}">
        <p14:creationId xmlns:p14="http://schemas.microsoft.com/office/powerpoint/2010/main" val="3078578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72FA-078D-699F-5EB9-4302460A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BE1F5BA1-39EF-8BA7-3898-0AC3600C0C84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3C63C084-C402-87EE-B65A-41A68C5CCECD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DDF34ED5-155F-B21C-E37D-9A081657D388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911C66AD-93AF-3B21-0FB5-DBE04E26F9CD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6AF43940-EB02-17C7-2074-E4D77623BFA0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BD7A5E2A-636A-978D-A04B-CEA3A243C4BE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1D3E30A0-E282-6C4E-2E86-7D60D556F186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9F684527-36DE-9518-CFCD-4B0EAAC5CB04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8479D62F-6AE6-C5C3-6E20-0A633B970A8D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5075AC52-6A72-969F-2B4C-1D286BBA534C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55224E49-C52A-549B-EDA6-AB37B999DE45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3F0BF4F1-D405-0B22-AFF8-43DE357A82CB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1AB9FB84-6DD6-CB0A-D7A9-33EA549A516B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8AADCC44-7681-5A2D-1876-AF69EE1F3E65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D5EE2829-7990-DD8D-118A-FBD34CE77955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1EB2AB36-28AC-2036-005F-12F47212D60E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86E79D15-F7FB-0EBD-378B-39FDCDDD80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9EC9C13A-AD96-145A-66E0-CB9F6FB0449D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310BF1FB-9499-D623-FF08-D8B5E1B63F37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25E85254-DD5C-D8E8-5A15-437719DA0957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C5E81E41-E2A2-C5ED-8C09-DA3F8F5B8E97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1025F87E-04AB-6C56-475F-E78F203E7F97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F2AD1358-1D8B-278B-DC49-DF6669FBF774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70F2A140-BFEA-D18E-B2A3-F12A78F2DF93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C5C5FDF6-4CB4-1CF2-4B15-4A1C2E6D5775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621EFF58-D6B5-7282-C44F-C45A56B6DBCB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98BAA93D-3EAE-22DA-2E02-4E1DCA0AC6D9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4F9A4BB5-0AEF-327F-7108-B0347AFA9891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5B351E32-8FEF-C08C-D21A-AEB5999A4449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7691E1F5-629F-940C-094C-90509FF00104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9A8AF8BB-713C-C65D-AC9A-DC2B50AACF82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Каждый 5-й сотрудник записался из-за формальности, но остался ради пользы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23AD5-59CC-7327-3424-44452D131AE5}"/>
              </a:ext>
            </a:extLst>
          </p:cNvPr>
          <p:cNvSpPr txBox="1"/>
          <p:nvPr/>
        </p:nvSpPr>
        <p:spPr>
          <a:xfrm>
            <a:off x="6472829" y="2152590"/>
            <a:ext cx="409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«Высокий интерес оправдался»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A69939B6-281B-E220-D832-FF52769CC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839126"/>
              </p:ext>
            </p:extLst>
          </p:nvPr>
        </p:nvGraphicFramePr>
        <p:xfrm>
          <a:off x="1352810" y="1477329"/>
          <a:ext cx="4249412" cy="385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F59348C2-A4A8-6D81-6F62-3F0F61115786}"/>
              </a:ext>
            </a:extLst>
          </p:cNvPr>
          <p:cNvSpPr/>
          <p:nvPr/>
        </p:nvSpPr>
        <p:spPr>
          <a:xfrm>
            <a:off x="6096000" y="2210676"/>
            <a:ext cx="276225" cy="284874"/>
          </a:xfrm>
          <a:prstGeom prst="ellipse">
            <a:avLst/>
          </a:prstGeom>
          <a:ln>
            <a:solidFill>
              <a:srgbClr val="4574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F8C20-14AB-D2D1-3E4E-2C782901F691}"/>
              </a:ext>
            </a:extLst>
          </p:cNvPr>
          <p:cNvSpPr txBox="1"/>
          <p:nvPr/>
        </p:nvSpPr>
        <p:spPr>
          <a:xfrm>
            <a:off x="6472829" y="2914590"/>
            <a:ext cx="409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«Формальность </a:t>
            </a:r>
            <a:r>
              <a:rPr lang="ru-RU" b="1" dirty="0"/>
              <a:t>➜ </a:t>
            </a:r>
            <a:r>
              <a:rPr lang="ru-RU" sz="2000" b="1" dirty="0"/>
              <a:t>Польза»</a:t>
            </a:r>
          </a:p>
          <a:p>
            <a:endParaRPr lang="ru-RU" sz="2000" b="1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E564249-E92F-2C12-9FE9-B74E94AFCCE0}"/>
              </a:ext>
            </a:extLst>
          </p:cNvPr>
          <p:cNvSpPr/>
          <p:nvPr/>
        </p:nvSpPr>
        <p:spPr>
          <a:xfrm>
            <a:off x="6096000" y="2972676"/>
            <a:ext cx="276225" cy="284874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5683C-256E-389A-1D8D-2C99D7E8F342}"/>
              </a:ext>
            </a:extLst>
          </p:cNvPr>
          <p:cNvSpPr txBox="1"/>
          <p:nvPr/>
        </p:nvSpPr>
        <p:spPr>
          <a:xfrm>
            <a:off x="6472829" y="3622476"/>
            <a:ext cx="409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«Курс превзошел ожидания»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87DD592-C3FA-F60B-D1CD-B933D4DC433F}"/>
              </a:ext>
            </a:extLst>
          </p:cNvPr>
          <p:cNvSpPr/>
          <p:nvPr/>
        </p:nvSpPr>
        <p:spPr>
          <a:xfrm>
            <a:off x="6096000" y="3680562"/>
            <a:ext cx="276225" cy="284874"/>
          </a:xfrm>
          <a:prstGeom prst="ellipse">
            <a:avLst/>
          </a:prstGeom>
          <a:solidFill>
            <a:srgbClr val="4E9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CFA5B-54D6-B10C-40FE-369A3DE4AC6F}"/>
              </a:ext>
            </a:extLst>
          </p:cNvPr>
          <p:cNvSpPr txBox="1"/>
          <p:nvPr/>
        </p:nvSpPr>
        <p:spPr>
          <a:xfrm>
            <a:off x="6472829" y="4384476"/>
            <a:ext cx="409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«Интерес не оправдался»</a:t>
            </a:r>
          </a:p>
          <a:p>
            <a:endParaRPr lang="ru-RU" sz="2000" b="1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9C82B36-89C4-CEDB-4A2D-5700B6F1136D}"/>
              </a:ext>
            </a:extLst>
          </p:cNvPr>
          <p:cNvSpPr/>
          <p:nvPr/>
        </p:nvSpPr>
        <p:spPr>
          <a:xfrm>
            <a:off x="6096000" y="4442562"/>
            <a:ext cx="276225" cy="284874"/>
          </a:xfrm>
          <a:prstGeom prst="ellipse">
            <a:avLst/>
          </a:prstGeom>
          <a:solidFill>
            <a:srgbClr val="3A5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5FC7-6927-E15F-08E9-7F7636DA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4537FBF6-61D2-4F95-BD55-C8FF5CA3074B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C4B8828B-18E6-FA58-0FB8-02E4F93EAD70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10A0F2D3-F861-9F3B-9A42-870A92E72E54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094DF5E3-27F4-15F9-CE7B-657856AE0D8C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880714BD-BABF-B03A-1483-4628E8B0FAA7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7B3C5096-91B1-B9EF-FE94-2E784135EE77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3D802877-3156-C6D7-2756-DCFB00674494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FC939F3-5A75-0BA8-6123-7E57B9886908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5A80508A-4785-87A2-36B2-5109D9D7A105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84536A8F-A690-B58C-29F7-E4D2FC573A8C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0651FCD5-48D8-39AD-9AD4-9E83FBE005A8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74212BDD-1E7C-20C6-7F49-55D6CD719AC9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928244E3-ED33-9D53-5E07-AFF31F63D88C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67317B34-F800-5976-E3F6-8140B8D1491D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64CD667C-DB1E-BE6A-3776-C0CD83D8F4E7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13494724-1F3A-25A7-C910-EB9425A03DD4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18D65BA6-8A78-F67D-5BC0-8B9B7E3E5851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77006182-F41E-4585-9CFA-48F52616CF54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F847B3BE-74C6-8652-2FF3-7E2A8D7988F9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DB0F3FEE-2783-F73A-0C1A-0A1B555B1507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BE50CB72-9E25-31B2-3C5D-3ECB02820F6C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5FFE6AB4-8B69-7199-378F-1360B327B4C3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5C89D87E-5ADE-4696-BC85-4B9DD6F50A10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58F29685-5FDE-C3FB-6FCB-B79D9DEE4047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C9FAE4B1-E82F-F7B2-FD42-47F6E87B59EC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3DB55781-BAE6-9D20-D8D0-1FF060D34FB3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ACAE6062-7567-605D-0D84-AC7E2823C2D2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E38D7A5D-6C2F-E358-7B17-53D6E5E31811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CD8C4020-F962-AEC9-2A85-F63B092936C7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FEC9AABA-E69B-B09C-9A44-3A26EB51847C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BE9953B4-8098-4EC2-1049-2FBD36913130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Ценность курса – навигатор по университету и структурированная база знаний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F078BD-F885-5366-9BF7-0FDFDC21A996}"/>
              </a:ext>
            </a:extLst>
          </p:cNvPr>
          <p:cNvSpPr txBox="1"/>
          <p:nvPr/>
        </p:nvSpPr>
        <p:spPr>
          <a:xfrm>
            <a:off x="446694" y="1559718"/>
            <a:ext cx="1030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35% участников </a:t>
            </a:r>
            <a:r>
              <a:rPr lang="ru-RU" dirty="0"/>
              <a:t>в отзывах отметили, что курс впервые собрал и структурировал разрозненную информацию о жизни и процессах в ТГУ.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D5027-6D6B-10D1-25C5-4B0892A98E3C}"/>
              </a:ext>
            </a:extLst>
          </p:cNvPr>
          <p:cNvSpPr txBox="1"/>
          <p:nvPr/>
        </p:nvSpPr>
        <p:spPr>
          <a:xfrm>
            <a:off x="479353" y="2698028"/>
            <a:ext cx="472163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Положительно оценили:</a:t>
            </a:r>
          </a:p>
          <a:p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/>
              <a:t>Темы: </a:t>
            </a:r>
            <a:r>
              <a:rPr lang="ru-RU" dirty="0"/>
              <a:t>Информационная безопасность, История и миссия ТГУ</a:t>
            </a:r>
          </a:p>
          <a:p>
            <a:pPr>
              <a:spcBef>
                <a:spcPts val="600"/>
              </a:spcBef>
            </a:pPr>
            <a:r>
              <a:rPr lang="ru-RU" b="1" dirty="0"/>
              <a:t>Задание</a:t>
            </a:r>
            <a:r>
              <a:rPr lang="ru-RU" dirty="0"/>
              <a:t>: Финальный проект «Моя дорожная карта на 1 год»</a:t>
            </a:r>
          </a:p>
          <a:p>
            <a:pPr>
              <a:spcBef>
                <a:spcPts val="600"/>
              </a:spcBef>
            </a:pPr>
            <a:r>
              <a:rPr lang="ru-RU" b="1" dirty="0"/>
              <a:t>Форматы</a:t>
            </a:r>
            <a:r>
              <a:rPr lang="ru-RU" dirty="0"/>
              <a:t>: уроки с видеоконтентом, тесты </a:t>
            </a:r>
            <a:br>
              <a:rPr lang="ru-RU" dirty="0"/>
            </a:br>
            <a:r>
              <a:rPr lang="ru-RU" dirty="0"/>
              <a:t>с ОС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50287C-7871-FD6F-44C1-E7E7DF1813C6}"/>
              </a:ext>
            </a:extLst>
          </p:cNvPr>
          <p:cNvSpPr txBox="1"/>
          <p:nvPr/>
        </p:nvSpPr>
        <p:spPr>
          <a:xfrm>
            <a:off x="6034901" y="2698028"/>
            <a:ext cx="472163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Требуют доработки:</a:t>
            </a:r>
          </a:p>
          <a:p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/>
              <a:t>Темы: </a:t>
            </a:r>
            <a:r>
              <a:rPr lang="ru-RU" dirty="0"/>
              <a:t>Нормативные документы, Профсоюз</a:t>
            </a:r>
          </a:p>
          <a:p>
            <a:pPr>
              <a:spcBef>
                <a:spcPts val="600"/>
              </a:spcBef>
            </a:pPr>
            <a:r>
              <a:rPr lang="ru-RU" b="1" dirty="0"/>
              <a:t>Задания</a:t>
            </a:r>
            <a:r>
              <a:rPr lang="ru-RU" dirty="0"/>
              <a:t>: Мой цифровой день, Помощь новичку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F940EE5-A54F-494E-0370-6B0B577F388D}"/>
              </a:ext>
            </a:extLst>
          </p:cNvPr>
          <p:cNvCxnSpPr/>
          <p:nvPr/>
        </p:nvCxnSpPr>
        <p:spPr>
          <a:xfrm>
            <a:off x="5648325" y="2698028"/>
            <a:ext cx="0" cy="2631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9E119-C2B2-2D37-6E79-71474EB17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10957F01-BD16-108E-0F2E-64321066FC29}"/>
              </a:ext>
            </a:extLst>
          </p:cNvPr>
          <p:cNvSpPr txBox="1"/>
          <p:nvPr/>
        </p:nvSpPr>
        <p:spPr>
          <a:xfrm>
            <a:off x="680401" y="1641384"/>
            <a:ext cx="51455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Хочу выразить благодарность за создание такого своевременного и полезного курса. Спасибо за проделанную работу всем разработчикам данного курса. Этот курс помогает не только новым сотрудникам, но и сотрудникам со стажем обнаружить много нового и интересного в стенах нашего университета. Ведь иногда порой так важно остановиться на минуту и понять, что мы не одни, и вокруг нас есть люди, события и целый мир, которые влияют на нас и которым мы можем прикоснуться.</a:t>
            </a:r>
          </a:p>
        </p:txBody>
      </p:sp>
      <p:sp>
        <p:nvSpPr>
          <p:cNvPr id="34" name="Прямоугольник: скругленные углы 5">
            <a:extLst>
              <a:ext uri="{FF2B5EF4-FFF2-40B4-BE49-F238E27FC236}">
                <a16:creationId xmlns:a16="http://schemas.microsoft.com/office/drawing/2014/main" id="{43975F14-4944-53AB-A7D2-3814289DDD06}"/>
              </a:ext>
            </a:extLst>
          </p:cNvPr>
          <p:cNvSpPr/>
          <p:nvPr/>
        </p:nvSpPr>
        <p:spPr>
          <a:xfrm>
            <a:off x="500476" y="1347656"/>
            <a:ext cx="5442516" cy="2395232"/>
          </a:xfrm>
          <a:prstGeom prst="roundRect">
            <a:avLst>
              <a:gd name="adj" fmla="val 1018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6">
            <a:extLst>
              <a:ext uri="{FF2B5EF4-FFF2-40B4-BE49-F238E27FC236}">
                <a16:creationId xmlns:a16="http://schemas.microsoft.com/office/drawing/2014/main" id="{9D55EB43-136B-91E5-0908-C1B5B6BD8625}"/>
              </a:ext>
            </a:extLst>
          </p:cNvPr>
          <p:cNvSpPr/>
          <p:nvPr/>
        </p:nvSpPr>
        <p:spPr>
          <a:xfrm>
            <a:off x="479353" y="1347656"/>
            <a:ext cx="180489" cy="2395232"/>
          </a:xfrm>
          <a:prstGeom prst="roundRect">
            <a:avLst>
              <a:gd name="adj" fmla="val 23771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CA807-805A-7B8C-2E6E-E9BCBD62A749}"/>
              </a:ext>
            </a:extLst>
          </p:cNvPr>
          <p:cNvSpPr txBox="1"/>
          <p:nvPr/>
        </p:nvSpPr>
        <p:spPr>
          <a:xfrm>
            <a:off x="5398690" y="1314196"/>
            <a:ext cx="298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3600" dirty="0">
                <a:solidFill>
                  <a:srgbClr val="68A7CC"/>
                </a:solidFill>
              </a:rPr>
              <a:t> </a:t>
            </a:r>
          </a:p>
        </p:txBody>
      </p:sp>
      <p:sp>
        <p:nvSpPr>
          <p:cNvPr id="37" name="Shape 10">
            <a:extLst>
              <a:ext uri="{FF2B5EF4-FFF2-40B4-BE49-F238E27FC236}">
                <a16:creationId xmlns:a16="http://schemas.microsoft.com/office/drawing/2014/main" id="{4D54C572-E1D3-B724-98DB-2B1A156F4603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Отзывы участников курса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FEF0A-A249-C931-25A9-0E1FB11C68FC}"/>
              </a:ext>
            </a:extLst>
          </p:cNvPr>
          <p:cNvSpPr txBox="1"/>
          <p:nvPr/>
        </p:nvSpPr>
        <p:spPr>
          <a:xfrm>
            <a:off x="6428933" y="1687544"/>
            <a:ext cx="51455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Отличный экспресс-курс в экосистему Императорского Университета. Будет полезен не только начинающим , но и сотрудникам со стажем.</a:t>
            </a:r>
          </a:p>
        </p:txBody>
      </p:sp>
      <p:sp>
        <p:nvSpPr>
          <p:cNvPr id="3" name="Прямоугольник: скругленные углы 5">
            <a:extLst>
              <a:ext uri="{FF2B5EF4-FFF2-40B4-BE49-F238E27FC236}">
                <a16:creationId xmlns:a16="http://schemas.microsoft.com/office/drawing/2014/main" id="{549F1F1F-1D80-4894-8D67-9AA6752333AE}"/>
              </a:ext>
            </a:extLst>
          </p:cNvPr>
          <p:cNvSpPr/>
          <p:nvPr/>
        </p:nvSpPr>
        <p:spPr>
          <a:xfrm>
            <a:off x="6249008" y="1393816"/>
            <a:ext cx="5442516" cy="1305375"/>
          </a:xfrm>
          <a:prstGeom prst="roundRect">
            <a:avLst>
              <a:gd name="adj" fmla="val 1018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6">
            <a:extLst>
              <a:ext uri="{FF2B5EF4-FFF2-40B4-BE49-F238E27FC236}">
                <a16:creationId xmlns:a16="http://schemas.microsoft.com/office/drawing/2014/main" id="{7D3B1105-78BA-7CA8-6C0B-550791957BB7}"/>
              </a:ext>
            </a:extLst>
          </p:cNvPr>
          <p:cNvSpPr/>
          <p:nvPr/>
        </p:nvSpPr>
        <p:spPr>
          <a:xfrm>
            <a:off x="6227885" y="1393816"/>
            <a:ext cx="180489" cy="1305375"/>
          </a:xfrm>
          <a:prstGeom prst="roundRect">
            <a:avLst>
              <a:gd name="adj" fmla="val 23771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44EAC-EE43-1522-C982-67CF34B1DB32}"/>
              </a:ext>
            </a:extLst>
          </p:cNvPr>
          <p:cNvSpPr txBox="1"/>
          <p:nvPr/>
        </p:nvSpPr>
        <p:spPr>
          <a:xfrm>
            <a:off x="11147222" y="1360356"/>
            <a:ext cx="298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3600" dirty="0">
                <a:solidFill>
                  <a:srgbClr val="68A7CC"/>
                </a:solidFill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D12B5-65C6-0929-D193-C5F71D265FEE}"/>
              </a:ext>
            </a:extLst>
          </p:cNvPr>
          <p:cNvSpPr txBox="1"/>
          <p:nvPr/>
        </p:nvSpPr>
        <p:spPr>
          <a:xfrm>
            <a:off x="6428933" y="3147163"/>
            <a:ext cx="5145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Полезен для недавно устроившихся на работу сотрудников. Узнаешь много нового о деятельности университета</a:t>
            </a: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id="{DDBCF80A-D9B5-1C24-E457-B1EF4B8DA345}"/>
              </a:ext>
            </a:extLst>
          </p:cNvPr>
          <p:cNvSpPr/>
          <p:nvPr/>
        </p:nvSpPr>
        <p:spPr>
          <a:xfrm>
            <a:off x="6249008" y="2853435"/>
            <a:ext cx="5442516" cy="1305375"/>
          </a:xfrm>
          <a:prstGeom prst="roundRect">
            <a:avLst>
              <a:gd name="adj" fmla="val 1018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id="{40A275AB-5162-3DFD-4A63-34347AFC7DA3}"/>
              </a:ext>
            </a:extLst>
          </p:cNvPr>
          <p:cNvSpPr/>
          <p:nvPr/>
        </p:nvSpPr>
        <p:spPr>
          <a:xfrm>
            <a:off x="6227885" y="2853435"/>
            <a:ext cx="180489" cy="1305375"/>
          </a:xfrm>
          <a:prstGeom prst="roundRect">
            <a:avLst>
              <a:gd name="adj" fmla="val 23771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09544-D89A-CAF7-40C3-8CD26A7FC0A3}"/>
              </a:ext>
            </a:extLst>
          </p:cNvPr>
          <p:cNvSpPr txBox="1"/>
          <p:nvPr/>
        </p:nvSpPr>
        <p:spPr>
          <a:xfrm>
            <a:off x="11147222" y="2819975"/>
            <a:ext cx="298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3600" dirty="0">
                <a:solidFill>
                  <a:srgbClr val="68A7CC"/>
                </a:solidFill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6136B-CB06-D54A-0CED-B29591E143C0}"/>
              </a:ext>
            </a:extLst>
          </p:cNvPr>
          <p:cNvSpPr txBox="1"/>
          <p:nvPr/>
        </p:nvSpPr>
        <p:spPr>
          <a:xfrm>
            <a:off x="680401" y="4163550"/>
            <a:ext cx="51455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 большим интересом приступила к прохождению курса Код доступа, и мои ожидания полностью оправдались. Он продуман, логично выстроен, обучения строится с применением ИИ-ассистента - впервые видела, как он работает, очень впечатлена. Мне кажется,  курс будет полезен и молодым, и опытным сотрудникам, он помогает сориентироваться в университетской структуре, наполнен полезными материалами. Рекомендую его пройти!</a:t>
            </a:r>
          </a:p>
        </p:txBody>
      </p:sp>
      <p:sp>
        <p:nvSpPr>
          <p:cNvPr id="11" name="Прямоугольник: скругленные углы 5">
            <a:extLst>
              <a:ext uri="{FF2B5EF4-FFF2-40B4-BE49-F238E27FC236}">
                <a16:creationId xmlns:a16="http://schemas.microsoft.com/office/drawing/2014/main" id="{C460FB39-62AA-F361-8189-64B66883ED40}"/>
              </a:ext>
            </a:extLst>
          </p:cNvPr>
          <p:cNvSpPr/>
          <p:nvPr/>
        </p:nvSpPr>
        <p:spPr>
          <a:xfrm>
            <a:off x="500476" y="3869822"/>
            <a:ext cx="5442516" cy="2519382"/>
          </a:xfrm>
          <a:prstGeom prst="roundRect">
            <a:avLst>
              <a:gd name="adj" fmla="val 1018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id="{FFA080AF-6E72-2255-0A7B-83AAFC933105}"/>
              </a:ext>
            </a:extLst>
          </p:cNvPr>
          <p:cNvSpPr/>
          <p:nvPr/>
        </p:nvSpPr>
        <p:spPr>
          <a:xfrm>
            <a:off x="479353" y="3869822"/>
            <a:ext cx="201048" cy="2519382"/>
          </a:xfrm>
          <a:prstGeom prst="roundRect">
            <a:avLst>
              <a:gd name="adj" fmla="val 23771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49D85-B91D-2A2A-D839-8BC257BF9C81}"/>
              </a:ext>
            </a:extLst>
          </p:cNvPr>
          <p:cNvSpPr txBox="1"/>
          <p:nvPr/>
        </p:nvSpPr>
        <p:spPr>
          <a:xfrm>
            <a:off x="5398690" y="3836362"/>
            <a:ext cx="298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3600" dirty="0">
                <a:solidFill>
                  <a:srgbClr val="68A7CC"/>
                </a:solidFill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BE98A-4A51-15EE-181D-4C86BA495298}"/>
              </a:ext>
            </a:extLst>
          </p:cNvPr>
          <p:cNvSpPr txBox="1"/>
          <p:nvPr/>
        </p:nvSpPr>
        <p:spPr>
          <a:xfrm>
            <a:off x="6428933" y="4573322"/>
            <a:ext cx="51455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Курс Код доступа является уникальным инструментом для погружения в корпоративную культуру и традиции Университета. Контент курса разнообразен,   сочетает разные подходы подачи информации: видео, официальные документы и регламенты. Задания дополнены примерами, задающими траекторию выполнения. Курс особенно полезен для новых сотрудников университета, но и сотрудники со стажем, непременно обнаружат для себя новое.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0684AAC1-08DB-38A1-1B77-065FA3462999}"/>
              </a:ext>
            </a:extLst>
          </p:cNvPr>
          <p:cNvSpPr/>
          <p:nvPr/>
        </p:nvSpPr>
        <p:spPr>
          <a:xfrm>
            <a:off x="6249008" y="4279594"/>
            <a:ext cx="5442516" cy="2109610"/>
          </a:xfrm>
          <a:prstGeom prst="roundRect">
            <a:avLst>
              <a:gd name="adj" fmla="val 1018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6">
            <a:extLst>
              <a:ext uri="{FF2B5EF4-FFF2-40B4-BE49-F238E27FC236}">
                <a16:creationId xmlns:a16="http://schemas.microsoft.com/office/drawing/2014/main" id="{EABDB6E3-5986-1136-645D-90DA096F977F}"/>
              </a:ext>
            </a:extLst>
          </p:cNvPr>
          <p:cNvSpPr/>
          <p:nvPr/>
        </p:nvSpPr>
        <p:spPr>
          <a:xfrm>
            <a:off x="6227885" y="4279594"/>
            <a:ext cx="201048" cy="2109610"/>
          </a:xfrm>
          <a:prstGeom prst="roundRect">
            <a:avLst>
              <a:gd name="adj" fmla="val 23771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E1D32-BEC1-B640-ABB9-5B12B14B9C6B}"/>
              </a:ext>
            </a:extLst>
          </p:cNvPr>
          <p:cNvSpPr txBox="1"/>
          <p:nvPr/>
        </p:nvSpPr>
        <p:spPr>
          <a:xfrm>
            <a:off x="11147222" y="4246134"/>
            <a:ext cx="298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3600" dirty="0">
                <a:solidFill>
                  <a:srgbClr val="68A7CC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530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BB651-D405-75F3-B3ED-8B7506BF5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1C0F6EC-AC97-982E-FB91-39CA9F3103EA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107B9C7C-9B43-4B78-DEA6-9A9DD4B5E33F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39C1B997-BDE8-F1D0-DE4B-4441251315C5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54D75E6C-38F4-FF94-6217-377E14F0325C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AB619F3D-25D2-653B-D616-3AA1A4D4502D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A001ECF7-9ED6-4CAB-1C8D-81D15943EBA7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D623B3E2-A921-A18F-3777-16BD0E36F683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10EDF75E-FE46-B273-05D8-D96C89A9E338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A76C9587-63E0-C6A7-CED7-D0A55C7CC2DA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C0420373-635E-7CF1-66BA-8F942DC55FCB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8E89788A-3269-AAFB-667A-20382F344B5A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9C4A1070-AC64-8118-DB79-F387FD2B6B42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007F1EE-E06D-1B2C-786B-10C4A6DB9278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AAC99D92-148B-85A1-D378-5BBEAB371E23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845FEC99-E29C-2269-8FF7-C14BF7A42E86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19870E06-3C1C-309D-171F-F4E5106CC925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14228611-3C34-BC72-8F9B-E68327B55081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0F73F6B7-C4F9-8CBF-354D-D34A88D1695D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A30BE590-A856-F179-A40A-1335078A3AF6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ADC3D459-9B06-A447-0C95-C29B311E8F44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35A7BAB4-413E-F862-5C45-616E125F0852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90A0C85F-3FC2-297D-469B-297A30A0E454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AB4A4C11-BD6E-FD23-B7E0-D856761331EE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4CA45A5D-E146-3D60-F917-A54B6301E2E1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68981946-2AA6-2736-B56F-5A35C57B8A71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756F23C4-9D73-AE0D-8897-C5C4BE6A10EE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60027ABD-14C1-43B2-A00C-1820E258C93D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2A79F454-9253-DD13-8AB5-A21DFC643833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28B99721-E9FB-80A0-76EE-E3CF8C09EA83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C289D192-BCF2-FB7D-6BCE-B011FAA8DA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34C509D1-43C5-1BC7-C1A6-266AFD6DE183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Сотрудники сформулировали ТЗ на новые программы обучения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E87BC2-DA40-AC1C-B54F-6CF7B0752A0E}"/>
              </a:ext>
            </a:extLst>
          </p:cNvPr>
          <p:cNvSpPr txBox="1"/>
          <p:nvPr/>
        </p:nvSpPr>
        <p:spPr>
          <a:xfrm>
            <a:off x="446694" y="1559718"/>
            <a:ext cx="1030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Мы получили пул идей для расширения программ ДПО, основанный на потребностях сотрудников ТГУ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E329A-5963-5496-A3D8-9EF350694788}"/>
              </a:ext>
            </a:extLst>
          </p:cNvPr>
          <p:cNvSpPr txBox="1"/>
          <p:nvPr/>
        </p:nvSpPr>
        <p:spPr>
          <a:xfrm>
            <a:off x="1074640" y="2672773"/>
            <a:ext cx="40555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Графический дизайн и визуализация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в исследованиях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Инфографика для статей, презентация научных результатов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4C4B4-10A6-CD27-38D4-BEF64A10E9B5}"/>
              </a:ext>
            </a:extLst>
          </p:cNvPr>
          <p:cNvSpPr txBox="1"/>
          <p:nvPr/>
        </p:nvSpPr>
        <p:spPr>
          <a:xfrm>
            <a:off x="5938950" y="2672773"/>
            <a:ext cx="405552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Эффективное управление научными проектами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en-US" sz="1400" dirty="0"/>
              <a:t>Agile/Scrum </a:t>
            </a:r>
            <a:r>
              <a:rPr lang="ru-RU" sz="1400" dirty="0"/>
              <a:t>в науке, финансовое планирование, стратегии публикаций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1AECB-89BE-1598-8E74-196AC8D53628}"/>
              </a:ext>
            </a:extLst>
          </p:cNvPr>
          <p:cNvSpPr txBox="1"/>
          <p:nvPr/>
        </p:nvSpPr>
        <p:spPr>
          <a:xfrm>
            <a:off x="1101752" y="4258318"/>
            <a:ext cx="41896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Работа с документами в рамках ЛНА ТГУ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Пошаговые алгоритмы, шаблоны, маршруты согласований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71653-3B09-A4F7-8C4E-33264A66F260}"/>
              </a:ext>
            </a:extLst>
          </p:cNvPr>
          <p:cNvSpPr txBox="1"/>
          <p:nvPr/>
        </p:nvSpPr>
        <p:spPr>
          <a:xfrm>
            <a:off x="5938950" y="4258318"/>
            <a:ext cx="40555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Soft skills </a:t>
            </a:r>
            <a:r>
              <a:rPr lang="ru-RU" b="1" dirty="0">
                <a:solidFill>
                  <a:srgbClr val="0070C0"/>
                </a:solidFill>
              </a:rPr>
              <a:t>для руководителя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Управление коллективом, работа с «токсичными» коллегами, делегирование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27071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E6A5-21A7-5C54-0678-09084295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F8BB0DE-9C07-0463-A7A8-98A02E63C28B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F7104FF3-C180-203E-63F1-3D67FD79C28B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EB03E896-8059-C3AA-F044-39125D842A58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2BB86C77-7958-7BF7-243D-A37E1B972B15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66623E91-49B2-6972-CE9F-F2DAEFE061F2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E8BB5BF3-381B-CA9C-FD8C-F33BF73F30DC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B707A4E3-BB55-A40C-888F-F544AA63DA21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2261E75F-04AB-036B-22D5-69B4EE64201F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E7E5922-003C-5589-6865-DC796212FB1B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C4B831BB-91E1-D57E-0B87-10F891EFD408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61984083-2A90-6D73-C197-A537B1F1DF65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76068832-9533-1F66-9BF9-4F5B47FE303D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67E7D84E-6207-4BD3-D8AA-0F5368AF779D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A83009DA-CF4E-F24C-0181-6DFFFBBBD1AE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A72F773F-DFD3-BFE8-A44E-E66B23D0CB64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415E7F69-B2BC-7CA9-FDBE-198887E79831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D0A3D695-FCCA-18AB-6789-433516AC6691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D3232413-8A66-7553-B5E1-688C7DEFF3AD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62C6EFE7-09AA-AEBB-7A57-18D2BE2D3AB8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F9D8A94B-DB76-100F-21E8-57887657B4D3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123855A5-7CEF-0FBC-F0B9-333C655B4307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101F863D-4677-07D0-F8A6-461987F1FD23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B7EC1DE5-F9E1-8A6A-007F-C3E6D86DF6AC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11446DE5-0759-4B81-F7BD-6D73631235C8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1320FA93-43E0-DAAF-EAF8-02757AB95743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738172E0-76B2-909C-F50A-BE43597945EB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0C9A516-819D-3645-E654-C3714FEE09F1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57149DFF-1A82-58E3-0A01-3FB2FF82215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58C4EBBC-7478-EF8C-F03E-8B3FD8AE820E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E0CBCFD6-329B-5B72-ADD7-66DF6C77219B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89EA1836-E3B1-3440-A24F-E87612EAB870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Следующий шаг – превратить пилот в зрелый продукт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BC31C-AC53-6F14-BCF2-2F559010FFE9}"/>
              </a:ext>
            </a:extLst>
          </p:cNvPr>
          <p:cNvSpPr txBox="1"/>
          <p:nvPr/>
        </p:nvSpPr>
        <p:spPr>
          <a:xfrm>
            <a:off x="1017380" y="1301543"/>
            <a:ext cx="344983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1. </a:t>
            </a:r>
          </a:p>
          <a:p>
            <a:r>
              <a:rPr lang="ru-RU" b="1" dirty="0">
                <a:solidFill>
                  <a:srgbClr val="0070C0"/>
                </a:solidFill>
              </a:rPr>
              <a:t>Улучшить контент отдельных уроков и распространить по каналам коммуникации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Создать чат-бот по нормативным документам. Адаптировать задания для удаленных сотрудников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39C10-A93A-A53C-EFE0-405893DB7A45}"/>
              </a:ext>
            </a:extLst>
          </p:cNvPr>
          <p:cNvSpPr txBox="1"/>
          <p:nvPr/>
        </p:nvSpPr>
        <p:spPr>
          <a:xfrm>
            <a:off x="4679615" y="1301543"/>
            <a:ext cx="299772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2. </a:t>
            </a:r>
          </a:p>
          <a:p>
            <a:r>
              <a:rPr lang="ru-RU" b="1" dirty="0">
                <a:solidFill>
                  <a:srgbClr val="0070C0"/>
                </a:solidFill>
              </a:rPr>
              <a:t>Развивать ИИ-ассистента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 err="1"/>
              <a:t>Дообучить</a:t>
            </a:r>
            <a:r>
              <a:rPr lang="ru-RU" sz="1400" dirty="0"/>
              <a:t> для снижения «галлюцинаций», снижения когнитивной нагрузки и повышения конкретики в ответах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D02E5-DAAA-3BAA-6B69-645224DBED32}"/>
              </a:ext>
            </a:extLst>
          </p:cNvPr>
          <p:cNvSpPr txBox="1"/>
          <p:nvPr/>
        </p:nvSpPr>
        <p:spPr>
          <a:xfrm>
            <a:off x="4767390" y="3670057"/>
            <a:ext cx="299772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5. </a:t>
            </a:r>
          </a:p>
          <a:p>
            <a:r>
              <a:rPr lang="ru-RU" b="1" dirty="0">
                <a:solidFill>
                  <a:srgbClr val="0070C0"/>
                </a:solidFill>
              </a:rPr>
              <a:t>Встроить курс в системную адаптацию сотрудников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Обработка дорожных карт руководителями, обновление нормативной базы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5EA65-D29B-93B0-2B00-F9BDAE3B358E}"/>
              </a:ext>
            </a:extLst>
          </p:cNvPr>
          <p:cNvSpPr txBox="1"/>
          <p:nvPr/>
        </p:nvSpPr>
        <p:spPr>
          <a:xfrm>
            <a:off x="1017380" y="3670057"/>
            <a:ext cx="343452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4. 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Провести оценку изменения поведения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Измерить через 3 месяца, как сотрудники используют материалы курса и артефакт курса в работе (используют ли вообще?)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DADED-1407-8BC8-8870-73AD6FE931D9}"/>
              </a:ext>
            </a:extLst>
          </p:cNvPr>
          <p:cNvSpPr txBox="1"/>
          <p:nvPr/>
        </p:nvSpPr>
        <p:spPr>
          <a:xfrm>
            <a:off x="8262506" y="1301543"/>
            <a:ext cx="333195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3. 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Проанализировать банк идей 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sz="1400" dirty="0"/>
              <a:t>Использовать полученные данные для разработки новых образовательных продуктов ТГУ</a:t>
            </a:r>
          </a:p>
        </p:txBody>
      </p:sp>
    </p:spTree>
    <p:extLst>
      <p:ext uri="{BB962C8B-B14F-4D97-AF65-F5344CB8AC3E}">
        <p14:creationId xmlns:p14="http://schemas.microsoft.com/office/powerpoint/2010/main" val="233663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51CEC3-0F4F-49E6-92B1-3514E616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18" name="Группа 717">
            <a:extLst>
              <a:ext uri="{FF2B5EF4-FFF2-40B4-BE49-F238E27FC236}">
                <a16:creationId xmlns:a16="http://schemas.microsoft.com/office/drawing/2014/main" id="{5D329874-DE70-4293-B30A-D0E824F85CD3}"/>
              </a:ext>
            </a:extLst>
          </p:cNvPr>
          <p:cNvGrpSpPr/>
          <p:nvPr/>
        </p:nvGrpSpPr>
        <p:grpSpPr>
          <a:xfrm>
            <a:off x="6975640" y="550264"/>
            <a:ext cx="5060524" cy="951965"/>
            <a:chOff x="5869047" y="2257154"/>
            <a:chExt cx="4512489" cy="848871"/>
          </a:xfrm>
          <a:solidFill>
            <a:schemeClr val="bg1"/>
          </a:solidFill>
        </p:grpSpPr>
        <p:cxnSp>
          <p:nvCxnSpPr>
            <p:cNvPr id="600" name="Прямая соединительная линия 599">
              <a:extLst>
                <a:ext uri="{FF2B5EF4-FFF2-40B4-BE49-F238E27FC236}">
                  <a16:creationId xmlns:a16="http://schemas.microsoft.com/office/drawing/2014/main" id="{9A6B47BF-3DA2-4AE5-9568-922370C12CFE}"/>
                </a:ext>
              </a:extLst>
            </p:cNvPr>
            <p:cNvCxnSpPr>
              <a:cxnSpLocks/>
            </p:cNvCxnSpPr>
            <p:nvPr/>
          </p:nvCxnSpPr>
          <p:spPr>
            <a:xfrm>
              <a:off x="7582102" y="2326244"/>
              <a:ext cx="10142" cy="760129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1" name="Shape 14">
              <a:extLst>
                <a:ext uri="{FF2B5EF4-FFF2-40B4-BE49-F238E27FC236}">
                  <a16:creationId xmlns:a16="http://schemas.microsoft.com/office/drawing/2014/main" id="{F73A1CAE-CD17-411E-9296-7BB5532B728A}"/>
                </a:ext>
              </a:extLst>
            </p:cNvPr>
            <p:cNvSpPr/>
            <p:nvPr/>
          </p:nvSpPr>
          <p:spPr>
            <a:xfrm>
              <a:off x="7695052" y="2257154"/>
              <a:ext cx="2686484" cy="796532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2000" b="1" dirty="0">
                  <a:solidFill>
                    <a:schemeClr val="bg1"/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600" dirty="0">
                  <a:solidFill>
                    <a:schemeClr val="bg1"/>
                  </a:solidFill>
                </a:rPr>
                <a:t>Томского государственного 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университета и высшего 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образования и науки в Сибири</a:t>
              </a:r>
            </a:p>
          </p:txBody>
        </p:sp>
        <p:grpSp>
          <p:nvGrpSpPr>
            <p:cNvPr id="691" name="Группа 690">
              <a:extLst>
                <a:ext uri="{FF2B5EF4-FFF2-40B4-BE49-F238E27FC236}">
                  <a16:creationId xmlns:a16="http://schemas.microsoft.com/office/drawing/2014/main" id="{D776CA60-F318-48EB-806E-D5FBF54E8B6E}"/>
                </a:ext>
              </a:extLst>
            </p:cNvPr>
            <p:cNvGrpSpPr/>
            <p:nvPr/>
          </p:nvGrpSpPr>
          <p:grpSpPr>
            <a:xfrm>
              <a:off x="5869047" y="2325714"/>
              <a:ext cx="1530300" cy="780311"/>
              <a:chOff x="5867232" y="2325714"/>
              <a:chExt cx="1536319" cy="783380"/>
            </a:xfrm>
            <a:grpFill/>
          </p:grpSpPr>
          <p:sp>
            <p:nvSpPr>
              <p:cNvPr id="692" name="Полилиния: фигура 691">
                <a:extLst>
                  <a:ext uri="{FF2B5EF4-FFF2-40B4-BE49-F238E27FC236}">
                    <a16:creationId xmlns:a16="http://schemas.microsoft.com/office/drawing/2014/main" id="{14F4873F-39BF-40D0-AA8B-FD44FB8A56C0}"/>
                  </a:ext>
                </a:extLst>
              </p:cNvPr>
              <p:cNvSpPr/>
              <p:nvPr/>
            </p:nvSpPr>
            <p:spPr>
              <a:xfrm>
                <a:off x="5867232" y="2325714"/>
                <a:ext cx="306264" cy="783379"/>
              </a:xfrm>
              <a:custGeom>
                <a:avLst/>
                <a:gdLst>
                  <a:gd name="connsiteX0" fmla="*/ 302232 w 306264"/>
                  <a:gd name="connsiteY0" fmla="*/ 784328 h 783379"/>
                  <a:gd name="connsiteX1" fmla="*/ 159379 w 306264"/>
                  <a:gd name="connsiteY1" fmla="*/ 784328 h 783379"/>
                  <a:gd name="connsiteX2" fmla="*/ 159379 w 306264"/>
                  <a:gd name="connsiteY2" fmla="*/ 205904 h 783379"/>
                  <a:gd name="connsiteX3" fmla="*/ 71934 w 306264"/>
                  <a:gd name="connsiteY3" fmla="*/ 271885 h 783379"/>
                  <a:gd name="connsiteX4" fmla="*/ -4033 w 306264"/>
                  <a:gd name="connsiteY4" fmla="*/ 153523 h 783379"/>
                  <a:gd name="connsiteX5" fmla="*/ 200072 w 306264"/>
                  <a:gd name="connsiteY5" fmla="*/ 948 h 783379"/>
                  <a:gd name="connsiteX6" fmla="*/ 302232 w 306264"/>
                  <a:gd name="connsiteY6" fmla="*/ 948 h 783379"/>
                  <a:gd name="connsiteX7" fmla="*/ 176750 w 306264"/>
                  <a:gd name="connsiteY7" fmla="*/ 766956 h 783379"/>
                  <a:gd name="connsiteX8" fmla="*/ 284860 w 306264"/>
                  <a:gd name="connsiteY8" fmla="*/ 766956 h 783379"/>
                  <a:gd name="connsiteX9" fmla="*/ 284860 w 306264"/>
                  <a:gd name="connsiteY9" fmla="*/ 17895 h 783379"/>
                  <a:gd name="connsiteX10" fmla="*/ 205863 w 306264"/>
                  <a:gd name="connsiteY10" fmla="*/ 17895 h 783379"/>
                  <a:gd name="connsiteX11" fmla="*/ 19288 w 306264"/>
                  <a:gd name="connsiteY11" fmla="*/ 157560 h 783379"/>
                  <a:gd name="connsiteX12" fmla="*/ 76451 w 306264"/>
                  <a:gd name="connsiteY12" fmla="*/ 246544 h 783379"/>
                  <a:gd name="connsiteX13" fmla="*/ 176750 w 306264"/>
                  <a:gd name="connsiteY13" fmla="*/ 170948 h 783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6264" h="783379">
                    <a:moveTo>
                      <a:pt x="302232" y="784328"/>
                    </a:moveTo>
                    <a:lnTo>
                      <a:pt x="159379" y="784328"/>
                    </a:lnTo>
                    <a:lnTo>
                      <a:pt x="159379" y="205904"/>
                    </a:lnTo>
                    <a:lnTo>
                      <a:pt x="71934" y="271885"/>
                    </a:lnTo>
                    <a:lnTo>
                      <a:pt x="-4033" y="153523"/>
                    </a:lnTo>
                    <a:lnTo>
                      <a:pt x="200072" y="948"/>
                    </a:lnTo>
                    <a:lnTo>
                      <a:pt x="302232" y="948"/>
                    </a:lnTo>
                    <a:close/>
                    <a:moveTo>
                      <a:pt x="176750" y="766956"/>
                    </a:moveTo>
                    <a:lnTo>
                      <a:pt x="284860" y="766956"/>
                    </a:lnTo>
                    <a:lnTo>
                      <a:pt x="284860" y="17895"/>
                    </a:lnTo>
                    <a:lnTo>
                      <a:pt x="205863" y="17895"/>
                    </a:lnTo>
                    <a:lnTo>
                      <a:pt x="19288" y="157560"/>
                    </a:lnTo>
                    <a:lnTo>
                      <a:pt x="76451" y="246544"/>
                    </a:lnTo>
                    <a:lnTo>
                      <a:pt x="176750" y="170948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3" name="Полилиния: фигура 692">
                <a:extLst>
                  <a:ext uri="{FF2B5EF4-FFF2-40B4-BE49-F238E27FC236}">
                    <a16:creationId xmlns:a16="http://schemas.microsoft.com/office/drawing/2014/main" id="{443D8505-8BC8-456E-AC7F-B7CB77CE6A7D}"/>
                  </a:ext>
                </a:extLst>
              </p:cNvPr>
              <p:cNvSpPr/>
              <p:nvPr/>
            </p:nvSpPr>
            <p:spPr>
              <a:xfrm>
                <a:off x="6287132" y="2327733"/>
                <a:ext cx="590218" cy="781361"/>
              </a:xfrm>
              <a:custGeom>
                <a:avLst/>
                <a:gdLst>
                  <a:gd name="connsiteX0" fmla="*/ 488062 w 590218"/>
                  <a:gd name="connsiteY0" fmla="*/ 782309 h 781361"/>
                  <a:gd name="connsiteX1" fmla="*/ 345209 w 590218"/>
                  <a:gd name="connsiteY1" fmla="*/ 782309 h 781361"/>
                  <a:gd name="connsiteX2" fmla="*/ 345209 w 590218"/>
                  <a:gd name="connsiteY2" fmla="*/ 605509 h 781361"/>
                  <a:gd name="connsiteX3" fmla="*/ -4033 w 590218"/>
                  <a:gd name="connsiteY3" fmla="*/ 605509 h 781361"/>
                  <a:gd name="connsiteX4" fmla="*/ -4033 w 590218"/>
                  <a:gd name="connsiteY4" fmla="*/ 501650 h 781361"/>
                  <a:gd name="connsiteX5" fmla="*/ 294369 w 590218"/>
                  <a:gd name="connsiteY5" fmla="*/ 948 h 781361"/>
                  <a:gd name="connsiteX6" fmla="*/ 458685 w 590218"/>
                  <a:gd name="connsiteY6" fmla="*/ 948 h 781361"/>
                  <a:gd name="connsiteX7" fmla="*/ 182436 w 590218"/>
                  <a:gd name="connsiteY7" fmla="*/ 462604 h 781361"/>
                  <a:gd name="connsiteX8" fmla="*/ 345102 w 590218"/>
                  <a:gd name="connsiteY8" fmla="*/ 462604 h 781361"/>
                  <a:gd name="connsiteX9" fmla="*/ 345102 w 590218"/>
                  <a:gd name="connsiteY9" fmla="*/ 273797 h 781361"/>
                  <a:gd name="connsiteX10" fmla="*/ 487956 w 590218"/>
                  <a:gd name="connsiteY10" fmla="*/ 273797 h 781361"/>
                  <a:gd name="connsiteX11" fmla="*/ 487956 w 590218"/>
                  <a:gd name="connsiteY11" fmla="*/ 462604 h 781361"/>
                  <a:gd name="connsiteX12" fmla="*/ 586185 w 590218"/>
                  <a:gd name="connsiteY12" fmla="*/ 462604 h 781361"/>
                  <a:gd name="connsiteX13" fmla="*/ 586185 w 590218"/>
                  <a:gd name="connsiteY13" fmla="*/ 605456 h 781361"/>
                  <a:gd name="connsiteX14" fmla="*/ 487956 w 590218"/>
                  <a:gd name="connsiteY14" fmla="*/ 605456 h 781361"/>
                  <a:gd name="connsiteX15" fmla="*/ 362529 w 590218"/>
                  <a:gd name="connsiteY15" fmla="*/ 764937 h 781361"/>
                  <a:gd name="connsiteX16" fmla="*/ 470690 w 590218"/>
                  <a:gd name="connsiteY16" fmla="*/ 764937 h 781361"/>
                  <a:gd name="connsiteX17" fmla="*/ 470690 w 590218"/>
                  <a:gd name="connsiteY17" fmla="*/ 588137 h 781361"/>
                  <a:gd name="connsiteX18" fmla="*/ 568972 w 590218"/>
                  <a:gd name="connsiteY18" fmla="*/ 588137 h 781361"/>
                  <a:gd name="connsiteX19" fmla="*/ 568972 w 590218"/>
                  <a:gd name="connsiteY19" fmla="*/ 479975 h 781361"/>
                  <a:gd name="connsiteX20" fmla="*/ 470690 w 590218"/>
                  <a:gd name="connsiteY20" fmla="*/ 479975 h 781361"/>
                  <a:gd name="connsiteX21" fmla="*/ 470690 w 590218"/>
                  <a:gd name="connsiteY21" fmla="*/ 291116 h 781361"/>
                  <a:gd name="connsiteX22" fmla="*/ 362529 w 590218"/>
                  <a:gd name="connsiteY22" fmla="*/ 291116 h 781361"/>
                  <a:gd name="connsiteX23" fmla="*/ 362529 w 590218"/>
                  <a:gd name="connsiteY23" fmla="*/ 479922 h 781361"/>
                  <a:gd name="connsiteX24" fmla="*/ 151941 w 590218"/>
                  <a:gd name="connsiteY24" fmla="*/ 479922 h 781361"/>
                  <a:gd name="connsiteX25" fmla="*/ 428190 w 590218"/>
                  <a:gd name="connsiteY25" fmla="*/ 18267 h 781361"/>
                  <a:gd name="connsiteX26" fmla="*/ 304356 w 590218"/>
                  <a:gd name="connsiteY26" fmla="*/ 18267 h 781361"/>
                  <a:gd name="connsiteX27" fmla="*/ 13445 w 590218"/>
                  <a:gd name="connsiteY27" fmla="*/ 506378 h 781361"/>
                  <a:gd name="connsiteX28" fmla="*/ 13445 w 590218"/>
                  <a:gd name="connsiteY28" fmla="*/ 588085 h 781361"/>
                  <a:gd name="connsiteX29" fmla="*/ 362635 w 590218"/>
                  <a:gd name="connsiteY29" fmla="*/ 588085 h 78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90218" h="781361">
                    <a:moveTo>
                      <a:pt x="488062" y="782309"/>
                    </a:moveTo>
                    <a:lnTo>
                      <a:pt x="345209" y="782309"/>
                    </a:lnTo>
                    <a:lnTo>
                      <a:pt x="345209" y="605509"/>
                    </a:lnTo>
                    <a:lnTo>
                      <a:pt x="-4033" y="605509"/>
                    </a:lnTo>
                    <a:lnTo>
                      <a:pt x="-4033" y="501650"/>
                    </a:lnTo>
                    <a:lnTo>
                      <a:pt x="294369" y="948"/>
                    </a:lnTo>
                    <a:lnTo>
                      <a:pt x="458685" y="948"/>
                    </a:lnTo>
                    <a:lnTo>
                      <a:pt x="182436" y="462604"/>
                    </a:lnTo>
                    <a:lnTo>
                      <a:pt x="345102" y="462604"/>
                    </a:lnTo>
                    <a:lnTo>
                      <a:pt x="345102" y="273797"/>
                    </a:lnTo>
                    <a:lnTo>
                      <a:pt x="487956" y="273797"/>
                    </a:lnTo>
                    <a:lnTo>
                      <a:pt x="487956" y="462604"/>
                    </a:lnTo>
                    <a:lnTo>
                      <a:pt x="586185" y="462604"/>
                    </a:lnTo>
                    <a:lnTo>
                      <a:pt x="586185" y="605456"/>
                    </a:lnTo>
                    <a:lnTo>
                      <a:pt x="487956" y="605456"/>
                    </a:lnTo>
                    <a:close/>
                    <a:moveTo>
                      <a:pt x="362529" y="764937"/>
                    </a:moveTo>
                    <a:lnTo>
                      <a:pt x="470690" y="764937"/>
                    </a:lnTo>
                    <a:lnTo>
                      <a:pt x="470690" y="588137"/>
                    </a:lnTo>
                    <a:lnTo>
                      <a:pt x="568972" y="588137"/>
                    </a:lnTo>
                    <a:lnTo>
                      <a:pt x="568972" y="479975"/>
                    </a:lnTo>
                    <a:lnTo>
                      <a:pt x="470690" y="479975"/>
                    </a:lnTo>
                    <a:lnTo>
                      <a:pt x="470690" y="291116"/>
                    </a:lnTo>
                    <a:lnTo>
                      <a:pt x="362529" y="291116"/>
                    </a:lnTo>
                    <a:lnTo>
                      <a:pt x="362529" y="479922"/>
                    </a:lnTo>
                    <a:lnTo>
                      <a:pt x="151941" y="479922"/>
                    </a:lnTo>
                    <a:lnTo>
                      <a:pt x="428190" y="18267"/>
                    </a:lnTo>
                    <a:lnTo>
                      <a:pt x="304356" y="18267"/>
                    </a:lnTo>
                    <a:lnTo>
                      <a:pt x="13445" y="506378"/>
                    </a:lnTo>
                    <a:lnTo>
                      <a:pt x="13445" y="588085"/>
                    </a:lnTo>
                    <a:lnTo>
                      <a:pt x="362635" y="588085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4" name="Полилиния: фигура 693">
                <a:extLst>
                  <a:ext uri="{FF2B5EF4-FFF2-40B4-BE49-F238E27FC236}">
                    <a16:creationId xmlns:a16="http://schemas.microsoft.com/office/drawing/2014/main" id="{4B5AFF8D-7E6C-41A6-9464-3D43AA563ABB}"/>
                  </a:ext>
                </a:extLst>
              </p:cNvPr>
              <p:cNvSpPr/>
              <p:nvPr/>
            </p:nvSpPr>
            <p:spPr>
              <a:xfrm>
                <a:off x="6923355" y="2336392"/>
                <a:ext cx="63377" cy="125534"/>
              </a:xfrm>
              <a:custGeom>
                <a:avLst/>
                <a:gdLst>
                  <a:gd name="connsiteX0" fmla="*/ 63378 w 63377"/>
                  <a:gd name="connsiteY0" fmla="*/ 125534 h 125534"/>
                  <a:gd name="connsiteX1" fmla="*/ 20294 w 63377"/>
                  <a:gd name="connsiteY1" fmla="*/ 0 h 125534"/>
                  <a:gd name="connsiteX2" fmla="*/ 0 w 63377"/>
                  <a:gd name="connsiteY2" fmla="*/ 0 h 125534"/>
                  <a:gd name="connsiteX3" fmla="*/ 0 w 63377"/>
                  <a:gd name="connsiteY3" fmla="*/ 32194 h 125534"/>
                  <a:gd name="connsiteX4" fmla="*/ 41012 w 63377"/>
                  <a:gd name="connsiteY4" fmla="*/ 125534 h 125534"/>
                  <a:gd name="connsiteX5" fmla="*/ 63378 w 63377"/>
                  <a:gd name="connsiteY5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77" h="125534">
                    <a:moveTo>
                      <a:pt x="63378" y="125534"/>
                    </a:moveTo>
                    <a:lnTo>
                      <a:pt x="20294" y="0"/>
                    </a:lnTo>
                    <a:lnTo>
                      <a:pt x="0" y="0"/>
                    </a:lnTo>
                    <a:lnTo>
                      <a:pt x="0" y="32194"/>
                    </a:lnTo>
                    <a:lnTo>
                      <a:pt x="41012" y="125534"/>
                    </a:lnTo>
                    <a:lnTo>
                      <a:pt x="63378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5" name="Полилиния: фигура 694">
                <a:extLst>
                  <a:ext uri="{FF2B5EF4-FFF2-40B4-BE49-F238E27FC236}">
                    <a16:creationId xmlns:a16="http://schemas.microsoft.com/office/drawing/2014/main" id="{30AE6741-73DB-41D7-B4DC-0C01234ADB40}"/>
                  </a:ext>
                </a:extLst>
              </p:cNvPr>
              <p:cNvSpPr/>
              <p:nvPr/>
            </p:nvSpPr>
            <p:spPr>
              <a:xfrm>
                <a:off x="7222023" y="2336392"/>
                <a:ext cx="127340" cy="125534"/>
              </a:xfrm>
              <a:custGeom>
                <a:avLst/>
                <a:gdLst>
                  <a:gd name="connsiteX0" fmla="*/ 29484 w 127340"/>
                  <a:gd name="connsiteY0" fmla="*/ 125534 h 125534"/>
                  <a:gd name="connsiteX1" fmla="*/ 127340 w 127340"/>
                  <a:gd name="connsiteY1" fmla="*/ 0 h 125534"/>
                  <a:gd name="connsiteX2" fmla="*/ 82184 w 127340"/>
                  <a:gd name="connsiteY2" fmla="*/ 0 h 125534"/>
                  <a:gd name="connsiteX3" fmla="*/ 0 w 127340"/>
                  <a:gd name="connsiteY3" fmla="*/ 125534 h 125534"/>
                  <a:gd name="connsiteX4" fmla="*/ 29484 w 127340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40" h="125534">
                    <a:moveTo>
                      <a:pt x="29484" y="125534"/>
                    </a:moveTo>
                    <a:lnTo>
                      <a:pt x="127340" y="0"/>
                    </a:lnTo>
                    <a:lnTo>
                      <a:pt x="82184" y="0"/>
                    </a:lnTo>
                    <a:lnTo>
                      <a:pt x="0" y="125534"/>
                    </a:lnTo>
                    <a:lnTo>
                      <a:pt x="29484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6" name="Полилиния: фигура 695">
                <a:extLst>
                  <a:ext uri="{FF2B5EF4-FFF2-40B4-BE49-F238E27FC236}">
                    <a16:creationId xmlns:a16="http://schemas.microsoft.com/office/drawing/2014/main" id="{E749BE8C-A6A2-45A3-A120-820658D2F08C}"/>
                  </a:ext>
                </a:extLst>
              </p:cNvPr>
              <p:cNvSpPr/>
              <p:nvPr/>
            </p:nvSpPr>
            <p:spPr>
              <a:xfrm>
                <a:off x="7127673" y="2336392"/>
                <a:ext cx="64228" cy="125534"/>
              </a:xfrm>
              <a:custGeom>
                <a:avLst/>
                <a:gdLst>
                  <a:gd name="connsiteX0" fmla="*/ 21144 w 64228"/>
                  <a:gd name="connsiteY0" fmla="*/ 125534 h 125534"/>
                  <a:gd name="connsiteX1" fmla="*/ 64228 w 64228"/>
                  <a:gd name="connsiteY1" fmla="*/ 0 h 125534"/>
                  <a:gd name="connsiteX2" fmla="*/ 31716 w 64228"/>
                  <a:gd name="connsiteY2" fmla="*/ 0 h 125534"/>
                  <a:gd name="connsiteX3" fmla="*/ 0 w 64228"/>
                  <a:gd name="connsiteY3" fmla="*/ 125534 h 125534"/>
                  <a:gd name="connsiteX4" fmla="*/ 21144 w 64228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28" h="125534">
                    <a:moveTo>
                      <a:pt x="21144" y="125534"/>
                    </a:moveTo>
                    <a:lnTo>
                      <a:pt x="64228" y="0"/>
                    </a:lnTo>
                    <a:lnTo>
                      <a:pt x="31716" y="0"/>
                    </a:lnTo>
                    <a:lnTo>
                      <a:pt x="0" y="125534"/>
                    </a:lnTo>
                    <a:lnTo>
                      <a:pt x="21144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7" name="Полилиния: фигура 696">
                <a:extLst>
                  <a:ext uri="{FF2B5EF4-FFF2-40B4-BE49-F238E27FC236}">
                    <a16:creationId xmlns:a16="http://schemas.microsoft.com/office/drawing/2014/main" id="{9B6A42CD-7E3C-4C47-A940-BE520E2D40D6}"/>
                  </a:ext>
                </a:extLst>
              </p:cNvPr>
              <p:cNvSpPr/>
              <p:nvPr/>
            </p:nvSpPr>
            <p:spPr>
              <a:xfrm>
                <a:off x="7109186" y="2804900"/>
                <a:ext cx="76712" cy="196827"/>
              </a:xfrm>
              <a:custGeom>
                <a:avLst/>
                <a:gdLst>
                  <a:gd name="connsiteX0" fmla="*/ 0 w 76712"/>
                  <a:gd name="connsiteY0" fmla="*/ 13334 h 196827"/>
                  <a:gd name="connsiteX1" fmla="*/ 62953 w 76712"/>
                  <a:gd name="connsiteY1" fmla="*/ 196828 h 196827"/>
                  <a:gd name="connsiteX2" fmla="*/ 76712 w 76712"/>
                  <a:gd name="connsiteY2" fmla="*/ 162350 h 196827"/>
                  <a:gd name="connsiteX3" fmla="*/ 5366 w 76712"/>
                  <a:gd name="connsiteY3" fmla="*/ 0 h 196827"/>
                  <a:gd name="connsiteX4" fmla="*/ 0 w 76712"/>
                  <a:gd name="connsiteY4" fmla="*/ 13334 h 19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12" h="196827">
                    <a:moveTo>
                      <a:pt x="0" y="13334"/>
                    </a:moveTo>
                    <a:lnTo>
                      <a:pt x="62953" y="196828"/>
                    </a:lnTo>
                    <a:lnTo>
                      <a:pt x="76712" y="162350"/>
                    </a:lnTo>
                    <a:lnTo>
                      <a:pt x="5366" y="0"/>
                    </a:lnTo>
                    <a:lnTo>
                      <a:pt x="0" y="133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8" name="Полилиния: фигура 697">
                <a:extLst>
                  <a:ext uri="{FF2B5EF4-FFF2-40B4-BE49-F238E27FC236}">
                    <a16:creationId xmlns:a16="http://schemas.microsoft.com/office/drawing/2014/main" id="{5476F33E-8A76-44A5-81EA-1D8E4A1B2EBE}"/>
                  </a:ext>
                </a:extLst>
              </p:cNvPr>
              <p:cNvSpPr/>
              <p:nvPr/>
            </p:nvSpPr>
            <p:spPr>
              <a:xfrm>
                <a:off x="7171395" y="2336392"/>
                <a:ext cx="92171" cy="125534"/>
              </a:xfrm>
              <a:custGeom>
                <a:avLst/>
                <a:gdLst>
                  <a:gd name="connsiteX0" fmla="*/ 24119 w 92171"/>
                  <a:gd name="connsiteY0" fmla="*/ 125534 h 125534"/>
                  <a:gd name="connsiteX1" fmla="*/ 92172 w 92171"/>
                  <a:gd name="connsiteY1" fmla="*/ 0 h 125534"/>
                  <a:gd name="connsiteX2" fmla="*/ 55091 w 92171"/>
                  <a:gd name="connsiteY2" fmla="*/ 0 h 125534"/>
                  <a:gd name="connsiteX3" fmla="*/ 0 w 92171"/>
                  <a:gd name="connsiteY3" fmla="*/ 125534 h 125534"/>
                  <a:gd name="connsiteX4" fmla="*/ 24119 w 92171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1" h="125534">
                    <a:moveTo>
                      <a:pt x="24119" y="125534"/>
                    </a:moveTo>
                    <a:lnTo>
                      <a:pt x="92172" y="0"/>
                    </a:lnTo>
                    <a:lnTo>
                      <a:pt x="55091" y="0"/>
                    </a:lnTo>
                    <a:lnTo>
                      <a:pt x="0" y="125534"/>
                    </a:lnTo>
                    <a:lnTo>
                      <a:pt x="24119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99" name="Полилиния: фигура 698">
                <a:extLst>
                  <a:ext uri="{FF2B5EF4-FFF2-40B4-BE49-F238E27FC236}">
                    <a16:creationId xmlns:a16="http://schemas.microsoft.com/office/drawing/2014/main" id="{0EB7ED1E-6DDC-413C-BFD9-6C72A0BAB1B6}"/>
                  </a:ext>
                </a:extLst>
              </p:cNvPr>
              <p:cNvSpPr/>
              <p:nvPr/>
            </p:nvSpPr>
            <p:spPr>
              <a:xfrm>
                <a:off x="7210867" y="2336392"/>
                <a:ext cx="192684" cy="229818"/>
              </a:xfrm>
              <a:custGeom>
                <a:avLst/>
                <a:gdLst>
                  <a:gd name="connsiteX0" fmla="*/ 0 w 192684"/>
                  <a:gd name="connsiteY0" fmla="*/ 229818 h 229818"/>
                  <a:gd name="connsiteX1" fmla="*/ 192684 w 192684"/>
                  <a:gd name="connsiteY1" fmla="*/ 52434 h 229818"/>
                  <a:gd name="connsiteX2" fmla="*/ 192684 w 192684"/>
                  <a:gd name="connsiteY2" fmla="*/ 0 h 229818"/>
                  <a:gd name="connsiteX3" fmla="*/ 189868 w 192684"/>
                  <a:gd name="connsiteY3" fmla="*/ 0 h 229818"/>
                  <a:gd name="connsiteX4" fmla="*/ 16947 w 192684"/>
                  <a:gd name="connsiteY4" fmla="*/ 187797 h 229818"/>
                  <a:gd name="connsiteX5" fmla="*/ 0 w 192684"/>
                  <a:gd name="connsiteY5" fmla="*/ 229818 h 22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4" h="229818">
                    <a:moveTo>
                      <a:pt x="0" y="229818"/>
                    </a:moveTo>
                    <a:lnTo>
                      <a:pt x="192684" y="52434"/>
                    </a:lnTo>
                    <a:lnTo>
                      <a:pt x="192684" y="0"/>
                    </a:lnTo>
                    <a:lnTo>
                      <a:pt x="189868" y="0"/>
                    </a:lnTo>
                    <a:lnTo>
                      <a:pt x="16947" y="187797"/>
                    </a:lnTo>
                    <a:lnTo>
                      <a:pt x="0" y="229818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0" name="Полилиния: фигура 699">
                <a:extLst>
                  <a:ext uri="{FF2B5EF4-FFF2-40B4-BE49-F238E27FC236}">
                    <a16:creationId xmlns:a16="http://schemas.microsoft.com/office/drawing/2014/main" id="{ABF45D5D-A277-41F4-8118-AE7D0EC6866C}"/>
                  </a:ext>
                </a:extLst>
              </p:cNvPr>
              <p:cNvSpPr/>
              <p:nvPr/>
            </p:nvSpPr>
            <p:spPr>
              <a:xfrm>
                <a:off x="7177026" y="2542570"/>
                <a:ext cx="177915" cy="107524"/>
              </a:xfrm>
              <a:custGeom>
                <a:avLst/>
                <a:gdLst>
                  <a:gd name="connsiteX0" fmla="*/ 0 w 177915"/>
                  <a:gd name="connsiteY0" fmla="*/ 107525 h 107524"/>
                  <a:gd name="connsiteX1" fmla="*/ 163731 w 177915"/>
                  <a:gd name="connsiteY1" fmla="*/ 35594 h 107524"/>
                  <a:gd name="connsiteX2" fmla="*/ 177915 w 177915"/>
                  <a:gd name="connsiteY2" fmla="*/ 0 h 107524"/>
                  <a:gd name="connsiteX3" fmla="*/ 5738 w 177915"/>
                  <a:gd name="connsiteY3" fmla="*/ 93394 h 107524"/>
                  <a:gd name="connsiteX4" fmla="*/ 0 w 177915"/>
                  <a:gd name="connsiteY4" fmla="*/ 107525 h 10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915" h="107524">
                    <a:moveTo>
                      <a:pt x="0" y="107525"/>
                    </a:moveTo>
                    <a:lnTo>
                      <a:pt x="163731" y="35594"/>
                    </a:lnTo>
                    <a:lnTo>
                      <a:pt x="177915" y="0"/>
                    </a:lnTo>
                    <a:lnTo>
                      <a:pt x="5738" y="93394"/>
                    </a:lnTo>
                    <a:lnTo>
                      <a:pt x="0" y="107525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1" name="Полилиния: фигура 700">
                <a:extLst>
                  <a:ext uri="{FF2B5EF4-FFF2-40B4-BE49-F238E27FC236}">
                    <a16:creationId xmlns:a16="http://schemas.microsoft.com/office/drawing/2014/main" id="{5F1194DB-8066-489C-8B63-A055775C876C}"/>
                  </a:ext>
                </a:extLst>
              </p:cNvPr>
              <p:cNvSpPr/>
              <p:nvPr/>
            </p:nvSpPr>
            <p:spPr>
              <a:xfrm>
                <a:off x="7168048" y="2608391"/>
                <a:ext cx="160702" cy="63909"/>
              </a:xfrm>
              <a:custGeom>
                <a:avLst/>
                <a:gdLst>
                  <a:gd name="connsiteX0" fmla="*/ 0 w 160702"/>
                  <a:gd name="connsiteY0" fmla="*/ 63909 h 63909"/>
                  <a:gd name="connsiteX1" fmla="*/ 150344 w 160702"/>
                  <a:gd name="connsiteY1" fmla="*/ 25978 h 63909"/>
                  <a:gd name="connsiteX2" fmla="*/ 160703 w 160702"/>
                  <a:gd name="connsiteY2" fmla="*/ 0 h 63909"/>
                  <a:gd name="connsiteX3" fmla="*/ 4091 w 160702"/>
                  <a:gd name="connsiteY3" fmla="*/ 53816 h 63909"/>
                  <a:gd name="connsiteX4" fmla="*/ 0 w 160702"/>
                  <a:gd name="connsiteY4" fmla="*/ 63909 h 6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702" h="63909">
                    <a:moveTo>
                      <a:pt x="0" y="63909"/>
                    </a:moveTo>
                    <a:lnTo>
                      <a:pt x="150344" y="25978"/>
                    </a:lnTo>
                    <a:lnTo>
                      <a:pt x="160703" y="0"/>
                    </a:lnTo>
                    <a:lnTo>
                      <a:pt x="4091" y="53816"/>
                    </a:lnTo>
                    <a:lnTo>
                      <a:pt x="0" y="63909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2" name="Полилиния: фигура 701">
                <a:extLst>
                  <a:ext uri="{FF2B5EF4-FFF2-40B4-BE49-F238E27FC236}">
                    <a16:creationId xmlns:a16="http://schemas.microsoft.com/office/drawing/2014/main" id="{497636E7-5ED4-419E-AAE9-F3FBF3A955AB}"/>
                  </a:ext>
                </a:extLst>
              </p:cNvPr>
              <p:cNvSpPr/>
              <p:nvPr/>
            </p:nvSpPr>
            <p:spPr>
              <a:xfrm>
                <a:off x="7189829" y="2443811"/>
                <a:ext cx="204424" cy="174568"/>
              </a:xfrm>
              <a:custGeom>
                <a:avLst/>
                <a:gdLst>
                  <a:gd name="connsiteX0" fmla="*/ 0 w 204424"/>
                  <a:gd name="connsiteY0" fmla="*/ 174568 h 174568"/>
                  <a:gd name="connsiteX1" fmla="*/ 182484 w 204424"/>
                  <a:gd name="connsiteY1" fmla="*/ 55144 h 174568"/>
                  <a:gd name="connsiteX2" fmla="*/ 204425 w 204424"/>
                  <a:gd name="connsiteY2" fmla="*/ 0 h 174568"/>
                  <a:gd name="connsiteX3" fmla="*/ 8978 w 204424"/>
                  <a:gd name="connsiteY3" fmla="*/ 152362 h 174568"/>
                  <a:gd name="connsiteX4" fmla="*/ 0 w 204424"/>
                  <a:gd name="connsiteY4" fmla="*/ 174568 h 17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24" h="174568">
                    <a:moveTo>
                      <a:pt x="0" y="174568"/>
                    </a:moveTo>
                    <a:lnTo>
                      <a:pt x="182484" y="55144"/>
                    </a:lnTo>
                    <a:lnTo>
                      <a:pt x="204425" y="0"/>
                    </a:lnTo>
                    <a:lnTo>
                      <a:pt x="8978" y="152362"/>
                    </a:lnTo>
                    <a:lnTo>
                      <a:pt x="0" y="174568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3" name="Полилиния: фигура 702">
                <a:extLst>
                  <a:ext uri="{FF2B5EF4-FFF2-40B4-BE49-F238E27FC236}">
                    <a16:creationId xmlns:a16="http://schemas.microsoft.com/office/drawing/2014/main" id="{6464CEE5-3CFB-4769-9690-BA193F6621A3}"/>
                  </a:ext>
                </a:extLst>
              </p:cNvPr>
              <p:cNvSpPr/>
              <p:nvPr/>
            </p:nvSpPr>
            <p:spPr>
              <a:xfrm>
                <a:off x="7154767" y="2698066"/>
                <a:ext cx="138284" cy="17956"/>
              </a:xfrm>
              <a:custGeom>
                <a:avLst/>
                <a:gdLst>
                  <a:gd name="connsiteX0" fmla="*/ 0 w 138284"/>
                  <a:gd name="connsiteY0" fmla="*/ 7225 h 17956"/>
                  <a:gd name="connsiteX1" fmla="*/ 131112 w 138284"/>
                  <a:gd name="connsiteY1" fmla="*/ 17956 h 17956"/>
                  <a:gd name="connsiteX2" fmla="*/ 138284 w 138284"/>
                  <a:gd name="connsiteY2" fmla="*/ 0 h 17956"/>
                  <a:gd name="connsiteX3" fmla="*/ 2869 w 138284"/>
                  <a:gd name="connsiteY3" fmla="*/ 53 h 17956"/>
                  <a:gd name="connsiteX4" fmla="*/ 0 w 138284"/>
                  <a:gd name="connsiteY4" fmla="*/ 7225 h 17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284" h="17956">
                    <a:moveTo>
                      <a:pt x="0" y="7225"/>
                    </a:moveTo>
                    <a:lnTo>
                      <a:pt x="131112" y="17956"/>
                    </a:lnTo>
                    <a:lnTo>
                      <a:pt x="138284" y="0"/>
                    </a:lnTo>
                    <a:lnTo>
                      <a:pt x="2869" y="53"/>
                    </a:lnTo>
                    <a:lnTo>
                      <a:pt x="0" y="7225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4" name="Полилиния: фигура 703">
                <a:extLst>
                  <a:ext uri="{FF2B5EF4-FFF2-40B4-BE49-F238E27FC236}">
                    <a16:creationId xmlns:a16="http://schemas.microsoft.com/office/drawing/2014/main" id="{48053AE9-3380-424F-9361-A78A7CF5B7E0}"/>
                  </a:ext>
                </a:extLst>
              </p:cNvPr>
              <p:cNvSpPr/>
              <p:nvPr/>
            </p:nvSpPr>
            <p:spPr>
              <a:xfrm>
                <a:off x="6923355" y="2431007"/>
                <a:ext cx="16787" cy="30918"/>
              </a:xfrm>
              <a:custGeom>
                <a:avLst/>
                <a:gdLst>
                  <a:gd name="connsiteX0" fmla="*/ 0 w 16787"/>
                  <a:gd name="connsiteY0" fmla="*/ 30919 h 30918"/>
                  <a:gd name="connsiteX1" fmla="*/ 16787 w 16787"/>
                  <a:gd name="connsiteY1" fmla="*/ 30919 h 30918"/>
                  <a:gd name="connsiteX2" fmla="*/ 0 w 16787"/>
                  <a:gd name="connsiteY2" fmla="*/ 0 h 30918"/>
                  <a:gd name="connsiteX3" fmla="*/ 0 w 16787"/>
                  <a:gd name="connsiteY3" fmla="*/ 30919 h 3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87" h="30918">
                    <a:moveTo>
                      <a:pt x="0" y="30919"/>
                    </a:moveTo>
                    <a:lnTo>
                      <a:pt x="16787" y="30919"/>
                    </a:lnTo>
                    <a:lnTo>
                      <a:pt x="0" y="0"/>
                    </a:lnTo>
                    <a:lnTo>
                      <a:pt x="0" y="30919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5" name="Полилиния: фигура 704">
                <a:extLst>
                  <a:ext uri="{FF2B5EF4-FFF2-40B4-BE49-F238E27FC236}">
                    <a16:creationId xmlns:a16="http://schemas.microsoft.com/office/drawing/2014/main" id="{3FA069CF-F58C-4B0D-86FD-85DBCEC9BBA1}"/>
                  </a:ext>
                </a:extLst>
              </p:cNvPr>
              <p:cNvSpPr/>
              <p:nvPr/>
            </p:nvSpPr>
            <p:spPr>
              <a:xfrm>
                <a:off x="7160983" y="2657638"/>
                <a:ext cx="148165" cy="32299"/>
              </a:xfrm>
              <a:custGeom>
                <a:avLst/>
                <a:gdLst>
                  <a:gd name="connsiteX0" fmla="*/ 0 w 148165"/>
                  <a:gd name="connsiteY0" fmla="*/ 32300 h 32299"/>
                  <a:gd name="connsiteX1" fmla="*/ 139825 w 148165"/>
                  <a:gd name="connsiteY1" fmla="*/ 20878 h 32299"/>
                  <a:gd name="connsiteX2" fmla="*/ 148165 w 148165"/>
                  <a:gd name="connsiteY2" fmla="*/ 0 h 32299"/>
                  <a:gd name="connsiteX3" fmla="*/ 3347 w 148165"/>
                  <a:gd name="connsiteY3" fmla="*/ 24012 h 32299"/>
                  <a:gd name="connsiteX4" fmla="*/ 0 w 148165"/>
                  <a:gd name="connsiteY4" fmla="*/ 32300 h 3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165" h="32299">
                    <a:moveTo>
                      <a:pt x="0" y="32300"/>
                    </a:moveTo>
                    <a:lnTo>
                      <a:pt x="139825" y="20878"/>
                    </a:lnTo>
                    <a:lnTo>
                      <a:pt x="148165" y="0"/>
                    </a:lnTo>
                    <a:lnTo>
                      <a:pt x="3347" y="24012"/>
                    </a:lnTo>
                    <a:lnTo>
                      <a:pt x="0" y="32300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6" name="Полилиния: фигура 705">
                <a:extLst>
                  <a:ext uri="{FF2B5EF4-FFF2-40B4-BE49-F238E27FC236}">
                    <a16:creationId xmlns:a16="http://schemas.microsoft.com/office/drawing/2014/main" id="{E21C1482-09AE-4C54-9DE8-16466CAFAD4A}"/>
                  </a:ext>
                </a:extLst>
              </p:cNvPr>
              <p:cNvSpPr/>
              <p:nvPr/>
            </p:nvSpPr>
            <p:spPr>
              <a:xfrm>
                <a:off x="7037945" y="2336392"/>
                <a:ext cx="29803" cy="125534"/>
              </a:xfrm>
              <a:custGeom>
                <a:avLst/>
                <a:gdLst>
                  <a:gd name="connsiteX0" fmla="*/ 29750 w 29803"/>
                  <a:gd name="connsiteY0" fmla="*/ 125534 h 125534"/>
                  <a:gd name="connsiteX1" fmla="*/ 29803 w 29803"/>
                  <a:gd name="connsiteY1" fmla="*/ 0 h 125534"/>
                  <a:gd name="connsiteX2" fmla="*/ 0 w 29803"/>
                  <a:gd name="connsiteY2" fmla="*/ 0 h 125534"/>
                  <a:gd name="connsiteX3" fmla="*/ 10306 w 29803"/>
                  <a:gd name="connsiteY3" fmla="*/ 125534 h 125534"/>
                  <a:gd name="connsiteX4" fmla="*/ 29750 w 29803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03" h="125534">
                    <a:moveTo>
                      <a:pt x="29750" y="125534"/>
                    </a:moveTo>
                    <a:lnTo>
                      <a:pt x="29803" y="0"/>
                    </a:lnTo>
                    <a:lnTo>
                      <a:pt x="0" y="0"/>
                    </a:lnTo>
                    <a:lnTo>
                      <a:pt x="10306" y="125534"/>
                    </a:lnTo>
                    <a:lnTo>
                      <a:pt x="29750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7" name="Полилиния: фигура 706">
                <a:extLst>
                  <a:ext uri="{FF2B5EF4-FFF2-40B4-BE49-F238E27FC236}">
                    <a16:creationId xmlns:a16="http://schemas.microsoft.com/office/drawing/2014/main" id="{4ABDEABF-45D8-4ED6-BF4A-32C0AEA96B07}"/>
                  </a:ext>
                </a:extLst>
              </p:cNvPr>
              <p:cNvSpPr/>
              <p:nvPr/>
            </p:nvSpPr>
            <p:spPr>
              <a:xfrm>
                <a:off x="7144301" y="2725160"/>
                <a:ext cx="121656" cy="56843"/>
              </a:xfrm>
              <a:custGeom>
                <a:avLst/>
                <a:gdLst>
                  <a:gd name="connsiteX0" fmla="*/ 0 w 121656"/>
                  <a:gd name="connsiteY0" fmla="*/ 6109 h 56843"/>
                  <a:gd name="connsiteX1" fmla="*/ 115334 w 121656"/>
                  <a:gd name="connsiteY1" fmla="*/ 56844 h 56843"/>
                  <a:gd name="connsiteX2" fmla="*/ 121656 w 121656"/>
                  <a:gd name="connsiteY2" fmla="*/ 40906 h 56843"/>
                  <a:gd name="connsiteX3" fmla="*/ 2444 w 121656"/>
                  <a:gd name="connsiteY3" fmla="*/ 0 h 56843"/>
                  <a:gd name="connsiteX4" fmla="*/ 0 w 121656"/>
                  <a:gd name="connsiteY4" fmla="*/ 6109 h 56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56" h="56843">
                    <a:moveTo>
                      <a:pt x="0" y="6109"/>
                    </a:moveTo>
                    <a:lnTo>
                      <a:pt x="115334" y="56844"/>
                    </a:lnTo>
                    <a:lnTo>
                      <a:pt x="121656" y="40906"/>
                    </a:lnTo>
                    <a:lnTo>
                      <a:pt x="2444" y="0"/>
                    </a:lnTo>
                    <a:lnTo>
                      <a:pt x="0" y="6109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8" name="Полилиния: фигура 707">
                <a:extLst>
                  <a:ext uri="{FF2B5EF4-FFF2-40B4-BE49-F238E27FC236}">
                    <a16:creationId xmlns:a16="http://schemas.microsoft.com/office/drawing/2014/main" id="{AF2A3EA1-7E59-4F6F-B795-8DB246082852}"/>
                  </a:ext>
                </a:extLst>
              </p:cNvPr>
              <p:cNvSpPr/>
              <p:nvPr/>
            </p:nvSpPr>
            <p:spPr>
              <a:xfrm>
                <a:off x="7139042" y="2737751"/>
                <a:ext cx="114165" cy="76924"/>
              </a:xfrm>
              <a:custGeom>
                <a:avLst/>
                <a:gdLst>
                  <a:gd name="connsiteX0" fmla="*/ 0 w 114165"/>
                  <a:gd name="connsiteY0" fmla="*/ 6481 h 76924"/>
                  <a:gd name="connsiteX1" fmla="*/ 107578 w 114165"/>
                  <a:gd name="connsiteY1" fmla="*/ 76925 h 76924"/>
                  <a:gd name="connsiteX2" fmla="*/ 114166 w 114165"/>
                  <a:gd name="connsiteY2" fmla="*/ 60456 h 76924"/>
                  <a:gd name="connsiteX3" fmla="*/ 2656 w 114165"/>
                  <a:gd name="connsiteY3" fmla="*/ 0 h 76924"/>
                  <a:gd name="connsiteX4" fmla="*/ 0 w 114165"/>
                  <a:gd name="connsiteY4" fmla="*/ 6481 h 7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65" h="76924">
                    <a:moveTo>
                      <a:pt x="0" y="6481"/>
                    </a:moveTo>
                    <a:lnTo>
                      <a:pt x="107578" y="76925"/>
                    </a:lnTo>
                    <a:lnTo>
                      <a:pt x="114166" y="60456"/>
                    </a:lnTo>
                    <a:lnTo>
                      <a:pt x="2656" y="0"/>
                    </a:lnTo>
                    <a:lnTo>
                      <a:pt x="0" y="6481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09" name="Полилиния: фигура 708">
                <a:extLst>
                  <a:ext uri="{FF2B5EF4-FFF2-40B4-BE49-F238E27FC236}">
                    <a16:creationId xmlns:a16="http://schemas.microsoft.com/office/drawing/2014/main" id="{EF06CD27-8C8A-4832-BEC6-7C70950DB707}"/>
                  </a:ext>
                </a:extLst>
              </p:cNvPr>
              <p:cNvSpPr/>
              <p:nvPr/>
            </p:nvSpPr>
            <p:spPr>
              <a:xfrm>
                <a:off x="7067908" y="2882728"/>
                <a:ext cx="33149" cy="217652"/>
              </a:xfrm>
              <a:custGeom>
                <a:avLst/>
                <a:gdLst>
                  <a:gd name="connsiteX0" fmla="*/ 53 w 33149"/>
                  <a:gd name="connsiteY0" fmla="*/ 37719 h 217652"/>
                  <a:gd name="connsiteX1" fmla="*/ 0 w 33149"/>
                  <a:gd name="connsiteY1" fmla="*/ 217653 h 217652"/>
                  <a:gd name="connsiteX2" fmla="*/ 33150 w 33149"/>
                  <a:gd name="connsiteY2" fmla="*/ 217653 h 217652"/>
                  <a:gd name="connsiteX3" fmla="*/ 15300 w 33149"/>
                  <a:gd name="connsiteY3" fmla="*/ 0 h 217652"/>
                  <a:gd name="connsiteX4" fmla="*/ 53 w 33149"/>
                  <a:gd name="connsiteY4" fmla="*/ 37719 h 21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9" h="217652">
                    <a:moveTo>
                      <a:pt x="53" y="37719"/>
                    </a:moveTo>
                    <a:lnTo>
                      <a:pt x="0" y="217653"/>
                    </a:lnTo>
                    <a:lnTo>
                      <a:pt x="33150" y="217653"/>
                    </a:lnTo>
                    <a:lnTo>
                      <a:pt x="15300" y="0"/>
                    </a:lnTo>
                    <a:lnTo>
                      <a:pt x="53" y="37719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0" name="Полилиния: фигура 709">
                <a:extLst>
                  <a:ext uri="{FF2B5EF4-FFF2-40B4-BE49-F238E27FC236}">
                    <a16:creationId xmlns:a16="http://schemas.microsoft.com/office/drawing/2014/main" id="{E31F3197-2F08-4DF2-921C-6A4565AD2AFF}"/>
                  </a:ext>
                </a:extLst>
              </p:cNvPr>
              <p:cNvSpPr/>
              <p:nvPr/>
            </p:nvSpPr>
            <p:spPr>
              <a:xfrm>
                <a:off x="7119279" y="2783279"/>
                <a:ext cx="88506" cy="154540"/>
              </a:xfrm>
              <a:custGeom>
                <a:avLst/>
                <a:gdLst>
                  <a:gd name="connsiteX0" fmla="*/ 0 w 88506"/>
                  <a:gd name="connsiteY0" fmla="*/ 10041 h 154540"/>
                  <a:gd name="connsiteX1" fmla="*/ 78306 w 88506"/>
                  <a:gd name="connsiteY1" fmla="*/ 154540 h 154540"/>
                  <a:gd name="connsiteX2" fmla="*/ 88506 w 88506"/>
                  <a:gd name="connsiteY2" fmla="*/ 128987 h 154540"/>
                  <a:gd name="connsiteX3" fmla="*/ 4038 w 88506"/>
                  <a:gd name="connsiteY3" fmla="*/ 0 h 154540"/>
                  <a:gd name="connsiteX4" fmla="*/ 0 w 88506"/>
                  <a:gd name="connsiteY4" fmla="*/ 10041 h 1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06" h="154540">
                    <a:moveTo>
                      <a:pt x="0" y="10041"/>
                    </a:moveTo>
                    <a:lnTo>
                      <a:pt x="78306" y="154540"/>
                    </a:lnTo>
                    <a:lnTo>
                      <a:pt x="88506" y="128987"/>
                    </a:lnTo>
                    <a:lnTo>
                      <a:pt x="4038" y="0"/>
                    </a:lnTo>
                    <a:lnTo>
                      <a:pt x="0" y="10041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1" name="Полилиния: фигура 710">
                <a:extLst>
                  <a:ext uri="{FF2B5EF4-FFF2-40B4-BE49-F238E27FC236}">
                    <a16:creationId xmlns:a16="http://schemas.microsoft.com/office/drawing/2014/main" id="{4D9DB782-0702-4B1A-B8CB-E8F139A44795}"/>
                  </a:ext>
                </a:extLst>
              </p:cNvPr>
              <p:cNvSpPr/>
              <p:nvPr/>
            </p:nvSpPr>
            <p:spPr>
              <a:xfrm>
                <a:off x="7094258" y="2834810"/>
                <a:ext cx="61093" cy="262065"/>
              </a:xfrm>
              <a:custGeom>
                <a:avLst/>
                <a:gdLst>
                  <a:gd name="connsiteX0" fmla="*/ 0 w 61093"/>
                  <a:gd name="connsiteY0" fmla="*/ 20453 h 262065"/>
                  <a:gd name="connsiteX1" fmla="*/ 40056 w 61093"/>
                  <a:gd name="connsiteY1" fmla="*/ 262065 h 262065"/>
                  <a:gd name="connsiteX2" fmla="*/ 61094 w 61093"/>
                  <a:gd name="connsiteY2" fmla="*/ 209100 h 262065"/>
                  <a:gd name="connsiteX3" fmla="*/ 8287 w 61093"/>
                  <a:gd name="connsiteY3" fmla="*/ 0 h 262065"/>
                  <a:gd name="connsiteX4" fmla="*/ 0 w 61093"/>
                  <a:gd name="connsiteY4" fmla="*/ 20453 h 26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93" h="262065">
                    <a:moveTo>
                      <a:pt x="0" y="20453"/>
                    </a:moveTo>
                    <a:lnTo>
                      <a:pt x="40056" y="262065"/>
                    </a:lnTo>
                    <a:lnTo>
                      <a:pt x="61094" y="209100"/>
                    </a:lnTo>
                    <a:lnTo>
                      <a:pt x="8287" y="0"/>
                    </a:lnTo>
                    <a:lnTo>
                      <a:pt x="0" y="20453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2" name="Полилиния: фигура 711">
                <a:extLst>
                  <a:ext uri="{FF2B5EF4-FFF2-40B4-BE49-F238E27FC236}">
                    <a16:creationId xmlns:a16="http://schemas.microsoft.com/office/drawing/2014/main" id="{574CEE0C-9FA6-4944-A8FE-E4B2FB46541F}"/>
                  </a:ext>
                </a:extLst>
              </p:cNvPr>
              <p:cNvSpPr/>
              <p:nvPr/>
            </p:nvSpPr>
            <p:spPr>
              <a:xfrm>
                <a:off x="7133411" y="2751085"/>
                <a:ext cx="106409" cy="98546"/>
              </a:xfrm>
              <a:custGeom>
                <a:avLst/>
                <a:gdLst>
                  <a:gd name="connsiteX0" fmla="*/ 0 w 106409"/>
                  <a:gd name="connsiteY0" fmla="*/ 7119 h 98546"/>
                  <a:gd name="connsiteX1" fmla="*/ 99290 w 106409"/>
                  <a:gd name="connsiteY1" fmla="*/ 98547 h 98546"/>
                  <a:gd name="connsiteX2" fmla="*/ 106409 w 106409"/>
                  <a:gd name="connsiteY2" fmla="*/ 80697 h 98546"/>
                  <a:gd name="connsiteX3" fmla="*/ 2869 w 106409"/>
                  <a:gd name="connsiteY3" fmla="*/ 0 h 98546"/>
                  <a:gd name="connsiteX4" fmla="*/ 0 w 106409"/>
                  <a:gd name="connsiteY4" fmla="*/ 7119 h 98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09" h="98546">
                    <a:moveTo>
                      <a:pt x="0" y="7119"/>
                    </a:moveTo>
                    <a:lnTo>
                      <a:pt x="99290" y="98547"/>
                    </a:lnTo>
                    <a:lnTo>
                      <a:pt x="106409" y="80697"/>
                    </a:lnTo>
                    <a:lnTo>
                      <a:pt x="2869" y="0"/>
                    </a:lnTo>
                    <a:lnTo>
                      <a:pt x="0" y="7119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3" name="Полилиния: фигура 712">
                <a:extLst>
                  <a:ext uri="{FF2B5EF4-FFF2-40B4-BE49-F238E27FC236}">
                    <a16:creationId xmlns:a16="http://schemas.microsoft.com/office/drawing/2014/main" id="{140ADF59-7A22-4E58-82BC-E639D642A7AD}"/>
                  </a:ext>
                </a:extLst>
              </p:cNvPr>
              <p:cNvSpPr/>
              <p:nvPr/>
            </p:nvSpPr>
            <p:spPr>
              <a:xfrm>
                <a:off x="7087511" y="2336392"/>
                <a:ext cx="40587" cy="125534"/>
              </a:xfrm>
              <a:custGeom>
                <a:avLst/>
                <a:gdLst>
                  <a:gd name="connsiteX0" fmla="*/ 19762 w 40587"/>
                  <a:gd name="connsiteY0" fmla="*/ 125534 h 125534"/>
                  <a:gd name="connsiteX1" fmla="*/ 40587 w 40587"/>
                  <a:gd name="connsiteY1" fmla="*/ 0 h 125534"/>
                  <a:gd name="connsiteX2" fmla="*/ 10253 w 40587"/>
                  <a:gd name="connsiteY2" fmla="*/ 0 h 125534"/>
                  <a:gd name="connsiteX3" fmla="*/ 0 w 40587"/>
                  <a:gd name="connsiteY3" fmla="*/ 125534 h 125534"/>
                  <a:gd name="connsiteX4" fmla="*/ 19762 w 40587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7" h="125534">
                    <a:moveTo>
                      <a:pt x="19762" y="125534"/>
                    </a:moveTo>
                    <a:lnTo>
                      <a:pt x="40587" y="0"/>
                    </a:lnTo>
                    <a:lnTo>
                      <a:pt x="10253" y="0"/>
                    </a:lnTo>
                    <a:lnTo>
                      <a:pt x="0" y="125534"/>
                    </a:lnTo>
                    <a:lnTo>
                      <a:pt x="19762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4" name="Полилиния: фигура 713">
                <a:extLst>
                  <a:ext uri="{FF2B5EF4-FFF2-40B4-BE49-F238E27FC236}">
                    <a16:creationId xmlns:a16="http://schemas.microsoft.com/office/drawing/2014/main" id="{FE02F185-05A3-4C65-B7BD-57E7F153C74B}"/>
                  </a:ext>
                </a:extLst>
              </p:cNvPr>
              <p:cNvSpPr/>
              <p:nvPr/>
            </p:nvSpPr>
            <p:spPr>
              <a:xfrm>
                <a:off x="7000811" y="2978619"/>
                <a:ext cx="43668" cy="121762"/>
              </a:xfrm>
              <a:custGeom>
                <a:avLst/>
                <a:gdLst>
                  <a:gd name="connsiteX0" fmla="*/ 3719 w 43668"/>
                  <a:gd name="connsiteY0" fmla="*/ 99025 h 121762"/>
                  <a:gd name="connsiteX1" fmla="*/ 0 w 43668"/>
                  <a:gd name="connsiteY1" fmla="*/ 121762 h 121762"/>
                  <a:gd name="connsiteX2" fmla="*/ 33734 w 43668"/>
                  <a:gd name="connsiteY2" fmla="*/ 121762 h 121762"/>
                  <a:gd name="connsiteX3" fmla="*/ 43669 w 43668"/>
                  <a:gd name="connsiteY3" fmla="*/ 0 h 121762"/>
                  <a:gd name="connsiteX4" fmla="*/ 3719 w 43668"/>
                  <a:gd name="connsiteY4" fmla="*/ 99025 h 12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68" h="121762">
                    <a:moveTo>
                      <a:pt x="3719" y="99025"/>
                    </a:moveTo>
                    <a:lnTo>
                      <a:pt x="0" y="121762"/>
                    </a:lnTo>
                    <a:lnTo>
                      <a:pt x="33734" y="121762"/>
                    </a:lnTo>
                    <a:lnTo>
                      <a:pt x="43669" y="0"/>
                    </a:lnTo>
                    <a:lnTo>
                      <a:pt x="3719" y="99025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5" name="Полилиния: фигура 714">
                <a:extLst>
                  <a:ext uri="{FF2B5EF4-FFF2-40B4-BE49-F238E27FC236}">
                    <a16:creationId xmlns:a16="http://schemas.microsoft.com/office/drawing/2014/main" id="{7C6692E1-A6CD-4644-A08E-4D882B2499EA}"/>
                  </a:ext>
                </a:extLst>
              </p:cNvPr>
              <p:cNvSpPr/>
              <p:nvPr/>
            </p:nvSpPr>
            <p:spPr>
              <a:xfrm>
                <a:off x="7126983" y="2765960"/>
                <a:ext cx="98068" cy="123515"/>
              </a:xfrm>
              <a:custGeom>
                <a:avLst/>
                <a:gdLst>
                  <a:gd name="connsiteX0" fmla="*/ 0 w 98068"/>
                  <a:gd name="connsiteY0" fmla="*/ 8181 h 123515"/>
                  <a:gd name="connsiteX1" fmla="*/ 89887 w 98068"/>
                  <a:gd name="connsiteY1" fmla="*/ 123515 h 123515"/>
                  <a:gd name="connsiteX2" fmla="*/ 98069 w 98068"/>
                  <a:gd name="connsiteY2" fmla="*/ 102903 h 123515"/>
                  <a:gd name="connsiteX3" fmla="*/ 3294 w 98068"/>
                  <a:gd name="connsiteY3" fmla="*/ 0 h 123515"/>
                  <a:gd name="connsiteX4" fmla="*/ 0 w 98068"/>
                  <a:gd name="connsiteY4" fmla="*/ 8181 h 123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68" h="123515">
                    <a:moveTo>
                      <a:pt x="0" y="8181"/>
                    </a:moveTo>
                    <a:lnTo>
                      <a:pt x="89887" y="123515"/>
                    </a:lnTo>
                    <a:lnTo>
                      <a:pt x="98069" y="102903"/>
                    </a:lnTo>
                    <a:lnTo>
                      <a:pt x="3294" y="0"/>
                    </a:lnTo>
                    <a:lnTo>
                      <a:pt x="0" y="8181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6" name="Полилиния: фигура 715">
                <a:extLst>
                  <a:ext uri="{FF2B5EF4-FFF2-40B4-BE49-F238E27FC236}">
                    <a16:creationId xmlns:a16="http://schemas.microsoft.com/office/drawing/2014/main" id="{8C3350BA-3814-4C1A-8A96-14DABC16ED18}"/>
                  </a:ext>
                </a:extLst>
              </p:cNvPr>
              <p:cNvSpPr/>
              <p:nvPr/>
            </p:nvSpPr>
            <p:spPr>
              <a:xfrm>
                <a:off x="7149348" y="2712251"/>
                <a:ext cx="129677" cy="37506"/>
              </a:xfrm>
              <a:custGeom>
                <a:avLst/>
                <a:gdLst>
                  <a:gd name="connsiteX0" fmla="*/ 0 w 129677"/>
                  <a:gd name="connsiteY0" fmla="*/ 6428 h 37506"/>
                  <a:gd name="connsiteX1" fmla="*/ 123090 w 129677"/>
                  <a:gd name="connsiteY1" fmla="*/ 37506 h 37506"/>
                  <a:gd name="connsiteX2" fmla="*/ 129678 w 129677"/>
                  <a:gd name="connsiteY2" fmla="*/ 21037 h 37506"/>
                  <a:gd name="connsiteX3" fmla="*/ 2603 w 129677"/>
                  <a:gd name="connsiteY3" fmla="*/ 0 h 37506"/>
                  <a:gd name="connsiteX4" fmla="*/ 0 w 129677"/>
                  <a:gd name="connsiteY4" fmla="*/ 6428 h 3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77" h="37506">
                    <a:moveTo>
                      <a:pt x="0" y="6428"/>
                    </a:moveTo>
                    <a:lnTo>
                      <a:pt x="123090" y="37506"/>
                    </a:lnTo>
                    <a:lnTo>
                      <a:pt x="129678" y="21037"/>
                    </a:lnTo>
                    <a:lnTo>
                      <a:pt x="2603" y="0"/>
                    </a:lnTo>
                    <a:lnTo>
                      <a:pt x="0" y="6428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717" name="Полилиния: фигура 716">
                <a:extLst>
                  <a:ext uri="{FF2B5EF4-FFF2-40B4-BE49-F238E27FC236}">
                    <a16:creationId xmlns:a16="http://schemas.microsoft.com/office/drawing/2014/main" id="{B5FC43B8-1E0C-4A4B-944B-6C8CAE9E0948}"/>
                  </a:ext>
                </a:extLst>
              </p:cNvPr>
              <p:cNvSpPr/>
              <p:nvPr/>
            </p:nvSpPr>
            <p:spPr>
              <a:xfrm>
                <a:off x="6976373" y="2336392"/>
                <a:ext cx="51956" cy="125534"/>
              </a:xfrm>
              <a:custGeom>
                <a:avLst/>
                <a:gdLst>
                  <a:gd name="connsiteX0" fmla="*/ 51956 w 51956"/>
                  <a:gd name="connsiteY0" fmla="*/ 125534 h 125534"/>
                  <a:gd name="connsiteX1" fmla="*/ 31184 w 51956"/>
                  <a:gd name="connsiteY1" fmla="*/ 0 h 125534"/>
                  <a:gd name="connsiteX2" fmla="*/ 0 w 51956"/>
                  <a:gd name="connsiteY2" fmla="*/ 0 h 125534"/>
                  <a:gd name="connsiteX3" fmla="*/ 31662 w 51956"/>
                  <a:gd name="connsiteY3" fmla="*/ 125534 h 125534"/>
                  <a:gd name="connsiteX4" fmla="*/ 51956 w 51956"/>
                  <a:gd name="connsiteY4" fmla="*/ 125534 h 1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6" h="125534">
                    <a:moveTo>
                      <a:pt x="51956" y="125534"/>
                    </a:moveTo>
                    <a:lnTo>
                      <a:pt x="31184" y="0"/>
                    </a:lnTo>
                    <a:lnTo>
                      <a:pt x="0" y="0"/>
                    </a:lnTo>
                    <a:lnTo>
                      <a:pt x="31662" y="125534"/>
                    </a:lnTo>
                    <a:lnTo>
                      <a:pt x="51956" y="125534"/>
                    </a:lnTo>
                    <a:close/>
                  </a:path>
                </a:pathLst>
              </a:custGeom>
              <a:grpFill/>
              <a:ln w="5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57" name="Рисунок 356">
            <a:extLst>
              <a:ext uri="{FF2B5EF4-FFF2-40B4-BE49-F238E27FC236}">
                <a16:creationId xmlns:a16="http://schemas.microsoft.com/office/drawing/2014/main" id="{6BCCBA07-FABF-4535-AED2-3B7D1B36F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4" y="4229636"/>
            <a:ext cx="1324027" cy="1515191"/>
          </a:xfrm>
          <a:prstGeom prst="rect">
            <a:avLst/>
          </a:prstGeom>
        </p:spPr>
      </p:pic>
      <p:sp>
        <p:nvSpPr>
          <p:cNvPr id="358" name="Shape 200">
            <a:extLst>
              <a:ext uri="{FF2B5EF4-FFF2-40B4-BE49-F238E27FC236}">
                <a16:creationId xmlns:a16="http://schemas.microsoft.com/office/drawing/2014/main" id="{56DDDF6D-95EE-448A-A71D-F4A4FB45E637}"/>
              </a:ext>
            </a:extLst>
          </p:cNvPr>
          <p:cNvSpPr/>
          <p:nvPr/>
        </p:nvSpPr>
        <p:spPr>
          <a:xfrm>
            <a:off x="2541879" y="4192193"/>
            <a:ext cx="401513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</a:rPr>
              <a:t>Национальный исследовательский</a:t>
            </a:r>
          </a:p>
          <a:p>
            <a:r>
              <a:rPr lang="ru-RU" sz="1800" b="1" dirty="0">
                <a:solidFill>
                  <a:schemeClr val="bg1"/>
                </a:solidFill>
              </a:rPr>
              <a:t>Томский государственный университет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359" name="Shape 200">
            <a:extLst>
              <a:ext uri="{FF2B5EF4-FFF2-40B4-BE49-F238E27FC236}">
                <a16:creationId xmlns:a16="http://schemas.microsoft.com/office/drawing/2014/main" id="{79A8830A-EED2-4959-ABCE-64DDF30C70DB}"/>
              </a:ext>
            </a:extLst>
          </p:cNvPr>
          <p:cNvSpPr/>
          <p:nvPr/>
        </p:nvSpPr>
        <p:spPr>
          <a:xfrm>
            <a:off x="2541879" y="4829554"/>
            <a:ext cx="27059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babanskaya@skills.tsu.ru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@OlesyaBabanskaya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60" name="Shape 200">
            <a:extLst>
              <a:ext uri="{FF2B5EF4-FFF2-40B4-BE49-F238E27FC236}">
                <a16:creationId xmlns:a16="http://schemas.microsoft.com/office/drawing/2014/main" id="{3590FF7D-B79C-425C-941C-337914492EE6}"/>
              </a:ext>
            </a:extLst>
          </p:cNvPr>
          <p:cNvSpPr/>
          <p:nvPr/>
        </p:nvSpPr>
        <p:spPr>
          <a:xfrm>
            <a:off x="735807" y="1290660"/>
            <a:ext cx="4617609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6000" b="1" dirty="0">
                <a:solidFill>
                  <a:schemeClr val="bg1"/>
                </a:solidFill>
              </a:rPr>
              <a:t>Спасибо</a:t>
            </a:r>
            <a:br>
              <a:rPr lang="ru-RU" sz="6000" b="1" dirty="0">
                <a:solidFill>
                  <a:schemeClr val="bg1"/>
                </a:solidFill>
              </a:rPr>
            </a:br>
            <a:r>
              <a:rPr lang="ru-RU" sz="6000" b="1" dirty="0">
                <a:solidFill>
                  <a:schemeClr val="bg1"/>
                </a:solidFill>
              </a:rPr>
              <a:t>за внимание!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5B85B-1FD1-88C9-B4E9-06BD8265ABFF}"/>
              </a:ext>
            </a:extLst>
          </p:cNvPr>
          <p:cNvSpPr txBox="1"/>
          <p:nvPr/>
        </p:nvSpPr>
        <p:spPr>
          <a:xfrm>
            <a:off x="7111667" y="4229636"/>
            <a:ext cx="5080333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b="1" dirty="0">
                <a:solidFill>
                  <a:schemeClr val="bg1"/>
                </a:solidFill>
              </a:rPr>
              <a:t>Бабанская Олеся Мирославовна,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начальник управления развития персонала</a:t>
            </a:r>
          </a:p>
          <a:p>
            <a:pPr defTabSz="897833">
              <a:lnSpc>
                <a:spcPct val="90000"/>
              </a:lnSpc>
              <a:spcAft>
                <a:spcPts val="1000"/>
              </a:spcAft>
              <a:defRPr sz="1800">
                <a:solidFill>
                  <a:srgbClr val="000000"/>
                </a:solidFill>
              </a:defRPr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Кулемина Маргарита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,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специалист по УМР </a:t>
            </a:r>
            <a:r>
              <a:rPr lang="ru-RU" dirty="0">
                <a:solidFill>
                  <a:schemeClr val="bg1"/>
                </a:solidFill>
              </a:rPr>
              <a:t>ИДО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9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EB3AC43-C856-45B1-A410-BE2F19959A3A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402C12C9-D4B9-4264-A988-2F8DF017D54E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8EB20EDA-A699-4380-BD6E-C9E669B2A26D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70F47A67-2BA1-4ACB-94B4-A812DD89D37B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231E185C-1EB3-49B6-B413-ED4AC439CEB3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8079373D-05C5-4342-845C-1747A5DFA719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ED4F2804-41CE-4D29-A981-0A8220C30E21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50AA103-14BC-4011-8A22-974BFDB4C2E4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EB8D37F-BC9B-495D-808A-BFF4D43B1B29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22AB2F0E-C89C-412F-B28D-7B679CF79EED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D7B7D47B-DAC7-4656-9270-BC18D4F0467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FFB84DB3-BDFA-4679-A97F-35A9C36FC524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99269E5-543B-4003-AB3D-275C440B6BB7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EDBDD751-A71B-4FCB-A395-CA25C2C5B170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CAFBAEB5-7A7E-41D4-83AB-1F2EB77B6646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CBD48CD9-3AF3-4226-AE52-292F84BC15E5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AF71333-93AD-4F45-B454-B7A4CD8360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ADC2F990-58B7-403B-AFFD-14A1BADA5D38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12F00464-D500-40DE-81E2-469C2736959C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7E6F54B7-BB37-41DB-A9F6-71A60A2A0100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6D9D2894-DF4D-4C03-BBE9-004911A21A76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9165572-5A95-49F6-980B-31048C301D96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5E526383-B6CC-44DC-9344-81078CD706BA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8C4F8017-F4EA-4B87-A600-EAFF917C37AD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EB61B426-C6E2-4610-8BF1-F9F47707B88A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BF9133C1-6AF5-454C-A1B2-4BBC76C42A2D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B747B6C-C755-4B16-B42B-DD6B1FD6199C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B4741BCA-2351-4AC2-AC6E-761184DA77E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6809673-F0BF-49B5-BBFF-EF7C64A89DAC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56C58B2A-CB91-40E6-896E-40786AB401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FC95-07B1-C24B-3E86-0835EF8B5A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56" y="2874419"/>
            <a:ext cx="1440833" cy="14408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7A5A62-81CE-A2C7-9897-1D6D532FB1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83" y="2789738"/>
            <a:ext cx="1440833" cy="1440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90589F-98B5-CDF4-11AC-C92AA9644C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11" y="2846164"/>
            <a:ext cx="1440833" cy="1440833"/>
          </a:xfrm>
          <a:prstGeom prst="rect">
            <a:avLst/>
          </a:prstGeom>
        </p:spPr>
      </p:pic>
      <p:sp>
        <p:nvSpPr>
          <p:cNvPr id="11" name="Shape 10">
            <a:extLst>
              <a:ext uri="{FF2B5EF4-FFF2-40B4-BE49-F238E27FC236}">
                <a16:creationId xmlns:a16="http://schemas.microsoft.com/office/drawing/2014/main" id="{F69F62EF-A85A-1BFC-BBE4-FF51ED657D3F}"/>
              </a:ext>
            </a:extLst>
          </p:cNvPr>
          <p:cNvSpPr txBox="1">
            <a:spLocks/>
          </p:cNvSpPr>
          <p:nvPr/>
        </p:nvSpPr>
        <p:spPr>
          <a:xfrm>
            <a:off x="813003" y="430195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Цель разработки: ускорить адаптацию и повысить вовлеченность сотрудников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D4EAA-87F1-7AF8-05E6-05F7514E3001}"/>
              </a:ext>
            </a:extLst>
          </p:cNvPr>
          <p:cNvSpPr txBox="1"/>
          <p:nvPr/>
        </p:nvSpPr>
        <p:spPr>
          <a:xfrm>
            <a:off x="1470431" y="4516320"/>
            <a:ext cx="2196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Быстрая адаптация новых сотрудников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034F65-A1D5-C4F5-298F-4ECB7F0B13D6}"/>
              </a:ext>
            </a:extLst>
          </p:cNvPr>
          <p:cNvSpPr txBox="1"/>
          <p:nvPr/>
        </p:nvSpPr>
        <p:spPr>
          <a:xfrm>
            <a:off x="4816832" y="4360874"/>
            <a:ext cx="290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Вовлеченность и информированность текущего персонала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E267DF-0D7E-580D-1B28-34F2691AE92F}"/>
              </a:ext>
            </a:extLst>
          </p:cNvPr>
          <p:cNvSpPr txBox="1"/>
          <p:nvPr/>
        </p:nvSpPr>
        <p:spPr>
          <a:xfrm>
            <a:off x="8712147" y="4516320"/>
            <a:ext cx="216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Профессиональная рефлексия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E17BA63-9718-29EE-A527-29094D1F9B16}"/>
              </a:ext>
            </a:extLst>
          </p:cNvPr>
          <p:cNvSpPr/>
          <p:nvPr/>
        </p:nvSpPr>
        <p:spPr>
          <a:xfrm>
            <a:off x="900725" y="2239847"/>
            <a:ext cx="3225836" cy="33180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212C0A4-6F1F-C268-D952-2FA96C59B1F7}"/>
              </a:ext>
            </a:extLst>
          </p:cNvPr>
          <p:cNvSpPr/>
          <p:nvPr/>
        </p:nvSpPr>
        <p:spPr>
          <a:xfrm>
            <a:off x="4567850" y="2239847"/>
            <a:ext cx="3225836" cy="33180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CF99B27-CF68-2F40-88A6-46441CF492A9}"/>
              </a:ext>
            </a:extLst>
          </p:cNvPr>
          <p:cNvSpPr/>
          <p:nvPr/>
        </p:nvSpPr>
        <p:spPr>
          <a:xfrm>
            <a:off x="8234975" y="2239847"/>
            <a:ext cx="3225836" cy="33180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6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BA58C-3913-6130-64A6-FB9C8D840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>
            <a:extLst>
              <a:ext uri="{FF2B5EF4-FFF2-40B4-BE49-F238E27FC236}">
                <a16:creationId xmlns:a16="http://schemas.microsoft.com/office/drawing/2014/main" id="{94BD6130-B3BD-2613-20A2-DD3051FB4299}"/>
              </a:ext>
            </a:extLst>
          </p:cNvPr>
          <p:cNvSpPr txBox="1">
            <a:spLocks/>
          </p:cNvSpPr>
          <p:nvPr/>
        </p:nvSpPr>
        <p:spPr>
          <a:xfrm>
            <a:off x="446695" y="-35719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Команда курса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CC386CD0-A0C6-4801-488C-6811525B80A2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A41B7C68-5500-CC03-B991-B744FC68402D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8B44F6B-61DD-807C-2B8C-9732B7693AC2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6B6AF380-C417-CE93-E8B1-2C8CD2FF5769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72042A98-999F-904A-4E73-B6555807C365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E51DC569-0D16-DD39-4372-1BDA88505783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87B09B15-DC59-0E68-2C76-FDE823814A02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83E1B5C0-E8C5-7808-2C8C-0F9ED1FBAF4B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AD1B1DBE-BCF6-8002-EF86-75F18B99AE7B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0CFF7D5B-C7F5-7FF9-393C-C6C00E3716F6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807E055A-72FE-DE77-4AA4-200ABAEECD93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27BF3CFF-8321-9831-B0CE-21513D36E5EA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D57AC7DB-BFD8-27ED-9B04-270C8807DCD2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C108CFE5-64A2-4831-C0B3-D02ABAD0A50C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FDC5466F-A68E-230A-FF6D-E3C29545E7B0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6FF863BE-01D5-41EC-1E72-10EF50C7FDF6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550E833C-0C05-7314-3DE8-744D98B5A338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440F463E-B88E-A713-5270-088C3F0F85D4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C6E22397-70C3-D6BC-A245-D1828D470D3D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5C5BCEA5-98D5-26EE-E4F7-2E96B3824449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46D7826B-1D8B-7D4D-4961-ECAD5979D146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F293FAB-348E-5479-497F-397E44A8334D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D0A6743E-A3C2-551D-4ED8-13EF56D412E1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19683753-5404-137B-79E9-9C58FDF856A4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5A379794-FC5C-8204-2859-E078DFB96AB8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E54A407F-6F66-71AA-9CF5-294638C77105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36453B1C-C805-E1F6-62B9-D83420D7D937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8F7DD4D9-01B7-06C1-8FA1-C8D777400956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AA7F594C-1E16-0F4D-0F5A-7B0C100ADB60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BB397480-A01E-54EE-DC61-A8C636A31A9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315C17-F18E-5886-CAD5-686E2E1D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53" y="618451"/>
            <a:ext cx="3791196" cy="5999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D742C9-BD33-1322-F84C-AD50469E5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11" y="1374590"/>
            <a:ext cx="2090416" cy="4300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9BFA1-FBCD-485C-5DC2-E4B2F2FAC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979" y="1374590"/>
            <a:ext cx="2119555" cy="43006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B48CFD-18BE-DF0E-B094-F528F76B9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534" y="79931"/>
            <a:ext cx="2397730" cy="43401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3E5728-EAC2-519F-B352-A37A80CEAB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2050"/>
          <a:stretch>
            <a:fillRect/>
          </a:stretch>
        </p:blipFill>
        <p:spPr>
          <a:xfrm>
            <a:off x="8934444" y="4420054"/>
            <a:ext cx="2323820" cy="23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17F8-9A89-E590-4800-ED5AC8A5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7F7EED1-E12B-54EC-0252-14502CE73046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591737EA-E19C-54F0-E2C1-93CADC172C05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291E4FF-B34A-8B8C-4098-F54E55A7E216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42493849-6D0E-A464-3FE0-3E09F2D9EB7C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04455A07-8600-D287-6111-5CF7F9AB877B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31A4C95A-4628-1CCD-BEFC-809369642AF6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7574EADB-4698-A64E-40B2-DCC062866E0B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D89EE8DB-2225-3C6C-3ACA-B87BD5575DB0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379602E4-CBE1-25BD-1F94-EE0E85A5A69F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E65C515D-B62D-323E-C13B-7290AD2A48BB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D7D53AC6-9C9D-3B24-C022-A2187F6BE10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1EAF103D-4850-220B-A5BD-9F0707034767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17F2F5B9-C430-27FF-C3B4-DD606FA7F443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AF90BFC5-7161-8CC3-00E8-6B17D73C920B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308E7D7C-3BA4-5B73-6F87-572804A35C59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547945C5-04B3-FAD2-C124-E1A80EE906C8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B35A05E0-24A6-813C-8F30-5AC26168BF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970D3463-50A1-5165-A48D-CD900A1BF413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39159C11-E2FA-3FE3-8E82-655B9F4A4506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E3842578-F1BC-303A-6D46-C8187479F385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E392C790-ED61-53EF-85F8-3418D312B7E7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D336F51D-36CA-265B-5BBC-BFEBA4DD52D3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2454EFF1-8E1F-D6D0-569F-9A37195D4F4B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F5A7AE43-53AC-4C64-AD16-9C7B62EC50AB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EC7768AD-C63D-8032-D1CB-8EA8E0C9DADD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33144488-0D7A-08B5-3E02-3DFF0CC53447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C00E817-A045-8A6A-6B79-7B2BB6AAB2A1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895BBC49-317E-CB99-EF30-0A458C568D0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E1045288-4154-01AC-5CEF-41AA8E283442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80AEAB97-C79A-C724-FE9E-A35A67348A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87B87948-D4F2-0D73-85BB-9BF84AE58D86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«ТГУ: Код Доступа»: </a:t>
            </a:r>
            <a:br>
              <a:rPr lang="ru-RU" sz="3200" b="1" dirty="0"/>
            </a:br>
            <a:r>
              <a:rPr lang="ru-RU" sz="3200" b="1" dirty="0"/>
              <a:t>онлайн курс с поддержкой ИИ-ассистента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3D541B-D48A-EEE3-1902-7508B7DE9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23956" r="5306" b="23381"/>
          <a:stretch>
            <a:fillRect/>
          </a:stretch>
        </p:blipFill>
        <p:spPr>
          <a:xfrm>
            <a:off x="446695" y="1852898"/>
            <a:ext cx="6664781" cy="39096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178959-C75C-4055-C0A2-1A83A29B3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4" r="3832"/>
          <a:stretch>
            <a:fillRect/>
          </a:stretch>
        </p:blipFill>
        <p:spPr>
          <a:xfrm>
            <a:off x="1330677" y="2340578"/>
            <a:ext cx="4896816" cy="25148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3403F5-7A56-5064-B89D-CA99E46D3F6B}"/>
              </a:ext>
            </a:extLst>
          </p:cNvPr>
          <p:cNvSpPr txBox="1"/>
          <p:nvPr/>
        </p:nvSpPr>
        <p:spPr>
          <a:xfrm>
            <a:off x="7950200" y="1740693"/>
            <a:ext cx="3795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Интерактивность </a:t>
            </a:r>
            <a:br>
              <a:rPr lang="ru-RU" sz="2400" b="1" dirty="0"/>
            </a:br>
            <a:r>
              <a:rPr lang="ru-RU" sz="2400" b="1" dirty="0"/>
              <a:t>и геймификация</a:t>
            </a:r>
            <a:br>
              <a:rPr lang="ru-RU" dirty="0"/>
            </a:br>
            <a:r>
              <a:rPr lang="ru-RU" dirty="0"/>
              <a:t>Интерактивные элементы, система баллов и призы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9DD8D6-BE0A-098C-9DFD-B79A9E90CE33}"/>
              </a:ext>
            </a:extLst>
          </p:cNvPr>
          <p:cNvSpPr txBox="1"/>
          <p:nvPr/>
        </p:nvSpPr>
        <p:spPr>
          <a:xfrm>
            <a:off x="7950200" y="3224481"/>
            <a:ext cx="424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ИИ-ассистент 24/7</a:t>
            </a:r>
          </a:p>
          <a:p>
            <a:r>
              <a:rPr lang="ru-RU" dirty="0"/>
              <a:t>Мгновенная персонализированная обратная связь на задания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F43FA-3D03-6B90-DE16-8627CE2D8BC4}"/>
              </a:ext>
            </a:extLst>
          </p:cNvPr>
          <p:cNvSpPr txBox="1"/>
          <p:nvPr/>
        </p:nvSpPr>
        <p:spPr>
          <a:xfrm>
            <a:off x="7990957" y="4347634"/>
            <a:ext cx="3795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Практический результат</a:t>
            </a:r>
          </a:p>
          <a:p>
            <a:r>
              <a:rPr lang="ru-RU" dirty="0"/>
              <a:t>Создание «Дорожной карты» развития сотрудника на 1 год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2FD5E52-1E85-78E8-D591-61BD9EBA6D5C}"/>
              </a:ext>
            </a:extLst>
          </p:cNvPr>
          <p:cNvSpPr/>
          <p:nvPr/>
        </p:nvSpPr>
        <p:spPr>
          <a:xfrm>
            <a:off x="7279754" y="2122170"/>
            <a:ext cx="542925" cy="1206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8FD2CBE-1582-A230-384F-9E32C523EB7E}"/>
              </a:ext>
            </a:extLst>
          </p:cNvPr>
          <p:cNvSpPr/>
          <p:nvPr/>
        </p:nvSpPr>
        <p:spPr>
          <a:xfrm>
            <a:off x="7279754" y="3420078"/>
            <a:ext cx="542925" cy="1206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E2E7D22-2A9C-5A35-CA14-2A2143C35753}"/>
              </a:ext>
            </a:extLst>
          </p:cNvPr>
          <p:cNvSpPr/>
          <p:nvPr/>
        </p:nvSpPr>
        <p:spPr>
          <a:xfrm>
            <a:off x="7279754" y="4717986"/>
            <a:ext cx="542925" cy="1206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2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>
            <a:extLst>
              <a:ext uri="{FF2B5EF4-FFF2-40B4-BE49-F238E27FC236}">
                <a16:creationId xmlns:a16="http://schemas.microsoft.com/office/drawing/2014/main" id="{8F77AF9A-A6B7-4C2F-AE7A-BCB895075E88}"/>
              </a:ext>
            </a:extLst>
          </p:cNvPr>
          <p:cNvSpPr txBox="1">
            <a:spLocks/>
          </p:cNvSpPr>
          <p:nvPr/>
        </p:nvSpPr>
        <p:spPr>
          <a:xfrm>
            <a:off x="569597" y="-31691"/>
            <a:ext cx="688628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О программе повышения квалификации</a:t>
            </a:r>
          </a:p>
        </p:txBody>
      </p:sp>
      <p:sp>
        <p:nvSpPr>
          <p:cNvPr id="43" name="Shape 10">
            <a:extLst>
              <a:ext uri="{FF2B5EF4-FFF2-40B4-BE49-F238E27FC236}">
                <a16:creationId xmlns:a16="http://schemas.microsoft.com/office/drawing/2014/main" id="{DBF05CB6-EE85-45F8-8932-D488374A3D14}"/>
              </a:ext>
            </a:extLst>
          </p:cNvPr>
          <p:cNvSpPr txBox="1">
            <a:spLocks/>
          </p:cNvSpPr>
          <p:nvPr/>
        </p:nvSpPr>
        <p:spPr>
          <a:xfrm>
            <a:off x="599742" y="1211127"/>
            <a:ext cx="6233137" cy="776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 sz="1800"/>
            </a:pPr>
            <a:r>
              <a:rPr lang="ru-RU" sz="1400" b="1" dirty="0"/>
              <a:t>Трудоемкость: </a:t>
            </a:r>
            <a:r>
              <a:rPr lang="ru-RU" sz="1400" dirty="0"/>
              <a:t>36 часов. 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1800"/>
            </a:pPr>
            <a:r>
              <a:rPr lang="ru-RU" sz="1400" b="1" dirty="0"/>
              <a:t>Продолжительность: </a:t>
            </a:r>
            <a:r>
              <a:rPr lang="ru-RU" sz="1400" dirty="0"/>
              <a:t>4 недели (пилотное обучение 18 ноября-16 декабря)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EB3AC43-C856-45B1-A410-BE2F19959A3A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402C12C9-D4B9-4264-A988-2F8DF017D54E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8EB20EDA-A699-4380-BD6E-C9E669B2A26D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70F47A67-2BA1-4ACB-94B4-A812DD89D37B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231E185C-1EB3-49B6-B413-ED4AC439CEB3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8079373D-05C5-4342-845C-1747A5DFA719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ED4F2804-41CE-4D29-A981-0A8220C30E21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50AA103-14BC-4011-8A22-974BFDB4C2E4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EB8D37F-BC9B-495D-808A-BFF4D43B1B29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22AB2F0E-C89C-412F-B28D-7B679CF79EED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D7B7D47B-DAC7-4656-9270-BC18D4F0467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FFB84DB3-BDFA-4679-A97F-35A9C36FC524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99269E5-543B-4003-AB3D-275C440B6BB7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EDBDD751-A71B-4FCB-A395-CA25C2C5B170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CAFBAEB5-7A7E-41D4-83AB-1F2EB77B6646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CBD48CD9-3AF3-4226-AE52-292F84BC15E5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AF71333-93AD-4F45-B454-B7A4CD8360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ADC2F990-58B7-403B-AFFD-14A1BADA5D38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12F00464-D500-40DE-81E2-469C2736959C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7E6F54B7-BB37-41DB-A9F6-71A60A2A0100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6D9D2894-DF4D-4C03-BBE9-004911A21A76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9165572-5A95-49F6-980B-31048C301D96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5E526383-B6CC-44DC-9344-81078CD706BA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8C4F8017-F4EA-4B87-A600-EAFF917C37AD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EB61B426-C6E2-4610-8BF1-F9F47707B88A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BF9133C1-6AF5-454C-A1B2-4BBC76C42A2D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B747B6C-C755-4B16-B42B-DD6B1FD6199C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B4741BCA-2351-4AC2-AC6E-761184DA77E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6809673-F0BF-49B5-BBFF-EF7C64A89DAC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56C58B2A-CB91-40E6-896E-40786AB401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B7AA23-3DF9-4C69-A8A1-2FBCD565733A}"/>
              </a:ext>
            </a:extLst>
          </p:cNvPr>
          <p:cNvSpPr txBox="1"/>
          <p:nvPr/>
        </p:nvSpPr>
        <p:spPr>
          <a:xfrm>
            <a:off x="659841" y="5441787"/>
            <a:ext cx="355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Визуальное оформление курса в </a:t>
            </a:r>
            <a:r>
              <a:rPr lang="en-US" sz="1400" dirty="0"/>
              <a:t>LMS </a:t>
            </a:r>
            <a:r>
              <a:rPr lang="en-US" sz="1400" dirty="0" err="1"/>
              <a:t>iDO</a:t>
            </a:r>
            <a:endParaRPr lang="ru-RU" sz="1400" dirty="0"/>
          </a:p>
          <a:p>
            <a:pPr algn="ctr"/>
            <a:r>
              <a:rPr lang="en-US" sz="1400" dirty="0">
                <a:hlinkClick r:id="rId3"/>
              </a:rPr>
              <a:t>https://lms.tsu.ru/course/view.php?id=37907</a:t>
            </a:r>
            <a:r>
              <a:rPr lang="ru-RU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5E076-E1D8-463B-A1DB-F6B3EEB0A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1" y="2104975"/>
            <a:ext cx="4664232" cy="32282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894" y="151368"/>
            <a:ext cx="4424225" cy="65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EB3AC43-C856-45B1-A410-BE2F19959A3A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402C12C9-D4B9-4264-A988-2F8DF017D54E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8EB20EDA-A699-4380-BD6E-C9E669B2A26D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70F47A67-2BA1-4ACB-94B4-A812DD89D37B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231E185C-1EB3-49B6-B413-ED4AC439CEB3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8079373D-05C5-4342-845C-1747A5DFA719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ED4F2804-41CE-4D29-A981-0A8220C30E21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50AA103-14BC-4011-8A22-974BFDB4C2E4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EB8D37F-BC9B-495D-808A-BFF4D43B1B29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22AB2F0E-C89C-412F-B28D-7B679CF79EED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D7B7D47B-DAC7-4656-9270-BC18D4F0467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FFB84DB3-BDFA-4679-A97F-35A9C36FC524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99269E5-543B-4003-AB3D-275C440B6BB7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EDBDD751-A71B-4FCB-A395-CA25C2C5B170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CAFBAEB5-7A7E-41D4-83AB-1F2EB77B6646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CBD48CD9-3AF3-4226-AE52-292F84BC15E5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AF71333-93AD-4F45-B454-B7A4CD8360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ADC2F990-58B7-403B-AFFD-14A1BADA5D38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12F00464-D500-40DE-81E2-469C2736959C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7E6F54B7-BB37-41DB-A9F6-71A60A2A0100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6D9D2894-DF4D-4C03-BBE9-004911A21A76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9165572-5A95-49F6-980B-31048C301D96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5E526383-B6CC-44DC-9344-81078CD706BA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8C4F8017-F4EA-4B87-A600-EAFF917C37AD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EB61B426-C6E2-4610-8BF1-F9F47707B88A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BF9133C1-6AF5-454C-A1B2-4BBC76C42A2D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B747B6C-C755-4B16-B42B-DD6B1FD6199C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B4741BCA-2351-4AC2-AC6E-761184DA77E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6809673-F0BF-49B5-BBFF-EF7C64A89DAC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56C58B2A-CB91-40E6-896E-40786AB401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B7AA23-3DF9-4C69-A8A1-2FBCD565733A}"/>
              </a:ext>
            </a:extLst>
          </p:cNvPr>
          <p:cNvSpPr txBox="1"/>
          <p:nvPr/>
        </p:nvSpPr>
        <p:spPr>
          <a:xfrm>
            <a:off x="446695" y="989933"/>
            <a:ext cx="5365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Интеграция генеративного искусственного интеллекта (ИИ-ассистента) для обеспечения мгновенной обратной связи 24/7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B15EB-AC04-4208-9D7C-FF647347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19" y="327001"/>
            <a:ext cx="5494504" cy="3172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D456F-7611-47A1-BAFE-6974F69E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646" y="3665655"/>
            <a:ext cx="6198919" cy="2938417"/>
          </a:xfrm>
          <a:prstGeom prst="rect">
            <a:avLst/>
          </a:prstGeom>
        </p:spPr>
      </p:pic>
      <p:sp>
        <p:nvSpPr>
          <p:cNvPr id="35" name="Shape 10">
            <a:extLst>
              <a:ext uri="{FF2B5EF4-FFF2-40B4-BE49-F238E27FC236}">
                <a16:creationId xmlns:a16="http://schemas.microsoft.com/office/drawing/2014/main" id="{DFE50F32-87CB-4960-A4E2-72DE643E106B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Особенности курса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95" y="2073796"/>
            <a:ext cx="4787323" cy="38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3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FAE5-E8A2-2505-2D3A-D5914B0F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48214B86-4621-3F0A-2CB4-6FFD166DCA38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054E546E-2297-ED0E-145C-1D0D235F69EB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941E53B2-A791-FE95-E3CB-FE84562FDEC0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366636B5-9274-1343-F6B3-867D58CECCAF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B6DFBC45-FC1D-A8EE-3177-C798C0BED858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A6E49DBA-D183-C03D-9519-3EDAFEEFC4C5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91F46CC4-70B1-1CE8-A4B5-C013E2F705B0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66ABCA13-F671-7DAE-7D5B-4E15F6D38726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79F7E58D-6B3C-61F3-43B5-EDC2D772D958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80DE88F0-3589-37B2-0AA6-F423E8E56CFF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C3932786-C2C3-1C4E-9F78-DDA1E16E7B00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7E136F22-C134-0E7B-4D32-1AC9542EF2A5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F5C2DCEF-30E8-6458-784B-EF9E6E458F7E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1C5BBA53-2F64-B39D-EE6C-78908D051D0D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AD618391-5201-EB85-A968-73D7B7808ED9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6B00E235-BB96-F89A-8D7A-7D59E29C315B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4B8689B-F474-51FD-3FAD-DE6A4781AAAA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A6E28D0E-E87A-95B2-0F1E-2CEC47AA96E9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8FC0DCBB-497C-ACA2-1A06-F6D05100F0BC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03E9A07A-BEA0-E266-B3C9-D134F9827417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92B4665C-B48D-1EB1-EE8B-41557F5FAE07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43E8AFD-AE68-9576-B4C1-92DDE3DD5A15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8873A494-A366-4487-6141-114A3A2609EB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DE683E8F-7FEA-6E5D-A952-5F55DE9C8FE5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59527169-BAA6-1556-7386-584A79973BFB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4368C8AB-5577-D526-701E-72E774562B9C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1CE05555-2F73-68FB-BDE6-D0EE81B251F7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9F4FC593-0F0B-28FF-E168-5C34209A22F0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E72D649B-0079-5CDE-3840-8B08B1CCB0B5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BB756440-9F74-008A-2754-302FC0B8D1F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0E360DE4-BDC5-E29F-0E44-C86A764021A8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«ТГУ: Код Доступа»: </a:t>
            </a:r>
            <a:br>
              <a:rPr lang="ru-RU" sz="3200" b="1" dirty="0"/>
            </a:br>
            <a:r>
              <a:rPr lang="ru-RU" sz="3200" b="1" dirty="0"/>
              <a:t>онлайн курс с поддержкой ИИ-ассистента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FCB43-23F7-0AAD-77E5-B43775B3C6C3}"/>
              </a:ext>
            </a:extLst>
          </p:cNvPr>
          <p:cNvSpPr txBox="1"/>
          <p:nvPr/>
        </p:nvSpPr>
        <p:spPr>
          <a:xfrm>
            <a:off x="479353" y="1503242"/>
            <a:ext cx="1105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Разнообразный учебный материал (интерактивные элементы, видео, тексты, доп. материал) и элементы геймификации: получение баллов за задания, подарки (фирменный мерч и билеты в ЦК.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3BD0C-04AF-228F-889D-B27ACE0C20D4}"/>
              </a:ext>
            </a:extLst>
          </p:cNvPr>
          <p:cNvSpPr txBox="1"/>
          <p:nvPr/>
        </p:nvSpPr>
        <p:spPr>
          <a:xfrm>
            <a:off x="6779529" y="5432100"/>
            <a:ext cx="493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Интерактивные элементы позволяют адаптировать контент под роль сотрудника</a:t>
            </a:r>
          </a:p>
        </p:txBody>
      </p:sp>
      <p:pic>
        <p:nvPicPr>
          <p:cNvPr id="4" name="20251128_145014">
            <a:hlinkClick r:id="" action="ppaction://media"/>
            <a:extLst>
              <a:ext uri="{FF2B5EF4-FFF2-40B4-BE49-F238E27FC236}">
                <a16:creationId xmlns:a16="http://schemas.microsoft.com/office/drawing/2014/main" id="{AF366321-D74A-DEA2-FCF1-A58ED85B3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93" end="2529"/>
                </p14:media>
              </p:ext>
            </p:extLst>
          </p:nvPr>
        </p:nvPicPr>
        <p:blipFill rotWithShape="1">
          <a:blip r:embed="rId6"/>
          <a:srcRect l="31052" t="12595" r="12830" b="27828"/>
          <a:stretch/>
        </p:blipFill>
        <p:spPr>
          <a:xfrm>
            <a:off x="6837456" y="2228850"/>
            <a:ext cx="4453820" cy="2955260"/>
          </a:xfrm>
          <a:prstGeom prst="rect">
            <a:avLst/>
          </a:prstGeom>
        </p:spPr>
      </p:pic>
      <p:pic>
        <p:nvPicPr>
          <p:cNvPr id="5" name="20251128_145838">
            <a:hlinkClick r:id="" action="ppaction://media"/>
            <a:extLst>
              <a:ext uri="{FF2B5EF4-FFF2-40B4-BE49-F238E27FC236}">
                <a16:creationId xmlns:a16="http://schemas.microsoft.com/office/drawing/2014/main" id="{2ED0151F-F226-05C5-A468-49A43708B0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618" end="6462"/>
                </p14:media>
              </p:ext>
            </p:extLst>
          </p:nvPr>
        </p:nvPicPr>
        <p:blipFill rotWithShape="1">
          <a:blip r:embed="rId7"/>
          <a:srcRect l="24131" t="18406" r="4983" b="5476"/>
          <a:stretch/>
        </p:blipFill>
        <p:spPr>
          <a:xfrm>
            <a:off x="900725" y="2080830"/>
            <a:ext cx="4905464" cy="3212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298192-E4F5-F201-55A9-F41C02312F3B}"/>
              </a:ext>
            </a:extLst>
          </p:cNvPr>
          <p:cNvSpPr txBox="1"/>
          <p:nvPr/>
        </p:nvSpPr>
        <p:spPr>
          <a:xfrm>
            <a:off x="659842" y="5432101"/>
            <a:ext cx="563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Отработка навыков цифровой безопасности на реальных корпоративных кейсах</a:t>
            </a:r>
          </a:p>
        </p:txBody>
      </p:sp>
    </p:spTree>
    <p:extLst>
      <p:ext uri="{BB962C8B-B14F-4D97-AF65-F5344CB8AC3E}">
        <p14:creationId xmlns:p14="http://schemas.microsoft.com/office/powerpoint/2010/main" val="4664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EB3AC43-C856-45B1-A410-BE2F19959A3A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402C12C9-D4B9-4264-A988-2F8DF017D54E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8EB20EDA-A699-4380-BD6E-C9E669B2A26D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70F47A67-2BA1-4ACB-94B4-A812DD89D37B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231E185C-1EB3-49B6-B413-ED4AC439CEB3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8079373D-05C5-4342-845C-1747A5DFA719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ED4F2804-41CE-4D29-A981-0A8220C30E21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B50AA103-14BC-4011-8A22-974BFDB4C2E4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EB8D37F-BC9B-495D-808A-BFF4D43B1B29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22AB2F0E-C89C-412F-B28D-7B679CF79EED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D7B7D47B-DAC7-4656-9270-BC18D4F0467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FFB84DB3-BDFA-4679-A97F-35A9C36FC524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99269E5-543B-4003-AB3D-275C440B6BB7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EDBDD751-A71B-4FCB-A395-CA25C2C5B170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CAFBAEB5-7A7E-41D4-83AB-1F2EB77B6646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CBD48CD9-3AF3-4226-AE52-292F84BC15E5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CAF71333-93AD-4F45-B454-B7A4CD83603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ADC2F990-58B7-403B-AFFD-14A1BADA5D38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12F00464-D500-40DE-81E2-469C2736959C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7E6F54B7-BB37-41DB-A9F6-71A60A2A0100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6D9D2894-DF4D-4C03-BBE9-004911A21A76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E9165572-5A95-49F6-980B-31048C301D96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5E526383-B6CC-44DC-9344-81078CD706BA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8C4F8017-F4EA-4B87-A600-EAFF917C37AD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EB61B426-C6E2-4610-8BF1-F9F47707B88A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BF9133C1-6AF5-454C-A1B2-4BBC76C42A2D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5B747B6C-C755-4B16-B42B-DD6B1FD6199C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B4741BCA-2351-4AC2-AC6E-761184DA77E4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6809673-F0BF-49B5-BBFF-EF7C64A89DAC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56C58B2A-CB91-40E6-896E-40786AB401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hape 10">
            <a:extLst>
              <a:ext uri="{FF2B5EF4-FFF2-40B4-BE49-F238E27FC236}">
                <a16:creationId xmlns:a16="http://schemas.microsoft.com/office/drawing/2014/main" id="{EC96A8D7-E4B5-4254-8BE4-B4BAED80B54E}"/>
              </a:ext>
            </a:extLst>
          </p:cNvPr>
          <p:cNvSpPr txBox="1">
            <a:spLocks/>
          </p:cNvSpPr>
          <p:nvPr/>
        </p:nvSpPr>
        <p:spPr>
          <a:xfrm>
            <a:off x="414036" y="-1452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/>
            </a:pPr>
            <a:r>
              <a:rPr lang="ru-RU" sz="3200" b="1" dirty="0"/>
              <a:t>Обратная связь ИИ-ассистента на задания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53" y="2666822"/>
            <a:ext cx="4536655" cy="4127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7892"/>
            <a:ext cx="4313382" cy="4869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611" y="3113116"/>
            <a:ext cx="5065280" cy="36779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9353" y="539804"/>
            <a:ext cx="5459629" cy="21216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9354" y="607892"/>
            <a:ext cx="5794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Персонализированная обратная связь от ИИ-ассистента: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выделяет сильную сторону выполненного задания,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предлагает зоны для улучшения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приводит заключение от экспертного совета в разных </a:t>
            </a:r>
            <a:r>
              <a:rPr lang="en-US" sz="1400" dirty="0"/>
              <a:t>HR-</a:t>
            </a:r>
            <a:r>
              <a:rPr lang="ru-RU" sz="1400" dirty="0"/>
              <a:t>ролях (специалист по карьере, </a:t>
            </a:r>
            <a:r>
              <a:rPr lang="en-US" sz="1400" dirty="0"/>
              <a:t>HR-</a:t>
            </a:r>
            <a:r>
              <a:rPr lang="ru-RU" sz="1400" dirty="0"/>
              <a:t>специалиста по культуре, </a:t>
            </a:r>
            <a:r>
              <a:rPr lang="en-US" sz="1400" dirty="0"/>
              <a:t>HR-</a:t>
            </a:r>
            <a:r>
              <a:rPr lang="ru-RU" sz="1400" dirty="0"/>
              <a:t>стратег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задает рефлексивные вопросы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предлагает примеры для применения в профессиональной деятельности конкретного сотрудника  </a:t>
            </a:r>
          </a:p>
        </p:txBody>
      </p:sp>
    </p:spTree>
    <p:extLst>
      <p:ext uri="{BB962C8B-B14F-4D97-AF65-F5344CB8AC3E}">
        <p14:creationId xmlns:p14="http://schemas.microsoft.com/office/powerpoint/2010/main" val="36210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83F68-8698-3EC7-279C-4B970514F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CB52AB-8093-DB11-0485-0BE22F7EFB13}"/>
              </a:ext>
            </a:extLst>
          </p:cNvPr>
          <p:cNvGrpSpPr/>
          <p:nvPr/>
        </p:nvGrpSpPr>
        <p:grpSpPr>
          <a:xfrm>
            <a:off x="479353" y="6013141"/>
            <a:ext cx="3987857" cy="590931"/>
            <a:chOff x="446695" y="6013141"/>
            <a:chExt cx="3987857" cy="590931"/>
          </a:xfrm>
        </p:grpSpPr>
        <p:sp>
          <p:nvSpPr>
            <p:cNvPr id="59" name="Shape 14">
              <a:extLst>
                <a:ext uri="{FF2B5EF4-FFF2-40B4-BE49-F238E27FC236}">
                  <a16:creationId xmlns:a16="http://schemas.microsoft.com/office/drawing/2014/main" id="{6517925C-7CC2-1C1B-D5C1-3C26E5F5A7DD}"/>
                </a:ext>
              </a:extLst>
            </p:cNvPr>
            <p:cNvSpPr/>
            <p:nvPr/>
          </p:nvSpPr>
          <p:spPr>
            <a:xfrm>
              <a:off x="1484610" y="6013141"/>
              <a:ext cx="2949942" cy="5909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b="1" dirty="0">
                  <a:solidFill>
                    <a:schemeClr val="bg1">
                      <a:lumMod val="75000"/>
                    </a:schemeClr>
                  </a:solidFill>
                </a:rPr>
                <a:t>2028 – год 150-летия </a:t>
              </a:r>
            </a:p>
            <a:p>
              <a:pPr lvl="0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ru-RU" sz="1200" dirty="0">
                  <a:solidFill>
                    <a:schemeClr val="bg1">
                      <a:lumMod val="75000"/>
                    </a:schemeClr>
                  </a:solidFill>
                </a:rPr>
                <a:t>Томского государственного университета и высшего образования и науки в Сибири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727874E-2FCC-A759-982C-96A4145A584E}"/>
                </a:ext>
              </a:extLst>
            </p:cNvPr>
            <p:cNvGrpSpPr/>
            <p:nvPr/>
          </p:nvGrpSpPr>
          <p:grpSpPr>
            <a:xfrm>
              <a:off x="446695" y="6067076"/>
              <a:ext cx="905390" cy="461665"/>
              <a:chOff x="4719638" y="3498340"/>
              <a:chExt cx="1241106" cy="632849"/>
            </a:xfrm>
            <a:solidFill>
              <a:schemeClr val="bg1">
                <a:lumMod val="75000"/>
              </a:schemeClr>
            </a:solidFill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C1BC3EEE-10EF-AAE9-D10E-97EAE768901C}"/>
                  </a:ext>
                </a:extLst>
              </p:cNvPr>
              <p:cNvSpPr/>
              <p:nvPr/>
            </p:nvSpPr>
            <p:spPr>
              <a:xfrm>
                <a:off x="4719638" y="3498340"/>
                <a:ext cx="247414" cy="632849"/>
              </a:xfrm>
              <a:custGeom>
                <a:avLst/>
                <a:gdLst>
                  <a:gd name="connsiteX0" fmla="*/ 243381 w 247414"/>
                  <a:gd name="connsiteY0" fmla="*/ 633797 h 632849"/>
                  <a:gd name="connsiteX1" fmla="*/ 127979 w 247414"/>
                  <a:gd name="connsiteY1" fmla="*/ 633797 h 632849"/>
                  <a:gd name="connsiteX2" fmla="*/ 127979 w 247414"/>
                  <a:gd name="connsiteY2" fmla="*/ 166521 h 632849"/>
                  <a:gd name="connsiteX3" fmla="*/ 57337 w 247414"/>
                  <a:gd name="connsiteY3" fmla="*/ 219823 h 632849"/>
                  <a:gd name="connsiteX4" fmla="*/ -4033 w 247414"/>
                  <a:gd name="connsiteY4" fmla="*/ 124205 h 632849"/>
                  <a:gd name="connsiteX5" fmla="*/ 160852 w 247414"/>
                  <a:gd name="connsiteY5" fmla="*/ 948 h 632849"/>
                  <a:gd name="connsiteX6" fmla="*/ 243381 w 247414"/>
                  <a:gd name="connsiteY6" fmla="*/ 948 h 632849"/>
                  <a:gd name="connsiteX7" fmla="*/ 142011 w 247414"/>
                  <a:gd name="connsiteY7" fmla="*/ 619763 h 632849"/>
                  <a:gd name="connsiteX8" fmla="*/ 229347 w 247414"/>
                  <a:gd name="connsiteY8" fmla="*/ 619763 h 632849"/>
                  <a:gd name="connsiteX9" fmla="*/ 229347 w 247414"/>
                  <a:gd name="connsiteY9" fmla="*/ 14638 h 632849"/>
                  <a:gd name="connsiteX10" fmla="*/ 165531 w 247414"/>
                  <a:gd name="connsiteY10" fmla="*/ 14638 h 632849"/>
                  <a:gd name="connsiteX11" fmla="*/ 14807 w 247414"/>
                  <a:gd name="connsiteY11" fmla="*/ 127466 h 632849"/>
                  <a:gd name="connsiteX12" fmla="*/ 60985 w 247414"/>
                  <a:gd name="connsiteY12" fmla="*/ 199352 h 632849"/>
                  <a:gd name="connsiteX13" fmla="*/ 142011 w 247414"/>
                  <a:gd name="connsiteY13" fmla="*/ 138281 h 63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414" h="632849">
                    <a:moveTo>
                      <a:pt x="243381" y="633797"/>
                    </a:moveTo>
                    <a:lnTo>
                      <a:pt x="127979" y="633797"/>
                    </a:lnTo>
                    <a:lnTo>
                      <a:pt x="127979" y="166521"/>
                    </a:lnTo>
                    <a:lnTo>
                      <a:pt x="57337" y="219823"/>
                    </a:lnTo>
                    <a:lnTo>
                      <a:pt x="-4033" y="124205"/>
                    </a:lnTo>
                    <a:lnTo>
                      <a:pt x="160852" y="948"/>
                    </a:lnTo>
                    <a:lnTo>
                      <a:pt x="243381" y="948"/>
                    </a:lnTo>
                    <a:close/>
                    <a:moveTo>
                      <a:pt x="142011" y="619763"/>
                    </a:moveTo>
                    <a:lnTo>
                      <a:pt x="229347" y="619763"/>
                    </a:lnTo>
                    <a:lnTo>
                      <a:pt x="229347" y="14638"/>
                    </a:lnTo>
                    <a:lnTo>
                      <a:pt x="165531" y="14638"/>
                    </a:lnTo>
                    <a:lnTo>
                      <a:pt x="14807" y="127466"/>
                    </a:lnTo>
                    <a:lnTo>
                      <a:pt x="60985" y="199352"/>
                    </a:lnTo>
                    <a:lnTo>
                      <a:pt x="142011" y="13828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202198E4-EDD4-A1AD-24B0-A4245F58CBBE}"/>
                  </a:ext>
                </a:extLst>
              </p:cNvPr>
              <p:cNvSpPr/>
              <p:nvPr/>
            </p:nvSpPr>
            <p:spPr>
              <a:xfrm>
                <a:off x="5058852" y="3499971"/>
                <a:ext cx="476804" cy="631218"/>
              </a:xfrm>
              <a:custGeom>
                <a:avLst/>
                <a:gdLst>
                  <a:gd name="connsiteX0" fmla="*/ 393504 w 476804"/>
                  <a:gd name="connsiteY0" fmla="*/ 632166 h 631218"/>
                  <a:gd name="connsiteX1" fmla="*/ 278100 w 476804"/>
                  <a:gd name="connsiteY1" fmla="*/ 632166 h 631218"/>
                  <a:gd name="connsiteX2" fmla="*/ 278100 w 476804"/>
                  <a:gd name="connsiteY2" fmla="*/ 489340 h 631218"/>
                  <a:gd name="connsiteX3" fmla="*/ -4033 w 476804"/>
                  <a:gd name="connsiteY3" fmla="*/ 489340 h 631218"/>
                  <a:gd name="connsiteX4" fmla="*/ -4033 w 476804"/>
                  <a:gd name="connsiteY4" fmla="*/ 405438 h 631218"/>
                  <a:gd name="connsiteX5" fmla="*/ 237030 w 476804"/>
                  <a:gd name="connsiteY5" fmla="*/ 948 h 631218"/>
                  <a:gd name="connsiteX6" fmla="*/ 369772 w 476804"/>
                  <a:gd name="connsiteY6" fmla="*/ 948 h 631218"/>
                  <a:gd name="connsiteX7" fmla="*/ 146605 w 476804"/>
                  <a:gd name="connsiteY7" fmla="*/ 373894 h 631218"/>
                  <a:gd name="connsiteX8" fmla="*/ 278014 w 476804"/>
                  <a:gd name="connsiteY8" fmla="*/ 373894 h 631218"/>
                  <a:gd name="connsiteX9" fmla="*/ 278014 w 476804"/>
                  <a:gd name="connsiteY9" fmla="*/ 221368 h 631218"/>
                  <a:gd name="connsiteX10" fmla="*/ 393418 w 476804"/>
                  <a:gd name="connsiteY10" fmla="*/ 221368 h 631218"/>
                  <a:gd name="connsiteX11" fmla="*/ 393418 w 476804"/>
                  <a:gd name="connsiteY11" fmla="*/ 373894 h 631218"/>
                  <a:gd name="connsiteX12" fmla="*/ 472772 w 476804"/>
                  <a:gd name="connsiteY12" fmla="*/ 373894 h 631218"/>
                  <a:gd name="connsiteX13" fmla="*/ 472772 w 476804"/>
                  <a:gd name="connsiteY13" fmla="*/ 489297 h 631218"/>
                  <a:gd name="connsiteX14" fmla="*/ 393418 w 476804"/>
                  <a:gd name="connsiteY14" fmla="*/ 489297 h 631218"/>
                  <a:gd name="connsiteX15" fmla="*/ 292092 w 476804"/>
                  <a:gd name="connsiteY15" fmla="*/ 618133 h 631218"/>
                  <a:gd name="connsiteX16" fmla="*/ 379470 w 476804"/>
                  <a:gd name="connsiteY16" fmla="*/ 618133 h 631218"/>
                  <a:gd name="connsiteX17" fmla="*/ 379470 w 476804"/>
                  <a:gd name="connsiteY17" fmla="*/ 475306 h 631218"/>
                  <a:gd name="connsiteX18" fmla="*/ 458866 w 476804"/>
                  <a:gd name="connsiteY18" fmla="*/ 475306 h 631218"/>
                  <a:gd name="connsiteX19" fmla="*/ 458866 w 476804"/>
                  <a:gd name="connsiteY19" fmla="*/ 387928 h 631218"/>
                  <a:gd name="connsiteX20" fmla="*/ 379470 w 476804"/>
                  <a:gd name="connsiteY20" fmla="*/ 387928 h 631218"/>
                  <a:gd name="connsiteX21" fmla="*/ 379470 w 476804"/>
                  <a:gd name="connsiteY21" fmla="*/ 235359 h 631218"/>
                  <a:gd name="connsiteX22" fmla="*/ 292092 w 476804"/>
                  <a:gd name="connsiteY22" fmla="*/ 235359 h 631218"/>
                  <a:gd name="connsiteX23" fmla="*/ 292092 w 476804"/>
                  <a:gd name="connsiteY23" fmla="*/ 387885 h 631218"/>
                  <a:gd name="connsiteX24" fmla="*/ 121970 w 476804"/>
                  <a:gd name="connsiteY24" fmla="*/ 387885 h 631218"/>
                  <a:gd name="connsiteX25" fmla="*/ 345136 w 476804"/>
                  <a:gd name="connsiteY25" fmla="*/ 14939 h 631218"/>
                  <a:gd name="connsiteX26" fmla="*/ 245097 w 476804"/>
                  <a:gd name="connsiteY26" fmla="*/ 14939 h 631218"/>
                  <a:gd name="connsiteX27" fmla="*/ 10087 w 476804"/>
                  <a:gd name="connsiteY27" fmla="*/ 409257 h 631218"/>
                  <a:gd name="connsiteX28" fmla="*/ 10087 w 476804"/>
                  <a:gd name="connsiteY28" fmla="*/ 475263 h 631218"/>
                  <a:gd name="connsiteX29" fmla="*/ 292178 w 476804"/>
                  <a:gd name="connsiteY29" fmla="*/ 475263 h 6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6804" h="631218">
                    <a:moveTo>
                      <a:pt x="393504" y="632166"/>
                    </a:moveTo>
                    <a:lnTo>
                      <a:pt x="278100" y="632166"/>
                    </a:lnTo>
                    <a:lnTo>
                      <a:pt x="278100" y="489340"/>
                    </a:lnTo>
                    <a:lnTo>
                      <a:pt x="-4033" y="489340"/>
                    </a:lnTo>
                    <a:lnTo>
                      <a:pt x="-4033" y="405438"/>
                    </a:lnTo>
                    <a:lnTo>
                      <a:pt x="237030" y="948"/>
                    </a:lnTo>
                    <a:lnTo>
                      <a:pt x="369772" y="948"/>
                    </a:lnTo>
                    <a:lnTo>
                      <a:pt x="146605" y="373894"/>
                    </a:lnTo>
                    <a:lnTo>
                      <a:pt x="278014" y="373894"/>
                    </a:lnTo>
                    <a:lnTo>
                      <a:pt x="278014" y="221368"/>
                    </a:lnTo>
                    <a:lnTo>
                      <a:pt x="393418" y="221368"/>
                    </a:lnTo>
                    <a:lnTo>
                      <a:pt x="393418" y="373894"/>
                    </a:lnTo>
                    <a:lnTo>
                      <a:pt x="472772" y="373894"/>
                    </a:lnTo>
                    <a:lnTo>
                      <a:pt x="472772" y="489297"/>
                    </a:lnTo>
                    <a:lnTo>
                      <a:pt x="393418" y="489297"/>
                    </a:lnTo>
                    <a:close/>
                    <a:moveTo>
                      <a:pt x="292092" y="618133"/>
                    </a:moveTo>
                    <a:lnTo>
                      <a:pt x="379470" y="618133"/>
                    </a:lnTo>
                    <a:lnTo>
                      <a:pt x="379470" y="475306"/>
                    </a:lnTo>
                    <a:lnTo>
                      <a:pt x="458866" y="475306"/>
                    </a:lnTo>
                    <a:lnTo>
                      <a:pt x="458866" y="387928"/>
                    </a:lnTo>
                    <a:lnTo>
                      <a:pt x="379470" y="387928"/>
                    </a:lnTo>
                    <a:lnTo>
                      <a:pt x="379470" y="235359"/>
                    </a:lnTo>
                    <a:lnTo>
                      <a:pt x="292092" y="235359"/>
                    </a:lnTo>
                    <a:lnTo>
                      <a:pt x="292092" y="387885"/>
                    </a:lnTo>
                    <a:lnTo>
                      <a:pt x="121970" y="387885"/>
                    </a:lnTo>
                    <a:lnTo>
                      <a:pt x="345136" y="14939"/>
                    </a:lnTo>
                    <a:lnTo>
                      <a:pt x="245097" y="14939"/>
                    </a:lnTo>
                    <a:lnTo>
                      <a:pt x="10087" y="409257"/>
                    </a:lnTo>
                    <a:lnTo>
                      <a:pt x="10087" y="475263"/>
                    </a:lnTo>
                    <a:lnTo>
                      <a:pt x="292178" y="4752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9C4561E7-E1FA-680E-2BDB-777E83C5B61A}"/>
                  </a:ext>
                </a:extLst>
              </p:cNvPr>
              <p:cNvSpPr/>
              <p:nvPr/>
            </p:nvSpPr>
            <p:spPr>
              <a:xfrm>
                <a:off x="5572821" y="3506966"/>
                <a:ext cx="51199" cy="101412"/>
              </a:xfrm>
              <a:custGeom>
                <a:avLst/>
                <a:gdLst>
                  <a:gd name="connsiteX0" fmla="*/ 51200 w 51199"/>
                  <a:gd name="connsiteY0" fmla="*/ 101412 h 101412"/>
                  <a:gd name="connsiteX1" fmla="*/ 16394 w 51199"/>
                  <a:gd name="connsiteY1" fmla="*/ 0 h 101412"/>
                  <a:gd name="connsiteX2" fmla="*/ 0 w 51199"/>
                  <a:gd name="connsiteY2" fmla="*/ 0 h 101412"/>
                  <a:gd name="connsiteX3" fmla="*/ 0 w 51199"/>
                  <a:gd name="connsiteY3" fmla="*/ 26008 h 101412"/>
                  <a:gd name="connsiteX4" fmla="*/ 33132 w 51199"/>
                  <a:gd name="connsiteY4" fmla="*/ 101412 h 101412"/>
                  <a:gd name="connsiteX5" fmla="*/ 51200 w 51199"/>
                  <a:gd name="connsiteY5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99" h="101412">
                    <a:moveTo>
                      <a:pt x="51200" y="101412"/>
                    </a:moveTo>
                    <a:lnTo>
                      <a:pt x="16394" y="0"/>
                    </a:lnTo>
                    <a:lnTo>
                      <a:pt x="0" y="0"/>
                    </a:lnTo>
                    <a:lnTo>
                      <a:pt x="0" y="26008"/>
                    </a:lnTo>
                    <a:lnTo>
                      <a:pt x="33132" y="101412"/>
                    </a:lnTo>
                    <a:lnTo>
                      <a:pt x="51200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A57C456C-712D-CCDA-BDAB-73FE5F531AF7}"/>
                  </a:ext>
                </a:extLst>
              </p:cNvPr>
              <p:cNvSpPr/>
              <p:nvPr/>
            </p:nvSpPr>
            <p:spPr>
              <a:xfrm>
                <a:off x="5814099" y="3506966"/>
                <a:ext cx="102871" cy="101412"/>
              </a:xfrm>
              <a:custGeom>
                <a:avLst/>
                <a:gdLst>
                  <a:gd name="connsiteX0" fmla="*/ 23819 w 102871"/>
                  <a:gd name="connsiteY0" fmla="*/ 101412 h 101412"/>
                  <a:gd name="connsiteX1" fmla="*/ 102871 w 102871"/>
                  <a:gd name="connsiteY1" fmla="*/ 0 h 101412"/>
                  <a:gd name="connsiteX2" fmla="*/ 66392 w 102871"/>
                  <a:gd name="connsiteY2" fmla="*/ 0 h 101412"/>
                  <a:gd name="connsiteX3" fmla="*/ 0 w 102871"/>
                  <a:gd name="connsiteY3" fmla="*/ 101412 h 101412"/>
                  <a:gd name="connsiteX4" fmla="*/ 23819 w 102871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1" h="101412">
                    <a:moveTo>
                      <a:pt x="23819" y="101412"/>
                    </a:moveTo>
                    <a:lnTo>
                      <a:pt x="102871" y="0"/>
                    </a:lnTo>
                    <a:lnTo>
                      <a:pt x="66392" y="0"/>
                    </a:lnTo>
                    <a:lnTo>
                      <a:pt x="0" y="101412"/>
                    </a:lnTo>
                    <a:lnTo>
                      <a:pt x="23819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FCA25C9A-D0FD-67F7-DE9E-80678DD11519}"/>
                  </a:ext>
                </a:extLst>
              </p:cNvPr>
              <p:cNvSpPr/>
              <p:nvPr/>
            </p:nvSpPr>
            <p:spPr>
              <a:xfrm>
                <a:off x="5737879" y="3506966"/>
                <a:ext cx="51886" cy="101412"/>
              </a:xfrm>
              <a:custGeom>
                <a:avLst/>
                <a:gdLst>
                  <a:gd name="connsiteX0" fmla="*/ 17081 w 51886"/>
                  <a:gd name="connsiteY0" fmla="*/ 101412 h 101412"/>
                  <a:gd name="connsiteX1" fmla="*/ 51886 w 51886"/>
                  <a:gd name="connsiteY1" fmla="*/ 0 h 101412"/>
                  <a:gd name="connsiteX2" fmla="*/ 25621 w 51886"/>
                  <a:gd name="connsiteY2" fmla="*/ 0 h 101412"/>
                  <a:gd name="connsiteX3" fmla="*/ 0 w 51886"/>
                  <a:gd name="connsiteY3" fmla="*/ 101412 h 101412"/>
                  <a:gd name="connsiteX4" fmla="*/ 17081 w 5188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6" h="101412">
                    <a:moveTo>
                      <a:pt x="17081" y="101412"/>
                    </a:moveTo>
                    <a:lnTo>
                      <a:pt x="51886" y="0"/>
                    </a:lnTo>
                    <a:lnTo>
                      <a:pt x="25621" y="0"/>
                    </a:lnTo>
                    <a:lnTo>
                      <a:pt x="0" y="101412"/>
                    </a:lnTo>
                    <a:lnTo>
                      <a:pt x="17081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6161B5A-36FC-0A7F-FFB9-2838B72DA975}"/>
                  </a:ext>
                </a:extLst>
              </p:cNvPr>
              <p:cNvSpPr/>
              <p:nvPr/>
            </p:nvSpPr>
            <p:spPr>
              <a:xfrm>
                <a:off x="5722944" y="3885449"/>
                <a:ext cx="61971" cy="159006"/>
              </a:xfrm>
              <a:custGeom>
                <a:avLst/>
                <a:gdLst>
                  <a:gd name="connsiteX0" fmla="*/ 0 w 61971"/>
                  <a:gd name="connsiteY0" fmla="*/ 10772 h 159006"/>
                  <a:gd name="connsiteX1" fmla="*/ 50856 w 61971"/>
                  <a:gd name="connsiteY1" fmla="*/ 159006 h 159006"/>
                  <a:gd name="connsiteX2" fmla="*/ 61972 w 61971"/>
                  <a:gd name="connsiteY2" fmla="*/ 131153 h 159006"/>
                  <a:gd name="connsiteX3" fmla="*/ 4335 w 61971"/>
                  <a:gd name="connsiteY3" fmla="*/ 0 h 159006"/>
                  <a:gd name="connsiteX4" fmla="*/ 0 w 61971"/>
                  <a:gd name="connsiteY4" fmla="*/ 10772 h 1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1" h="159006">
                    <a:moveTo>
                      <a:pt x="0" y="10772"/>
                    </a:moveTo>
                    <a:lnTo>
                      <a:pt x="50856" y="159006"/>
                    </a:lnTo>
                    <a:lnTo>
                      <a:pt x="61972" y="131153"/>
                    </a:lnTo>
                    <a:lnTo>
                      <a:pt x="4335" y="0"/>
                    </a:lnTo>
                    <a:lnTo>
                      <a:pt x="0" y="1077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BAAD69DB-64C3-C7F7-C9B7-2F5835BD8CBA}"/>
                  </a:ext>
                </a:extLst>
              </p:cNvPr>
              <p:cNvSpPr/>
              <p:nvPr/>
            </p:nvSpPr>
            <p:spPr>
              <a:xfrm>
                <a:off x="5773199" y="3506966"/>
                <a:ext cx="74460" cy="101412"/>
              </a:xfrm>
              <a:custGeom>
                <a:avLst/>
                <a:gdLst>
                  <a:gd name="connsiteX0" fmla="*/ 19484 w 74460"/>
                  <a:gd name="connsiteY0" fmla="*/ 101412 h 101412"/>
                  <a:gd name="connsiteX1" fmla="*/ 74460 w 74460"/>
                  <a:gd name="connsiteY1" fmla="*/ 0 h 101412"/>
                  <a:gd name="connsiteX2" fmla="*/ 44505 w 74460"/>
                  <a:gd name="connsiteY2" fmla="*/ 0 h 101412"/>
                  <a:gd name="connsiteX3" fmla="*/ 0 w 74460"/>
                  <a:gd name="connsiteY3" fmla="*/ 101412 h 101412"/>
                  <a:gd name="connsiteX4" fmla="*/ 19484 w 74460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60" h="101412">
                    <a:moveTo>
                      <a:pt x="19484" y="101412"/>
                    </a:moveTo>
                    <a:lnTo>
                      <a:pt x="74460" y="0"/>
                    </a:lnTo>
                    <a:lnTo>
                      <a:pt x="44505" y="0"/>
                    </a:lnTo>
                    <a:lnTo>
                      <a:pt x="0" y="101412"/>
                    </a:lnTo>
                    <a:lnTo>
                      <a:pt x="19484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F3DDE6C0-950C-67F5-4FE3-256B48FEBE3C}"/>
                  </a:ext>
                </a:extLst>
              </p:cNvPr>
              <p:cNvSpPr/>
              <p:nvPr/>
            </p:nvSpPr>
            <p:spPr>
              <a:xfrm>
                <a:off x="5805086" y="3506966"/>
                <a:ext cx="155658" cy="185657"/>
              </a:xfrm>
              <a:custGeom>
                <a:avLst/>
                <a:gdLst>
                  <a:gd name="connsiteX0" fmla="*/ 0 w 155658"/>
                  <a:gd name="connsiteY0" fmla="*/ 185658 h 185657"/>
                  <a:gd name="connsiteX1" fmla="*/ 155659 w 155658"/>
                  <a:gd name="connsiteY1" fmla="*/ 42359 h 185657"/>
                  <a:gd name="connsiteX2" fmla="*/ 155659 w 155658"/>
                  <a:gd name="connsiteY2" fmla="*/ 0 h 185657"/>
                  <a:gd name="connsiteX3" fmla="*/ 153384 w 155658"/>
                  <a:gd name="connsiteY3" fmla="*/ 0 h 185657"/>
                  <a:gd name="connsiteX4" fmla="*/ 13690 w 155658"/>
                  <a:gd name="connsiteY4" fmla="*/ 151710 h 185657"/>
                  <a:gd name="connsiteX5" fmla="*/ 0 w 155658"/>
                  <a:gd name="connsiteY5" fmla="*/ 185658 h 18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658" h="185657">
                    <a:moveTo>
                      <a:pt x="0" y="185658"/>
                    </a:moveTo>
                    <a:lnTo>
                      <a:pt x="155659" y="42359"/>
                    </a:lnTo>
                    <a:lnTo>
                      <a:pt x="155659" y="0"/>
                    </a:lnTo>
                    <a:lnTo>
                      <a:pt x="153384" y="0"/>
                    </a:lnTo>
                    <a:lnTo>
                      <a:pt x="13690" y="151710"/>
                    </a:lnTo>
                    <a:lnTo>
                      <a:pt x="0" y="185658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B8448362-5630-3B35-1ECE-BEC56EA1C8D8}"/>
                  </a:ext>
                </a:extLst>
              </p:cNvPr>
              <p:cNvSpPr/>
              <p:nvPr/>
            </p:nvSpPr>
            <p:spPr>
              <a:xfrm>
                <a:off x="5777748" y="3673526"/>
                <a:ext cx="143727" cy="86863"/>
              </a:xfrm>
              <a:custGeom>
                <a:avLst/>
                <a:gdLst>
                  <a:gd name="connsiteX0" fmla="*/ 0 w 143727"/>
                  <a:gd name="connsiteY0" fmla="*/ 86863 h 86863"/>
                  <a:gd name="connsiteX1" fmla="*/ 132269 w 143727"/>
                  <a:gd name="connsiteY1" fmla="*/ 28754 h 86863"/>
                  <a:gd name="connsiteX2" fmla="*/ 143728 w 143727"/>
                  <a:gd name="connsiteY2" fmla="*/ 0 h 86863"/>
                  <a:gd name="connsiteX3" fmla="*/ 4635 w 143727"/>
                  <a:gd name="connsiteY3" fmla="*/ 75448 h 86863"/>
                  <a:gd name="connsiteX4" fmla="*/ 0 w 143727"/>
                  <a:gd name="connsiteY4" fmla="*/ 86863 h 8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27" h="86863">
                    <a:moveTo>
                      <a:pt x="0" y="86863"/>
                    </a:moveTo>
                    <a:lnTo>
                      <a:pt x="132269" y="28754"/>
                    </a:lnTo>
                    <a:lnTo>
                      <a:pt x="143728" y="0"/>
                    </a:lnTo>
                    <a:lnTo>
                      <a:pt x="4635" y="75448"/>
                    </a:lnTo>
                    <a:lnTo>
                      <a:pt x="0" y="8686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9C5D51CE-4AA0-0EBC-CADD-BF8043C98E2E}"/>
                  </a:ext>
                </a:extLst>
              </p:cNvPr>
              <p:cNvSpPr/>
              <p:nvPr/>
            </p:nvSpPr>
            <p:spPr>
              <a:xfrm>
                <a:off x="5770495" y="3726700"/>
                <a:ext cx="129822" cy="51628"/>
              </a:xfrm>
              <a:custGeom>
                <a:avLst/>
                <a:gdLst>
                  <a:gd name="connsiteX0" fmla="*/ 0 w 129822"/>
                  <a:gd name="connsiteY0" fmla="*/ 51629 h 51628"/>
                  <a:gd name="connsiteX1" fmla="*/ 121454 w 129822"/>
                  <a:gd name="connsiteY1" fmla="*/ 20986 h 51628"/>
                  <a:gd name="connsiteX2" fmla="*/ 129823 w 129822"/>
                  <a:gd name="connsiteY2" fmla="*/ 0 h 51628"/>
                  <a:gd name="connsiteX3" fmla="*/ 3305 w 129822"/>
                  <a:gd name="connsiteY3" fmla="*/ 43475 h 51628"/>
                  <a:gd name="connsiteX4" fmla="*/ 0 w 129822"/>
                  <a:gd name="connsiteY4" fmla="*/ 51629 h 5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22" h="51628">
                    <a:moveTo>
                      <a:pt x="0" y="51629"/>
                    </a:moveTo>
                    <a:lnTo>
                      <a:pt x="121454" y="20986"/>
                    </a:lnTo>
                    <a:lnTo>
                      <a:pt x="129823" y="0"/>
                    </a:lnTo>
                    <a:lnTo>
                      <a:pt x="3305" y="43475"/>
                    </a:lnTo>
                    <a:lnTo>
                      <a:pt x="0" y="5162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5EB002DC-49EB-F7BA-1A08-731E9FE8C288}"/>
                  </a:ext>
                </a:extLst>
              </p:cNvPr>
              <p:cNvSpPr/>
              <p:nvPr/>
            </p:nvSpPr>
            <p:spPr>
              <a:xfrm>
                <a:off x="5788091" y="3593744"/>
                <a:ext cx="165143" cy="141024"/>
              </a:xfrm>
              <a:custGeom>
                <a:avLst/>
                <a:gdLst>
                  <a:gd name="connsiteX0" fmla="*/ 0 w 165143"/>
                  <a:gd name="connsiteY0" fmla="*/ 141024 h 141024"/>
                  <a:gd name="connsiteX1" fmla="*/ 147419 w 165143"/>
                  <a:gd name="connsiteY1" fmla="*/ 44547 h 141024"/>
                  <a:gd name="connsiteX2" fmla="*/ 165143 w 165143"/>
                  <a:gd name="connsiteY2" fmla="*/ 0 h 141024"/>
                  <a:gd name="connsiteX3" fmla="*/ 7253 w 165143"/>
                  <a:gd name="connsiteY3" fmla="*/ 123085 h 141024"/>
                  <a:gd name="connsiteX4" fmla="*/ 0 w 165143"/>
                  <a:gd name="connsiteY4" fmla="*/ 141024 h 1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43" h="141024">
                    <a:moveTo>
                      <a:pt x="0" y="141024"/>
                    </a:moveTo>
                    <a:lnTo>
                      <a:pt x="147419" y="44547"/>
                    </a:lnTo>
                    <a:lnTo>
                      <a:pt x="165143" y="0"/>
                    </a:lnTo>
                    <a:lnTo>
                      <a:pt x="7253" y="123085"/>
                    </a:lnTo>
                    <a:lnTo>
                      <a:pt x="0" y="141024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AC33DD56-64C2-9C09-2C67-789E9053DE69}"/>
                  </a:ext>
                </a:extLst>
              </p:cNvPr>
              <p:cNvSpPr/>
              <p:nvPr/>
            </p:nvSpPr>
            <p:spPr>
              <a:xfrm>
                <a:off x="5759766" y="3799143"/>
                <a:ext cx="111712" cy="14505"/>
              </a:xfrm>
              <a:custGeom>
                <a:avLst/>
                <a:gdLst>
                  <a:gd name="connsiteX0" fmla="*/ 0 w 111712"/>
                  <a:gd name="connsiteY0" fmla="*/ 5837 h 14505"/>
                  <a:gd name="connsiteX1" fmla="*/ 105918 w 111712"/>
                  <a:gd name="connsiteY1" fmla="*/ 14506 h 14505"/>
                  <a:gd name="connsiteX2" fmla="*/ 111712 w 111712"/>
                  <a:gd name="connsiteY2" fmla="*/ 0 h 14505"/>
                  <a:gd name="connsiteX3" fmla="*/ 2317 w 111712"/>
                  <a:gd name="connsiteY3" fmla="*/ 43 h 14505"/>
                  <a:gd name="connsiteX4" fmla="*/ 0 w 111712"/>
                  <a:gd name="connsiteY4" fmla="*/ 5837 h 1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2" h="14505">
                    <a:moveTo>
                      <a:pt x="0" y="5837"/>
                    </a:moveTo>
                    <a:lnTo>
                      <a:pt x="105918" y="14506"/>
                    </a:lnTo>
                    <a:lnTo>
                      <a:pt x="111712" y="0"/>
                    </a:lnTo>
                    <a:lnTo>
                      <a:pt x="2317" y="43"/>
                    </a:lnTo>
                    <a:lnTo>
                      <a:pt x="0" y="583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CC830AC7-AF86-F618-9638-EFFE0CF53EB0}"/>
                  </a:ext>
                </a:extLst>
              </p:cNvPr>
              <p:cNvSpPr/>
              <p:nvPr/>
            </p:nvSpPr>
            <p:spPr>
              <a:xfrm>
                <a:off x="5572821" y="3583401"/>
                <a:ext cx="13561" cy="24977"/>
              </a:xfrm>
              <a:custGeom>
                <a:avLst/>
                <a:gdLst>
                  <a:gd name="connsiteX0" fmla="*/ 0 w 13561"/>
                  <a:gd name="connsiteY0" fmla="*/ 24977 h 24977"/>
                  <a:gd name="connsiteX1" fmla="*/ 13562 w 13561"/>
                  <a:gd name="connsiteY1" fmla="*/ 24977 h 24977"/>
                  <a:gd name="connsiteX2" fmla="*/ 0 w 13561"/>
                  <a:gd name="connsiteY2" fmla="*/ 0 h 24977"/>
                  <a:gd name="connsiteX3" fmla="*/ 0 w 13561"/>
                  <a:gd name="connsiteY3" fmla="*/ 24977 h 2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61" h="24977">
                    <a:moveTo>
                      <a:pt x="0" y="24977"/>
                    </a:moveTo>
                    <a:lnTo>
                      <a:pt x="13562" y="24977"/>
                    </a:lnTo>
                    <a:lnTo>
                      <a:pt x="0" y="0"/>
                    </a:lnTo>
                    <a:lnTo>
                      <a:pt x="0" y="2497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DF7EA90B-DC0E-DF45-63DC-4645E1188C2E}"/>
                  </a:ext>
                </a:extLst>
              </p:cNvPr>
              <p:cNvSpPr/>
              <p:nvPr/>
            </p:nvSpPr>
            <p:spPr>
              <a:xfrm>
                <a:off x="5764787" y="3766484"/>
                <a:ext cx="119694" cy="26093"/>
              </a:xfrm>
              <a:custGeom>
                <a:avLst/>
                <a:gdLst>
                  <a:gd name="connsiteX0" fmla="*/ 0 w 119694"/>
                  <a:gd name="connsiteY0" fmla="*/ 26093 h 26093"/>
                  <a:gd name="connsiteX1" fmla="*/ 112957 w 119694"/>
                  <a:gd name="connsiteY1" fmla="*/ 16866 h 26093"/>
                  <a:gd name="connsiteX2" fmla="*/ 119695 w 119694"/>
                  <a:gd name="connsiteY2" fmla="*/ 0 h 26093"/>
                  <a:gd name="connsiteX3" fmla="*/ 2704 w 119694"/>
                  <a:gd name="connsiteY3" fmla="*/ 19398 h 26093"/>
                  <a:gd name="connsiteX4" fmla="*/ 0 w 119694"/>
                  <a:gd name="connsiteY4" fmla="*/ 26093 h 2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94" h="26093">
                    <a:moveTo>
                      <a:pt x="0" y="26093"/>
                    </a:moveTo>
                    <a:lnTo>
                      <a:pt x="112957" y="16866"/>
                    </a:lnTo>
                    <a:lnTo>
                      <a:pt x="119695" y="0"/>
                    </a:lnTo>
                    <a:lnTo>
                      <a:pt x="2704" y="19398"/>
                    </a:lnTo>
                    <a:lnTo>
                      <a:pt x="0" y="260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347674FB-3238-B7C8-2E64-03AFDE3C78CF}"/>
                  </a:ext>
                </a:extLst>
              </p:cNvPr>
              <p:cNvSpPr/>
              <p:nvPr/>
            </p:nvSpPr>
            <p:spPr>
              <a:xfrm>
                <a:off x="5665392" y="3506966"/>
                <a:ext cx="24076" cy="101412"/>
              </a:xfrm>
              <a:custGeom>
                <a:avLst/>
                <a:gdLst>
                  <a:gd name="connsiteX0" fmla="*/ 24033 w 24076"/>
                  <a:gd name="connsiteY0" fmla="*/ 101412 h 101412"/>
                  <a:gd name="connsiteX1" fmla="*/ 24076 w 24076"/>
                  <a:gd name="connsiteY1" fmla="*/ 0 h 101412"/>
                  <a:gd name="connsiteX2" fmla="*/ 0 w 24076"/>
                  <a:gd name="connsiteY2" fmla="*/ 0 h 101412"/>
                  <a:gd name="connsiteX3" fmla="*/ 8326 w 24076"/>
                  <a:gd name="connsiteY3" fmla="*/ 101412 h 101412"/>
                  <a:gd name="connsiteX4" fmla="*/ 24033 w 24076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6" h="101412">
                    <a:moveTo>
                      <a:pt x="24033" y="101412"/>
                    </a:moveTo>
                    <a:lnTo>
                      <a:pt x="24076" y="0"/>
                    </a:lnTo>
                    <a:lnTo>
                      <a:pt x="0" y="0"/>
                    </a:lnTo>
                    <a:lnTo>
                      <a:pt x="8326" y="101412"/>
                    </a:lnTo>
                    <a:lnTo>
                      <a:pt x="2403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6A54B7B3-D511-844F-C025-574C07D7C833}"/>
                  </a:ext>
                </a:extLst>
              </p:cNvPr>
              <p:cNvSpPr/>
              <p:nvPr/>
            </p:nvSpPr>
            <p:spPr>
              <a:xfrm>
                <a:off x="5751312" y="3821031"/>
                <a:ext cx="98279" cy="45920"/>
              </a:xfrm>
              <a:custGeom>
                <a:avLst/>
                <a:gdLst>
                  <a:gd name="connsiteX0" fmla="*/ 0 w 98279"/>
                  <a:gd name="connsiteY0" fmla="*/ 4935 h 45920"/>
                  <a:gd name="connsiteX1" fmla="*/ 93172 w 98279"/>
                  <a:gd name="connsiteY1" fmla="*/ 45921 h 45920"/>
                  <a:gd name="connsiteX2" fmla="*/ 98279 w 98279"/>
                  <a:gd name="connsiteY2" fmla="*/ 33046 h 45920"/>
                  <a:gd name="connsiteX3" fmla="*/ 1974 w 98279"/>
                  <a:gd name="connsiteY3" fmla="*/ 0 h 45920"/>
                  <a:gd name="connsiteX4" fmla="*/ 0 w 98279"/>
                  <a:gd name="connsiteY4" fmla="*/ 4935 h 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79" h="45920">
                    <a:moveTo>
                      <a:pt x="0" y="4935"/>
                    </a:moveTo>
                    <a:lnTo>
                      <a:pt x="93172" y="45921"/>
                    </a:lnTo>
                    <a:lnTo>
                      <a:pt x="98279" y="33046"/>
                    </a:lnTo>
                    <a:lnTo>
                      <a:pt x="1974" y="0"/>
                    </a:lnTo>
                    <a:lnTo>
                      <a:pt x="0" y="4935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98A4FC29-03C6-555F-FE66-74E7DF0BAC76}"/>
                  </a:ext>
                </a:extLst>
              </p:cNvPr>
              <p:cNvSpPr/>
              <p:nvPr/>
            </p:nvSpPr>
            <p:spPr>
              <a:xfrm>
                <a:off x="5747063" y="3831202"/>
                <a:ext cx="92228" cy="62143"/>
              </a:xfrm>
              <a:custGeom>
                <a:avLst/>
                <a:gdLst>
                  <a:gd name="connsiteX0" fmla="*/ 0 w 92228"/>
                  <a:gd name="connsiteY0" fmla="*/ 5236 h 62143"/>
                  <a:gd name="connsiteX1" fmla="*/ 86906 w 92228"/>
                  <a:gd name="connsiteY1" fmla="*/ 62143 h 62143"/>
                  <a:gd name="connsiteX2" fmla="*/ 92228 w 92228"/>
                  <a:gd name="connsiteY2" fmla="*/ 48839 h 62143"/>
                  <a:gd name="connsiteX3" fmla="*/ 2146 w 92228"/>
                  <a:gd name="connsiteY3" fmla="*/ 0 h 62143"/>
                  <a:gd name="connsiteX4" fmla="*/ 0 w 92228"/>
                  <a:gd name="connsiteY4" fmla="*/ 5236 h 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8" h="62143">
                    <a:moveTo>
                      <a:pt x="0" y="5236"/>
                    </a:moveTo>
                    <a:lnTo>
                      <a:pt x="86906" y="62143"/>
                    </a:lnTo>
                    <a:lnTo>
                      <a:pt x="92228" y="48839"/>
                    </a:lnTo>
                    <a:lnTo>
                      <a:pt x="2146" y="0"/>
                    </a:lnTo>
                    <a:lnTo>
                      <a:pt x="0" y="5236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0EF7F7CD-930B-A4D7-AE87-2D9C625E6210}"/>
                  </a:ext>
                </a:extLst>
              </p:cNvPr>
              <p:cNvSpPr/>
              <p:nvPr/>
            </p:nvSpPr>
            <p:spPr>
              <a:xfrm>
                <a:off x="5689597" y="3948321"/>
                <a:ext cx="26780" cy="175829"/>
              </a:xfrm>
              <a:custGeom>
                <a:avLst/>
                <a:gdLst>
                  <a:gd name="connsiteX0" fmla="*/ 43 w 26780"/>
                  <a:gd name="connsiteY0" fmla="*/ 30471 h 175829"/>
                  <a:gd name="connsiteX1" fmla="*/ 0 w 26780"/>
                  <a:gd name="connsiteY1" fmla="*/ 175830 h 175829"/>
                  <a:gd name="connsiteX2" fmla="*/ 26780 w 26780"/>
                  <a:gd name="connsiteY2" fmla="*/ 175830 h 175829"/>
                  <a:gd name="connsiteX3" fmla="*/ 12360 w 26780"/>
                  <a:gd name="connsiteY3" fmla="*/ 0 h 175829"/>
                  <a:gd name="connsiteX4" fmla="*/ 43 w 26780"/>
                  <a:gd name="connsiteY4" fmla="*/ 30471 h 17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0" h="175829">
                    <a:moveTo>
                      <a:pt x="43" y="30471"/>
                    </a:moveTo>
                    <a:lnTo>
                      <a:pt x="0" y="175830"/>
                    </a:lnTo>
                    <a:lnTo>
                      <a:pt x="26780" y="175830"/>
                    </a:lnTo>
                    <a:lnTo>
                      <a:pt x="12360" y="0"/>
                    </a:lnTo>
                    <a:lnTo>
                      <a:pt x="43" y="3047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1921CCA4-2286-C106-D823-116FD6DE5215}"/>
                  </a:ext>
                </a:extLst>
              </p:cNvPr>
              <p:cNvSpPr/>
              <p:nvPr/>
            </p:nvSpPr>
            <p:spPr>
              <a:xfrm>
                <a:off x="5731098" y="3867982"/>
                <a:ext cx="71499" cy="124844"/>
              </a:xfrm>
              <a:custGeom>
                <a:avLst/>
                <a:gdLst>
                  <a:gd name="connsiteX0" fmla="*/ 0 w 71499"/>
                  <a:gd name="connsiteY0" fmla="*/ 8111 h 124844"/>
                  <a:gd name="connsiteX1" fmla="*/ 63259 w 71499"/>
                  <a:gd name="connsiteY1" fmla="*/ 124845 h 124844"/>
                  <a:gd name="connsiteX2" fmla="*/ 71499 w 71499"/>
                  <a:gd name="connsiteY2" fmla="*/ 104202 h 124844"/>
                  <a:gd name="connsiteX3" fmla="*/ 3262 w 71499"/>
                  <a:gd name="connsiteY3" fmla="*/ 0 h 124844"/>
                  <a:gd name="connsiteX4" fmla="*/ 0 w 71499"/>
                  <a:gd name="connsiteY4" fmla="*/ 8111 h 1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99" h="124844">
                    <a:moveTo>
                      <a:pt x="0" y="8111"/>
                    </a:moveTo>
                    <a:lnTo>
                      <a:pt x="63259" y="124845"/>
                    </a:lnTo>
                    <a:lnTo>
                      <a:pt x="71499" y="104202"/>
                    </a:lnTo>
                    <a:lnTo>
                      <a:pt x="3262" y="0"/>
                    </a:lnTo>
                    <a:lnTo>
                      <a:pt x="0" y="811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id="{080BCB0B-9BD0-DECD-0912-4FD9B04CA13C}"/>
                  </a:ext>
                </a:extLst>
              </p:cNvPr>
              <p:cNvSpPr/>
              <p:nvPr/>
            </p:nvSpPr>
            <p:spPr>
              <a:xfrm>
                <a:off x="5710884" y="3909611"/>
                <a:ext cx="49354" cy="211707"/>
              </a:xfrm>
              <a:custGeom>
                <a:avLst/>
                <a:gdLst>
                  <a:gd name="connsiteX0" fmla="*/ 0 w 49354"/>
                  <a:gd name="connsiteY0" fmla="*/ 16523 h 211707"/>
                  <a:gd name="connsiteX1" fmla="*/ 32359 w 49354"/>
                  <a:gd name="connsiteY1" fmla="*/ 211708 h 211707"/>
                  <a:gd name="connsiteX2" fmla="*/ 49354 w 49354"/>
                  <a:gd name="connsiteY2" fmla="*/ 168920 h 211707"/>
                  <a:gd name="connsiteX3" fmla="*/ 6695 w 49354"/>
                  <a:gd name="connsiteY3" fmla="*/ 0 h 211707"/>
                  <a:gd name="connsiteX4" fmla="*/ 0 w 49354"/>
                  <a:gd name="connsiteY4" fmla="*/ 16523 h 21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4" h="211707">
                    <a:moveTo>
                      <a:pt x="0" y="16523"/>
                    </a:moveTo>
                    <a:lnTo>
                      <a:pt x="32359" y="211708"/>
                    </a:lnTo>
                    <a:lnTo>
                      <a:pt x="49354" y="168920"/>
                    </a:lnTo>
                    <a:lnTo>
                      <a:pt x="6695" y="0"/>
                    </a:lnTo>
                    <a:lnTo>
                      <a:pt x="0" y="1652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75B3F849-EF31-2D7E-EC05-B2D18E03CA0E}"/>
                  </a:ext>
                </a:extLst>
              </p:cNvPr>
              <p:cNvSpPr/>
              <p:nvPr/>
            </p:nvSpPr>
            <p:spPr>
              <a:xfrm>
                <a:off x="5742514" y="3841974"/>
                <a:ext cx="85962" cy="79610"/>
              </a:xfrm>
              <a:custGeom>
                <a:avLst/>
                <a:gdLst>
                  <a:gd name="connsiteX0" fmla="*/ 0 w 85962"/>
                  <a:gd name="connsiteY0" fmla="*/ 5751 h 79610"/>
                  <a:gd name="connsiteX1" fmla="*/ 80211 w 85962"/>
                  <a:gd name="connsiteY1" fmla="*/ 79610 h 79610"/>
                  <a:gd name="connsiteX2" fmla="*/ 85962 w 85962"/>
                  <a:gd name="connsiteY2" fmla="*/ 65190 h 79610"/>
                  <a:gd name="connsiteX3" fmla="*/ 2318 w 85962"/>
                  <a:gd name="connsiteY3" fmla="*/ 0 h 79610"/>
                  <a:gd name="connsiteX4" fmla="*/ 0 w 85962"/>
                  <a:gd name="connsiteY4" fmla="*/ 5751 h 7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62" h="79610">
                    <a:moveTo>
                      <a:pt x="0" y="5751"/>
                    </a:moveTo>
                    <a:lnTo>
                      <a:pt x="80211" y="79610"/>
                    </a:lnTo>
                    <a:lnTo>
                      <a:pt x="85962" y="65190"/>
                    </a:lnTo>
                    <a:lnTo>
                      <a:pt x="2318" y="0"/>
                    </a:lnTo>
                    <a:lnTo>
                      <a:pt x="0" y="5751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6C1F3E42-375E-DFEB-1D24-AD704642BEB9}"/>
                  </a:ext>
                </a:extLst>
              </p:cNvPr>
              <p:cNvSpPr/>
              <p:nvPr/>
            </p:nvSpPr>
            <p:spPr>
              <a:xfrm>
                <a:off x="5705434" y="3506966"/>
                <a:ext cx="32788" cy="101412"/>
              </a:xfrm>
              <a:custGeom>
                <a:avLst/>
                <a:gdLst>
                  <a:gd name="connsiteX0" fmla="*/ 15965 w 32788"/>
                  <a:gd name="connsiteY0" fmla="*/ 101412 h 101412"/>
                  <a:gd name="connsiteX1" fmla="*/ 32788 w 32788"/>
                  <a:gd name="connsiteY1" fmla="*/ 0 h 101412"/>
                  <a:gd name="connsiteX2" fmla="*/ 8283 w 32788"/>
                  <a:gd name="connsiteY2" fmla="*/ 0 h 101412"/>
                  <a:gd name="connsiteX3" fmla="*/ 0 w 32788"/>
                  <a:gd name="connsiteY3" fmla="*/ 101412 h 101412"/>
                  <a:gd name="connsiteX4" fmla="*/ 15965 w 32788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8" h="101412">
                    <a:moveTo>
                      <a:pt x="15965" y="101412"/>
                    </a:moveTo>
                    <a:lnTo>
                      <a:pt x="32788" y="0"/>
                    </a:lnTo>
                    <a:lnTo>
                      <a:pt x="8283" y="0"/>
                    </a:lnTo>
                    <a:lnTo>
                      <a:pt x="0" y="101412"/>
                    </a:lnTo>
                    <a:lnTo>
                      <a:pt x="15965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E60024B4-3A13-6CE9-D45A-35CACA329CC0}"/>
                  </a:ext>
                </a:extLst>
              </p:cNvPr>
              <p:cNvSpPr/>
              <p:nvPr/>
            </p:nvSpPr>
            <p:spPr>
              <a:xfrm>
                <a:off x="5635394" y="4025786"/>
                <a:ext cx="35277" cy="98365"/>
              </a:xfrm>
              <a:custGeom>
                <a:avLst/>
                <a:gdLst>
                  <a:gd name="connsiteX0" fmla="*/ 3004 w 35277"/>
                  <a:gd name="connsiteY0" fmla="*/ 79997 h 98365"/>
                  <a:gd name="connsiteX1" fmla="*/ 0 w 35277"/>
                  <a:gd name="connsiteY1" fmla="*/ 98365 h 98365"/>
                  <a:gd name="connsiteX2" fmla="*/ 27252 w 35277"/>
                  <a:gd name="connsiteY2" fmla="*/ 98365 h 98365"/>
                  <a:gd name="connsiteX3" fmla="*/ 35278 w 35277"/>
                  <a:gd name="connsiteY3" fmla="*/ 0 h 98365"/>
                  <a:gd name="connsiteX4" fmla="*/ 3004 w 35277"/>
                  <a:gd name="connsiteY4" fmla="*/ 79997 h 9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77" h="98365">
                    <a:moveTo>
                      <a:pt x="3004" y="79997"/>
                    </a:moveTo>
                    <a:lnTo>
                      <a:pt x="0" y="98365"/>
                    </a:lnTo>
                    <a:lnTo>
                      <a:pt x="27252" y="98365"/>
                    </a:lnTo>
                    <a:lnTo>
                      <a:pt x="35278" y="0"/>
                    </a:lnTo>
                    <a:lnTo>
                      <a:pt x="3004" y="79997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8D4ECF07-0905-E152-8150-6EF878EBCC34}"/>
                  </a:ext>
                </a:extLst>
              </p:cNvPr>
              <p:cNvSpPr/>
              <p:nvPr/>
            </p:nvSpPr>
            <p:spPr>
              <a:xfrm>
                <a:off x="5737321" y="3853991"/>
                <a:ext cx="79224" cy="99781"/>
              </a:xfrm>
              <a:custGeom>
                <a:avLst/>
                <a:gdLst>
                  <a:gd name="connsiteX0" fmla="*/ 0 w 79224"/>
                  <a:gd name="connsiteY0" fmla="*/ 6609 h 99781"/>
                  <a:gd name="connsiteX1" fmla="*/ 72615 w 79224"/>
                  <a:gd name="connsiteY1" fmla="*/ 99781 h 99781"/>
                  <a:gd name="connsiteX2" fmla="*/ 79224 w 79224"/>
                  <a:gd name="connsiteY2" fmla="*/ 83130 h 99781"/>
                  <a:gd name="connsiteX3" fmla="*/ 2661 w 79224"/>
                  <a:gd name="connsiteY3" fmla="*/ 0 h 99781"/>
                  <a:gd name="connsiteX4" fmla="*/ 0 w 79224"/>
                  <a:gd name="connsiteY4" fmla="*/ 6609 h 9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24" h="99781">
                    <a:moveTo>
                      <a:pt x="0" y="6609"/>
                    </a:moveTo>
                    <a:lnTo>
                      <a:pt x="72615" y="99781"/>
                    </a:lnTo>
                    <a:lnTo>
                      <a:pt x="79224" y="83130"/>
                    </a:lnTo>
                    <a:lnTo>
                      <a:pt x="2661" y="0"/>
                    </a:lnTo>
                    <a:lnTo>
                      <a:pt x="0" y="6609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BA05369A-51DF-25CB-43D7-114B33B3FE03}"/>
                  </a:ext>
                </a:extLst>
              </p:cNvPr>
              <p:cNvSpPr/>
              <p:nvPr/>
            </p:nvSpPr>
            <p:spPr>
              <a:xfrm>
                <a:off x="5755389" y="3810602"/>
                <a:ext cx="104759" cy="30299"/>
              </a:xfrm>
              <a:custGeom>
                <a:avLst/>
                <a:gdLst>
                  <a:gd name="connsiteX0" fmla="*/ 0 w 104759"/>
                  <a:gd name="connsiteY0" fmla="*/ 5193 h 30299"/>
                  <a:gd name="connsiteX1" fmla="*/ 99438 w 104759"/>
                  <a:gd name="connsiteY1" fmla="*/ 30299 h 30299"/>
                  <a:gd name="connsiteX2" fmla="*/ 104760 w 104759"/>
                  <a:gd name="connsiteY2" fmla="*/ 16995 h 30299"/>
                  <a:gd name="connsiteX3" fmla="*/ 2103 w 104759"/>
                  <a:gd name="connsiteY3" fmla="*/ 0 h 30299"/>
                  <a:gd name="connsiteX4" fmla="*/ 0 w 104759"/>
                  <a:gd name="connsiteY4" fmla="*/ 5193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59" h="30299">
                    <a:moveTo>
                      <a:pt x="0" y="5193"/>
                    </a:moveTo>
                    <a:lnTo>
                      <a:pt x="99438" y="30299"/>
                    </a:lnTo>
                    <a:lnTo>
                      <a:pt x="104760" y="16995"/>
                    </a:lnTo>
                    <a:lnTo>
                      <a:pt x="2103" y="0"/>
                    </a:lnTo>
                    <a:lnTo>
                      <a:pt x="0" y="5193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141F1E57-6BED-7264-6B90-ED49AD1610C2}"/>
                  </a:ext>
                </a:extLst>
              </p:cNvPr>
              <p:cNvSpPr/>
              <p:nvPr/>
            </p:nvSpPr>
            <p:spPr>
              <a:xfrm>
                <a:off x="5615652" y="3506966"/>
                <a:ext cx="41972" cy="101412"/>
              </a:xfrm>
              <a:custGeom>
                <a:avLst/>
                <a:gdLst>
                  <a:gd name="connsiteX0" fmla="*/ 41973 w 41972"/>
                  <a:gd name="connsiteY0" fmla="*/ 101412 h 101412"/>
                  <a:gd name="connsiteX1" fmla="*/ 25192 w 41972"/>
                  <a:gd name="connsiteY1" fmla="*/ 0 h 101412"/>
                  <a:gd name="connsiteX2" fmla="*/ 0 w 41972"/>
                  <a:gd name="connsiteY2" fmla="*/ 0 h 101412"/>
                  <a:gd name="connsiteX3" fmla="*/ 25578 w 41972"/>
                  <a:gd name="connsiteY3" fmla="*/ 101412 h 101412"/>
                  <a:gd name="connsiteX4" fmla="*/ 41973 w 41972"/>
                  <a:gd name="connsiteY4" fmla="*/ 101412 h 10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101412">
                    <a:moveTo>
                      <a:pt x="41973" y="101412"/>
                    </a:moveTo>
                    <a:lnTo>
                      <a:pt x="25192" y="0"/>
                    </a:lnTo>
                    <a:lnTo>
                      <a:pt x="0" y="0"/>
                    </a:lnTo>
                    <a:lnTo>
                      <a:pt x="25578" y="101412"/>
                    </a:lnTo>
                    <a:lnTo>
                      <a:pt x="41973" y="101412"/>
                    </a:lnTo>
                    <a:close/>
                  </a:path>
                </a:pathLst>
              </a:custGeom>
              <a:grpFill/>
              <a:ln w="4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09D219BC-839B-2EC7-9FF5-5B72D549890F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73" y="6073200"/>
              <a:ext cx="0" cy="455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0">
            <a:extLst>
              <a:ext uri="{FF2B5EF4-FFF2-40B4-BE49-F238E27FC236}">
                <a16:creationId xmlns:a16="http://schemas.microsoft.com/office/drawing/2014/main" id="{0A0FF104-DCB7-E848-0FA1-CB515AD17BB1}"/>
              </a:ext>
            </a:extLst>
          </p:cNvPr>
          <p:cNvSpPr txBox="1">
            <a:spLocks/>
          </p:cNvSpPr>
          <p:nvPr/>
        </p:nvSpPr>
        <p:spPr>
          <a:xfrm>
            <a:off x="446695" y="245633"/>
            <a:ext cx="11298610" cy="6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/>
            </a:pPr>
            <a:r>
              <a:rPr lang="ru-RU" sz="3200" b="1" dirty="0"/>
              <a:t>Фрагмент шаблона финального проекта в рабочей тетради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DCA9136-D86A-9AEC-FE98-7A8FA897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7" y="952628"/>
            <a:ext cx="4406510" cy="488008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F466659-7C7C-BB94-B26B-C04B94FA2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630" y="889125"/>
            <a:ext cx="4677194" cy="33945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96E7B6-4B79-4268-FD79-44D7A407F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858" y="2506113"/>
            <a:ext cx="3350545" cy="37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5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6557</TotalTime>
  <Words>1183</Words>
  <Application>Microsoft Office PowerPoint</Application>
  <PresentationFormat>Широкоэкранный</PresentationFormat>
  <Paragraphs>161</Paragraphs>
  <Slides>17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Радионова Александра Владимировна</dc:creator>
  <cp:lastModifiedBy>Olesya</cp:lastModifiedBy>
  <cp:revision>153</cp:revision>
  <dcterms:created xsi:type="dcterms:W3CDTF">2025-05-28T07:34:00Z</dcterms:created>
  <dcterms:modified xsi:type="dcterms:W3CDTF">2025-12-22T09:02:32Z</dcterms:modified>
</cp:coreProperties>
</file>