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61" r:id="rId4"/>
    <p:sldId id="263" r:id="rId5"/>
    <p:sldId id="265" r:id="rId6"/>
    <p:sldId id="266" r:id="rId7"/>
    <p:sldId id="268" r:id="rId8"/>
    <p:sldId id="270" r:id="rId9"/>
    <p:sldId id="272" r:id="rId10"/>
    <p:sldId id="274" r:id="rId11"/>
    <p:sldId id="275" r:id="rId12"/>
    <p:sldId id="293" r:id="rId13"/>
    <p:sldId id="276" r:id="rId14"/>
    <p:sldId id="279" r:id="rId15"/>
    <p:sldId id="302" r:id="rId16"/>
    <p:sldId id="301" r:id="rId17"/>
    <p:sldId id="309" r:id="rId18"/>
    <p:sldId id="303" r:id="rId19"/>
    <p:sldId id="304" r:id="rId20"/>
    <p:sldId id="307" r:id="rId21"/>
    <p:sldId id="310" r:id="rId22"/>
    <p:sldId id="311" r:id="rId23"/>
    <p:sldId id="312" r:id="rId24"/>
    <p:sldId id="313" r:id="rId25"/>
    <p:sldId id="315" r:id="rId26"/>
    <p:sldId id="314" r:id="rId27"/>
    <p:sldId id="317" r:id="rId28"/>
    <p:sldId id="316" r:id="rId29"/>
    <p:sldId id="319" r:id="rId30"/>
    <p:sldId id="277" r:id="rId31"/>
    <p:sldId id="320" r:id="rId32"/>
    <p:sldId id="321" r:id="rId33"/>
    <p:sldId id="260" r:id="rId34"/>
  </p:sldIdLst>
  <p:sldSz cx="10312400" cy="7734300"/>
  <p:notesSz cx="6858000" cy="9144000"/>
  <p:defaultTextStyle>
    <a:lvl1pPr>
      <a:defRPr>
        <a:latin typeface="Calibri"/>
        <a:ea typeface="Calibri"/>
        <a:cs typeface="Calibri"/>
        <a:sym typeface="Calibri"/>
      </a:defRPr>
    </a:lvl1pPr>
    <a:lvl2pPr indent="457200">
      <a:defRPr>
        <a:latin typeface="Calibri"/>
        <a:ea typeface="Calibri"/>
        <a:cs typeface="Calibri"/>
        <a:sym typeface="Calibri"/>
      </a:defRPr>
    </a:lvl2pPr>
    <a:lvl3pPr indent="914400">
      <a:defRPr>
        <a:latin typeface="Calibri"/>
        <a:ea typeface="Calibri"/>
        <a:cs typeface="Calibri"/>
        <a:sym typeface="Calibri"/>
      </a:defRPr>
    </a:lvl3pPr>
    <a:lvl4pPr indent="1371600">
      <a:defRPr>
        <a:latin typeface="Calibri"/>
        <a:ea typeface="Calibri"/>
        <a:cs typeface="Calibri"/>
        <a:sym typeface="Calibri"/>
      </a:defRPr>
    </a:lvl4pPr>
    <a:lvl5pPr indent="1828800">
      <a:defRPr>
        <a:latin typeface="Calibri"/>
        <a:ea typeface="Calibri"/>
        <a:cs typeface="Calibri"/>
        <a:sym typeface="Calibri"/>
      </a:defRPr>
    </a:lvl5pPr>
    <a:lvl6pPr indent="2286000">
      <a:defRPr>
        <a:latin typeface="Calibri"/>
        <a:ea typeface="Calibri"/>
        <a:cs typeface="Calibri"/>
        <a:sym typeface="Calibri"/>
      </a:defRPr>
    </a:lvl6pPr>
    <a:lvl7pPr indent="2743200">
      <a:defRPr>
        <a:latin typeface="Calibri"/>
        <a:ea typeface="Calibri"/>
        <a:cs typeface="Calibri"/>
        <a:sym typeface="Calibri"/>
      </a:defRPr>
    </a:lvl7pPr>
    <a:lvl8pPr indent="3200400">
      <a:defRPr>
        <a:latin typeface="Calibri"/>
        <a:ea typeface="Calibri"/>
        <a:cs typeface="Calibri"/>
        <a:sym typeface="Calibri"/>
      </a:defRPr>
    </a:lvl8pPr>
    <a:lvl9pPr indent="3657600">
      <a:defRPr>
        <a:latin typeface="Calibri"/>
        <a:ea typeface="Calibri"/>
        <a:cs typeface="Calibri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66FF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B9BD5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B9BD5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B9BD5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B9BD5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B9BD5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178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76" name="Shape 17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11607225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542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цв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774026" y="0"/>
            <a:ext cx="8772288" cy="1770610"/>
          </a:xfrm>
          <a:prstGeom prst="rect">
            <a:avLst/>
          </a:prstGeom>
        </p:spPr>
        <p:txBody>
          <a:bodyPr anchor="b"/>
          <a:lstStyle>
            <a:lvl1pPr>
              <a:defRPr sz="6700">
                <a:solidFill>
                  <a:srgbClr val="0072BC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700">
                <a:solidFill>
                  <a:srgbClr val="0072BC"/>
                </a:solidFill>
              </a:rPr>
              <a:t>Образец заголовка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774026" y="1923806"/>
            <a:ext cx="7740255" cy="2514757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700"/>
            </a:lvl1pPr>
          </a:lstStyle>
          <a:p>
            <a:pPr lvl="0">
              <a:defRPr sz="1800"/>
            </a:pPr>
            <a:r>
              <a:rPr sz="2700"/>
              <a:t>Образец подзаголовка</a:t>
            </a:r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xfrm>
            <a:off x="7288738" y="7106518"/>
            <a:ext cx="2322077" cy="281941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title"/>
          </p:nvPr>
        </p:nvSpPr>
        <p:spPr>
          <a:xfrm>
            <a:off x="710866" y="0"/>
            <a:ext cx="3328579" cy="2322195"/>
          </a:xfrm>
          <a:prstGeom prst="rect">
            <a:avLst/>
          </a:prstGeom>
        </p:spPr>
        <p:txBody>
          <a:bodyPr anchor="b"/>
          <a:lstStyle>
            <a:lvl1pPr>
              <a:defRPr sz="3600"/>
            </a:lvl1pPr>
          </a:lstStyle>
          <a:p>
            <a:pPr lvl="0">
              <a:defRPr sz="1800"/>
            </a:pPr>
            <a:r>
              <a:rPr sz="3600"/>
              <a:t>Образец заголовка</a:t>
            </a:r>
          </a:p>
        </p:txBody>
      </p:sp>
      <p:sp>
        <p:nvSpPr>
          <p:cNvPr id="42" name="Shape 42"/>
          <p:cNvSpPr>
            <a:spLocks noGrp="1"/>
          </p:cNvSpPr>
          <p:nvPr>
            <p:ph type="body" idx="1"/>
          </p:nvPr>
        </p:nvSpPr>
        <p:spPr>
          <a:xfrm>
            <a:off x="710866" y="2322195"/>
            <a:ext cx="3328579" cy="5412106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800"/>
            </a:lvl1pPr>
          </a:lstStyle>
          <a:p>
            <a:pPr lvl="0"/>
            <a:r>
              <a:t>Образец текста</a:t>
            </a:r>
          </a:p>
        </p:txBody>
      </p:sp>
      <p:sp>
        <p:nvSpPr>
          <p:cNvPr id="43" name="Shape 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900"/>
              <a:t>Образец заголовка</a:t>
            </a:r>
          </a:p>
        </p:txBody>
      </p:sp>
      <p:sp>
        <p:nvSpPr>
          <p:cNvPr id="46" name="Shape 4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100"/>
              <a:t>Образец текста</a:t>
            </a:r>
          </a:p>
          <a:p>
            <a:pPr lvl="1">
              <a:defRPr sz="1800"/>
            </a:pPr>
            <a:r>
              <a:rPr sz="3100"/>
              <a:t>Второй уровень</a:t>
            </a:r>
          </a:p>
          <a:p>
            <a:pPr lvl="2">
              <a:defRPr sz="1800"/>
            </a:pPr>
            <a:r>
              <a:rPr sz="3100"/>
              <a:t>Третий уровень</a:t>
            </a:r>
          </a:p>
          <a:p>
            <a:pPr lvl="3">
              <a:defRPr sz="1800"/>
            </a:pPr>
            <a:r>
              <a:rPr sz="3100"/>
              <a:t>Четвертый уровень</a:t>
            </a:r>
          </a:p>
          <a:p>
            <a:pPr lvl="4">
              <a:defRPr sz="1800"/>
            </a:pPr>
            <a:r>
              <a:rPr sz="3100"/>
              <a:t>Пятый уровень</a:t>
            </a:r>
          </a:p>
        </p:txBody>
      </p:sp>
      <p:sp>
        <p:nvSpPr>
          <p:cNvPr id="47" name="Shape 4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/>
          </p:cNvSpPr>
          <p:nvPr>
            <p:ph type="title"/>
          </p:nvPr>
        </p:nvSpPr>
        <p:spPr>
          <a:xfrm>
            <a:off x="7385491" y="0"/>
            <a:ext cx="2225324" cy="738408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900"/>
              <a:t>Образец заголовка</a:t>
            </a:r>
          </a:p>
        </p:txBody>
      </p:sp>
      <p:sp>
        <p:nvSpPr>
          <p:cNvPr id="50" name="Shape 50"/>
          <p:cNvSpPr>
            <a:spLocks noGrp="1"/>
          </p:cNvSpPr>
          <p:nvPr>
            <p:ph type="body" idx="1"/>
          </p:nvPr>
        </p:nvSpPr>
        <p:spPr>
          <a:xfrm>
            <a:off x="709523" y="412118"/>
            <a:ext cx="6546965" cy="7322182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100"/>
              <a:t>Образец текста</a:t>
            </a:r>
          </a:p>
          <a:p>
            <a:pPr lvl="1">
              <a:defRPr sz="1800"/>
            </a:pPr>
            <a:r>
              <a:rPr sz="3100"/>
              <a:t>Второй уровень</a:t>
            </a:r>
          </a:p>
          <a:p>
            <a:pPr lvl="2">
              <a:defRPr sz="1800"/>
            </a:pPr>
            <a:r>
              <a:rPr sz="3100"/>
              <a:t>Третий уровень</a:t>
            </a:r>
          </a:p>
          <a:p>
            <a:pPr lvl="3">
              <a:defRPr sz="1800"/>
            </a:pPr>
            <a:r>
              <a:rPr sz="3100"/>
              <a:t>Четвертый уровень</a:t>
            </a:r>
          </a:p>
          <a:p>
            <a:pPr lvl="4">
              <a:defRPr sz="1800"/>
            </a:pPr>
            <a:r>
              <a:rPr sz="3100"/>
              <a:t>Пятый уровень</a:t>
            </a:r>
          </a:p>
        </p:txBody>
      </p:sp>
      <p:sp>
        <p:nvSpPr>
          <p:cNvPr id="51" name="Shape 5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xfrm>
            <a:off x="1290637" y="0"/>
            <a:ext cx="7739063" cy="3962400"/>
          </a:xfrm>
          <a:prstGeom prst="rect">
            <a:avLst/>
          </a:prstGeom>
        </p:spPr>
        <p:txBody>
          <a:bodyPr anchor="b"/>
          <a:lstStyle>
            <a:lvl1pPr algn="ctr" defTabSz="914400">
              <a:defRPr sz="6000"/>
            </a:lvl1pPr>
          </a:lstStyle>
          <a:p>
            <a:pPr lvl="0">
              <a:defRPr sz="1800"/>
            </a:pPr>
            <a:r>
              <a:rPr sz="6000"/>
              <a:t>Образец заголовка</a:t>
            </a:r>
          </a:p>
        </p:txBody>
      </p:sp>
      <p:sp>
        <p:nvSpPr>
          <p:cNvPr id="54" name="Shape 54"/>
          <p:cNvSpPr>
            <a:spLocks noGrp="1"/>
          </p:cNvSpPr>
          <p:nvPr>
            <p:ph type="body" idx="1"/>
          </p:nvPr>
        </p:nvSpPr>
        <p:spPr>
          <a:xfrm>
            <a:off x="1290637" y="4065587"/>
            <a:ext cx="7739063" cy="3668713"/>
          </a:xfrm>
          <a:prstGeom prst="rect">
            <a:avLst/>
          </a:prstGeom>
        </p:spPr>
        <p:txBody>
          <a:bodyPr/>
          <a:lstStyle>
            <a:lvl1pPr marL="0" indent="0" algn="ctr" defTabSz="914400">
              <a:spcBef>
                <a:spcPts val="1000"/>
              </a:spcBef>
              <a:buSzTx/>
              <a:buFontTx/>
              <a:buNone/>
              <a:defRPr sz="2400"/>
            </a:lvl1pPr>
          </a:lstStyle>
          <a:p>
            <a:pPr lvl="0">
              <a:defRPr sz="1800"/>
            </a:pPr>
            <a:r>
              <a:rPr sz="2400"/>
              <a:t>Образец подзаголовка</a:t>
            </a:r>
          </a:p>
        </p:txBody>
      </p:sp>
      <p:sp>
        <p:nvSpPr>
          <p:cNvPr id="55" name="Shape 55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xfrm>
            <a:off x="709612" y="260350"/>
            <a:ext cx="8901113" cy="1800225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58" name="Shape 58"/>
          <p:cNvSpPr>
            <a:spLocks noGrp="1"/>
          </p:cNvSpPr>
          <p:nvPr>
            <p:ph type="body" idx="1"/>
          </p:nvPr>
        </p:nvSpPr>
        <p:spPr>
          <a:xfrm>
            <a:off x="709612" y="2060575"/>
            <a:ext cx="8901113" cy="5673725"/>
          </a:xfrm>
          <a:prstGeom prst="rect">
            <a:avLst/>
          </a:prstGeom>
        </p:spPr>
        <p:txBody>
          <a:bodyPr/>
          <a:lstStyle>
            <a:lvl1pPr marL="228600" indent="-228600" defTabSz="914400">
              <a:spcBef>
                <a:spcPts val="1000"/>
              </a:spcBef>
              <a:defRPr sz="2800"/>
            </a:lvl1pPr>
            <a:lvl2pPr marL="723900" indent="-266700" defTabSz="914400">
              <a:spcBef>
                <a:spcPts val="1000"/>
              </a:spcBef>
              <a:defRPr sz="2800"/>
            </a:lvl2pPr>
            <a:lvl3pPr marL="1234439" indent="-320039" defTabSz="914400">
              <a:spcBef>
                <a:spcPts val="1000"/>
              </a:spcBef>
              <a:defRPr sz="2800"/>
            </a:lvl3pPr>
            <a:lvl4pPr marL="1727200" indent="-355600" defTabSz="914400">
              <a:spcBef>
                <a:spcPts val="1000"/>
              </a:spcBef>
              <a:defRPr sz="2800"/>
            </a:lvl4pPr>
            <a:lvl5pPr marL="2184400" indent="-355600" defTabSz="914400">
              <a:spcBef>
                <a:spcPts val="10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59" name="Shape 59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xfrm>
            <a:off x="704850" y="0"/>
            <a:ext cx="8901114" cy="5149850"/>
          </a:xfrm>
          <a:prstGeom prst="rect">
            <a:avLst/>
          </a:prstGeom>
        </p:spPr>
        <p:txBody>
          <a:bodyPr anchor="b"/>
          <a:lstStyle>
            <a:lvl1pPr defTabSz="914400">
              <a:defRPr sz="6000"/>
            </a:lvl1pPr>
          </a:lstStyle>
          <a:p>
            <a:pPr lvl="0">
              <a:defRPr sz="1800"/>
            </a:pPr>
            <a:r>
              <a:rPr sz="6000"/>
              <a:t>Образец заголовка</a:t>
            </a:r>
          </a:p>
        </p:txBody>
      </p:sp>
      <p:sp>
        <p:nvSpPr>
          <p:cNvPr id="62" name="Shape 62"/>
          <p:cNvSpPr>
            <a:spLocks noGrp="1"/>
          </p:cNvSpPr>
          <p:nvPr>
            <p:ph type="body" idx="1"/>
          </p:nvPr>
        </p:nvSpPr>
        <p:spPr>
          <a:xfrm>
            <a:off x="704850" y="5180012"/>
            <a:ext cx="8901114" cy="2554288"/>
          </a:xfrm>
          <a:prstGeom prst="rect">
            <a:avLst/>
          </a:prstGeom>
        </p:spPr>
        <p:txBody>
          <a:bodyPr/>
          <a:lstStyle>
            <a:lvl1pPr marL="0" indent="0" defTabSz="914400">
              <a:spcBef>
                <a:spcPts val="1000"/>
              </a:spcBef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Образец текста</a:t>
            </a:r>
          </a:p>
        </p:txBody>
      </p:sp>
      <p:sp>
        <p:nvSpPr>
          <p:cNvPr id="63" name="Shape 63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title"/>
          </p:nvPr>
        </p:nvSpPr>
        <p:spPr>
          <a:xfrm>
            <a:off x="709612" y="260350"/>
            <a:ext cx="8901113" cy="1800225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66" name="Shape 66"/>
          <p:cNvSpPr>
            <a:spLocks noGrp="1"/>
          </p:cNvSpPr>
          <p:nvPr>
            <p:ph type="body" idx="1"/>
          </p:nvPr>
        </p:nvSpPr>
        <p:spPr>
          <a:xfrm>
            <a:off x="709612" y="2060575"/>
            <a:ext cx="4373564" cy="5673725"/>
          </a:xfrm>
          <a:prstGeom prst="rect">
            <a:avLst/>
          </a:prstGeom>
        </p:spPr>
        <p:txBody>
          <a:bodyPr/>
          <a:lstStyle>
            <a:lvl1pPr marL="228600" indent="-228600" defTabSz="914400">
              <a:spcBef>
                <a:spcPts val="1000"/>
              </a:spcBef>
              <a:defRPr sz="2800"/>
            </a:lvl1pPr>
            <a:lvl2pPr marL="723900" indent="-266700" defTabSz="914400">
              <a:spcBef>
                <a:spcPts val="1000"/>
              </a:spcBef>
              <a:defRPr sz="2800"/>
            </a:lvl2pPr>
            <a:lvl3pPr marL="1234439" indent="-320039" defTabSz="914400">
              <a:spcBef>
                <a:spcPts val="1000"/>
              </a:spcBef>
              <a:defRPr sz="2800"/>
            </a:lvl3pPr>
            <a:lvl4pPr marL="1727200" indent="-355600" defTabSz="914400">
              <a:spcBef>
                <a:spcPts val="1000"/>
              </a:spcBef>
              <a:defRPr sz="2800"/>
            </a:lvl4pPr>
            <a:lvl5pPr marL="2184400" indent="-355600" defTabSz="914400">
              <a:spcBef>
                <a:spcPts val="10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67" name="Shape 67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title"/>
          </p:nvPr>
        </p:nvSpPr>
        <p:spPr>
          <a:xfrm>
            <a:off x="711200" y="412750"/>
            <a:ext cx="8901114" cy="1495425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70" name="Shape 70"/>
          <p:cNvSpPr>
            <a:spLocks noGrp="1"/>
          </p:cNvSpPr>
          <p:nvPr>
            <p:ph type="body" idx="1"/>
          </p:nvPr>
        </p:nvSpPr>
        <p:spPr>
          <a:xfrm>
            <a:off x="711200" y="1897063"/>
            <a:ext cx="4365625" cy="930276"/>
          </a:xfrm>
          <a:prstGeom prst="rect">
            <a:avLst/>
          </a:prstGeom>
        </p:spPr>
        <p:txBody>
          <a:bodyPr anchor="b"/>
          <a:lstStyle>
            <a:lvl1pPr marL="0" indent="0" defTabSz="914400">
              <a:spcBef>
                <a:spcPts val="1000"/>
              </a:spcBef>
              <a:buSzTx/>
              <a:buFontTx/>
              <a:buNone/>
              <a:defRPr sz="2400" b="1"/>
            </a:lvl1pPr>
          </a:lstStyle>
          <a:p>
            <a:pPr lvl="0">
              <a:defRPr sz="1800" b="0"/>
            </a:pPr>
            <a:r>
              <a:rPr sz="2400" b="1"/>
              <a:t>Образец текста</a:t>
            </a:r>
          </a:p>
        </p:txBody>
      </p:sp>
      <p:sp>
        <p:nvSpPr>
          <p:cNvPr id="71" name="Shape 71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/>
          </p:cNvSpPr>
          <p:nvPr>
            <p:ph type="title"/>
          </p:nvPr>
        </p:nvSpPr>
        <p:spPr>
          <a:xfrm>
            <a:off x="709612" y="412750"/>
            <a:ext cx="8901113" cy="1495425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74" name="Shape 74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Шаблон страниц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xfrm>
            <a:off x="1082887" y="0"/>
            <a:ext cx="8772288" cy="1770610"/>
          </a:xfrm>
          <a:prstGeom prst="rect">
            <a:avLst/>
          </a:prstGeom>
        </p:spPr>
        <p:txBody>
          <a:bodyPr anchor="b"/>
          <a:lstStyle>
            <a:lvl1pPr>
              <a:defRPr sz="6700" b="1">
                <a:latin typeface="Calibri" panose="020F0502020204030204" pitchFamily="34" charset="0"/>
              </a:defRPr>
            </a:lvl1pPr>
          </a:lstStyle>
          <a:p>
            <a:pPr lvl="0">
              <a:defRPr sz="1800"/>
            </a:pPr>
            <a:r>
              <a:rPr sz="6700" dirty="0" err="1"/>
              <a:t>Образец</a:t>
            </a:r>
            <a:r>
              <a:rPr sz="6700" dirty="0"/>
              <a:t> </a:t>
            </a:r>
            <a:r>
              <a:rPr sz="6700" dirty="0" err="1"/>
              <a:t>заголовка</a:t>
            </a:r>
            <a:endParaRPr sz="6700" dirty="0"/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xfrm>
            <a:off x="1082887" y="1772267"/>
            <a:ext cx="7740255" cy="2514757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700">
                <a:solidFill>
                  <a:srgbClr val="535353"/>
                </a:solidFill>
                <a:latin typeface="Calibri" panose="020F0502020204030204" pitchFamily="34" charset="0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700" dirty="0" err="1">
                <a:solidFill>
                  <a:srgbClr val="535353"/>
                </a:solidFill>
              </a:rPr>
              <a:t>Образец</a:t>
            </a:r>
            <a:r>
              <a:rPr sz="2700" dirty="0">
                <a:solidFill>
                  <a:srgbClr val="535353"/>
                </a:solidFill>
              </a:rPr>
              <a:t> </a:t>
            </a:r>
            <a:r>
              <a:rPr sz="2700" dirty="0" err="1">
                <a:solidFill>
                  <a:srgbClr val="535353"/>
                </a:solidFill>
              </a:rPr>
              <a:t>подзаголовка</a:t>
            </a:r>
            <a:endParaRPr sz="2700" dirty="0">
              <a:solidFill>
                <a:srgbClr val="535353"/>
              </a:solidFill>
            </a:endParaRPr>
          </a:p>
        </p:txBody>
      </p:sp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xfrm>
            <a:off x="7491938" y="7018699"/>
            <a:ext cx="2322077" cy="281941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title"/>
          </p:nvPr>
        </p:nvSpPr>
        <p:spPr>
          <a:xfrm>
            <a:off x="711200" y="0"/>
            <a:ext cx="3328988" cy="2322513"/>
          </a:xfrm>
          <a:prstGeom prst="rect">
            <a:avLst/>
          </a:prstGeom>
        </p:spPr>
        <p:txBody>
          <a:bodyPr anchor="b"/>
          <a:lstStyle>
            <a:lvl1pPr defTabSz="914400">
              <a:defRPr sz="3200"/>
            </a:lvl1pPr>
          </a:lstStyle>
          <a:p>
            <a:pPr lvl="0">
              <a:defRPr sz="1800"/>
            </a:pPr>
            <a:r>
              <a:rPr sz="3200"/>
              <a:t>Образец заголовка</a:t>
            </a:r>
          </a:p>
        </p:txBody>
      </p:sp>
      <p:sp>
        <p:nvSpPr>
          <p:cNvPr id="79" name="Shape 79"/>
          <p:cNvSpPr>
            <a:spLocks noGrp="1"/>
          </p:cNvSpPr>
          <p:nvPr>
            <p:ph type="body" idx="1"/>
          </p:nvPr>
        </p:nvSpPr>
        <p:spPr>
          <a:xfrm>
            <a:off x="4387850" y="1114425"/>
            <a:ext cx="5224463" cy="6619876"/>
          </a:xfrm>
          <a:prstGeom prst="rect">
            <a:avLst/>
          </a:prstGeom>
        </p:spPr>
        <p:txBody>
          <a:bodyPr/>
          <a:lstStyle>
            <a:lvl1pPr marL="228600" indent="-228600" defTabSz="914400">
              <a:spcBef>
                <a:spcPts val="1000"/>
              </a:spcBef>
              <a:defRPr sz="3200"/>
            </a:lvl1pPr>
            <a:lvl2pPr marL="718457" indent="-261257" defTabSz="914400">
              <a:spcBef>
                <a:spcPts val="1000"/>
              </a:spcBef>
              <a:defRPr sz="3200"/>
            </a:lvl2pPr>
            <a:lvl3pPr marL="1219200" indent="-304800" defTabSz="914400">
              <a:spcBef>
                <a:spcPts val="1000"/>
              </a:spcBef>
              <a:defRPr sz="3200"/>
            </a:lvl3pPr>
            <a:lvl4pPr marL="1737360" indent="-365760" defTabSz="914400">
              <a:spcBef>
                <a:spcPts val="1000"/>
              </a:spcBef>
              <a:defRPr sz="3200"/>
            </a:lvl4pPr>
            <a:lvl5pPr marL="2194560" indent="-365760" defTabSz="914400">
              <a:spcBef>
                <a:spcPts val="1000"/>
              </a:spcBef>
              <a:defRPr sz="3200"/>
            </a:lvl5pPr>
          </a:lstStyle>
          <a:p>
            <a:pPr lvl="0">
              <a:defRPr sz="1800"/>
            </a:pPr>
            <a:r>
              <a:rPr sz="3200"/>
              <a:t>Образец текста</a:t>
            </a:r>
          </a:p>
          <a:p>
            <a:pPr lvl="1">
              <a:defRPr sz="1800"/>
            </a:pPr>
            <a:r>
              <a:rPr sz="3200"/>
              <a:t>Второй уровень</a:t>
            </a:r>
          </a:p>
          <a:p>
            <a:pPr lvl="2">
              <a:defRPr sz="1800"/>
            </a:pPr>
            <a:r>
              <a:rPr sz="3200"/>
              <a:t>Третий уровень</a:t>
            </a:r>
          </a:p>
          <a:p>
            <a:pPr lvl="3">
              <a:defRPr sz="1800"/>
            </a:pPr>
            <a:r>
              <a:rPr sz="3200"/>
              <a:t>Четвертый уровень</a:t>
            </a:r>
          </a:p>
          <a:p>
            <a:pPr lvl="4">
              <a:defRPr sz="1800"/>
            </a:pPr>
            <a:r>
              <a:rPr sz="3200"/>
              <a:t>Пятый уровень</a:t>
            </a:r>
          </a:p>
        </p:txBody>
      </p:sp>
      <p:sp>
        <p:nvSpPr>
          <p:cNvPr id="80" name="Shape 80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711200" y="0"/>
            <a:ext cx="3328988" cy="2322513"/>
          </a:xfrm>
          <a:prstGeom prst="rect">
            <a:avLst/>
          </a:prstGeom>
        </p:spPr>
        <p:txBody>
          <a:bodyPr anchor="b"/>
          <a:lstStyle>
            <a:lvl1pPr defTabSz="914400">
              <a:defRPr sz="3200"/>
            </a:lvl1pPr>
          </a:lstStyle>
          <a:p>
            <a:pPr lvl="0">
              <a:defRPr sz="1800"/>
            </a:pPr>
            <a:r>
              <a:rPr sz="3200"/>
              <a:t>Образец заголовка</a:t>
            </a:r>
          </a:p>
        </p:txBody>
      </p:sp>
      <p:sp>
        <p:nvSpPr>
          <p:cNvPr id="83" name="Shape 83"/>
          <p:cNvSpPr>
            <a:spLocks noGrp="1"/>
          </p:cNvSpPr>
          <p:nvPr>
            <p:ph type="body" idx="1"/>
          </p:nvPr>
        </p:nvSpPr>
        <p:spPr>
          <a:xfrm>
            <a:off x="711200" y="2322513"/>
            <a:ext cx="3328988" cy="5411787"/>
          </a:xfrm>
          <a:prstGeom prst="rect">
            <a:avLst/>
          </a:prstGeom>
        </p:spPr>
        <p:txBody>
          <a:bodyPr/>
          <a:lstStyle>
            <a:lvl1pPr marL="0" indent="0" defTabSz="914400">
              <a:spcBef>
                <a:spcPts val="1000"/>
              </a:spcBef>
              <a:buSzTx/>
              <a:buFontTx/>
              <a:buNone/>
              <a:defRPr sz="1600"/>
            </a:lvl1pPr>
          </a:lstStyle>
          <a:p>
            <a:pPr lvl="0">
              <a:defRPr sz="1800"/>
            </a:pPr>
            <a:r>
              <a:rPr sz="1600"/>
              <a:t>Образец текста</a:t>
            </a:r>
          </a:p>
        </p:txBody>
      </p:sp>
      <p:sp>
        <p:nvSpPr>
          <p:cNvPr id="84" name="Shape 84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/>
          </p:cNvSpPr>
          <p:nvPr>
            <p:ph type="title"/>
          </p:nvPr>
        </p:nvSpPr>
        <p:spPr>
          <a:xfrm>
            <a:off x="709612" y="260350"/>
            <a:ext cx="8901113" cy="1800225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87" name="Shape 87"/>
          <p:cNvSpPr>
            <a:spLocks noGrp="1"/>
          </p:cNvSpPr>
          <p:nvPr>
            <p:ph type="body" idx="1"/>
          </p:nvPr>
        </p:nvSpPr>
        <p:spPr>
          <a:xfrm>
            <a:off x="709612" y="2060575"/>
            <a:ext cx="8901113" cy="5673725"/>
          </a:xfrm>
          <a:prstGeom prst="rect">
            <a:avLst/>
          </a:prstGeom>
        </p:spPr>
        <p:txBody>
          <a:bodyPr/>
          <a:lstStyle>
            <a:lvl1pPr marL="228600" indent="-228600" defTabSz="914400">
              <a:spcBef>
                <a:spcPts val="1000"/>
              </a:spcBef>
              <a:defRPr sz="2800"/>
            </a:lvl1pPr>
            <a:lvl2pPr marL="723900" indent="-266700" defTabSz="914400">
              <a:spcBef>
                <a:spcPts val="1000"/>
              </a:spcBef>
              <a:defRPr sz="2800"/>
            </a:lvl2pPr>
            <a:lvl3pPr marL="1234439" indent="-320039" defTabSz="914400">
              <a:spcBef>
                <a:spcPts val="1000"/>
              </a:spcBef>
              <a:defRPr sz="2800"/>
            </a:lvl3pPr>
            <a:lvl4pPr marL="1727200" indent="-355600" defTabSz="914400">
              <a:spcBef>
                <a:spcPts val="1000"/>
              </a:spcBef>
              <a:defRPr sz="2800"/>
            </a:lvl4pPr>
            <a:lvl5pPr marL="2184400" indent="-355600" defTabSz="914400">
              <a:spcBef>
                <a:spcPts val="10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88" name="Shape 88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/>
          </p:cNvSpPr>
          <p:nvPr>
            <p:ph type="title"/>
          </p:nvPr>
        </p:nvSpPr>
        <p:spPr>
          <a:xfrm>
            <a:off x="7386638" y="0"/>
            <a:ext cx="2224088" cy="7385050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91" name="Shape 91"/>
          <p:cNvSpPr>
            <a:spLocks noGrp="1"/>
          </p:cNvSpPr>
          <p:nvPr>
            <p:ph type="body" idx="1"/>
          </p:nvPr>
        </p:nvSpPr>
        <p:spPr>
          <a:xfrm>
            <a:off x="709612" y="412750"/>
            <a:ext cx="6524626" cy="7321550"/>
          </a:xfrm>
          <a:prstGeom prst="rect">
            <a:avLst/>
          </a:prstGeom>
        </p:spPr>
        <p:txBody>
          <a:bodyPr/>
          <a:lstStyle>
            <a:lvl1pPr marL="228600" indent="-228600" defTabSz="914400">
              <a:spcBef>
                <a:spcPts val="1000"/>
              </a:spcBef>
              <a:defRPr sz="2800"/>
            </a:lvl1pPr>
            <a:lvl2pPr marL="723900" indent="-266700" defTabSz="914400">
              <a:spcBef>
                <a:spcPts val="1000"/>
              </a:spcBef>
              <a:defRPr sz="2800"/>
            </a:lvl2pPr>
            <a:lvl3pPr marL="1234439" indent="-320039" defTabSz="914400">
              <a:spcBef>
                <a:spcPts val="1000"/>
              </a:spcBef>
              <a:defRPr sz="2800"/>
            </a:lvl3pPr>
            <a:lvl4pPr marL="1727200" indent="-355600" defTabSz="914400">
              <a:spcBef>
                <a:spcPts val="1000"/>
              </a:spcBef>
              <a:defRPr sz="2800"/>
            </a:lvl4pPr>
            <a:lvl5pPr marL="2184400" indent="-355600" defTabSz="914400">
              <a:spcBef>
                <a:spcPts val="10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92" name="Shape 92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/>
          </p:cNvSpPr>
          <p:nvPr>
            <p:ph type="title"/>
          </p:nvPr>
        </p:nvSpPr>
        <p:spPr>
          <a:xfrm>
            <a:off x="1290637" y="0"/>
            <a:ext cx="7739063" cy="3962400"/>
          </a:xfrm>
          <a:prstGeom prst="rect">
            <a:avLst/>
          </a:prstGeom>
        </p:spPr>
        <p:txBody>
          <a:bodyPr anchor="b"/>
          <a:lstStyle>
            <a:lvl1pPr algn="ctr" defTabSz="914400">
              <a:defRPr sz="6000"/>
            </a:lvl1pPr>
          </a:lstStyle>
          <a:p>
            <a:pPr lvl="0">
              <a:defRPr sz="1800"/>
            </a:pPr>
            <a:r>
              <a:rPr sz="6000"/>
              <a:t>Образец заголовка</a:t>
            </a:r>
          </a:p>
        </p:txBody>
      </p:sp>
      <p:sp>
        <p:nvSpPr>
          <p:cNvPr id="95" name="Shape 95"/>
          <p:cNvSpPr>
            <a:spLocks noGrp="1"/>
          </p:cNvSpPr>
          <p:nvPr>
            <p:ph type="body" idx="1"/>
          </p:nvPr>
        </p:nvSpPr>
        <p:spPr>
          <a:xfrm>
            <a:off x="1290637" y="4065587"/>
            <a:ext cx="7739063" cy="3668713"/>
          </a:xfrm>
          <a:prstGeom prst="rect">
            <a:avLst/>
          </a:prstGeom>
        </p:spPr>
        <p:txBody>
          <a:bodyPr/>
          <a:lstStyle>
            <a:lvl1pPr marL="0" indent="0" algn="ctr" defTabSz="914400">
              <a:spcBef>
                <a:spcPts val="1000"/>
              </a:spcBef>
              <a:buSzTx/>
              <a:buFontTx/>
              <a:buNone/>
              <a:defRPr sz="2400"/>
            </a:lvl1pPr>
          </a:lstStyle>
          <a:p>
            <a:pPr lvl="0">
              <a:defRPr sz="1800"/>
            </a:pPr>
            <a:r>
              <a:rPr sz="2400"/>
              <a:t>Образец подзаголовка</a:t>
            </a:r>
          </a:p>
        </p:txBody>
      </p:sp>
      <p:sp>
        <p:nvSpPr>
          <p:cNvPr id="96" name="Shape 96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/>
          </p:cNvSpPr>
          <p:nvPr>
            <p:ph type="title"/>
          </p:nvPr>
        </p:nvSpPr>
        <p:spPr>
          <a:xfrm>
            <a:off x="709612" y="260350"/>
            <a:ext cx="8901113" cy="1800225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99" name="Shape 99"/>
          <p:cNvSpPr>
            <a:spLocks noGrp="1"/>
          </p:cNvSpPr>
          <p:nvPr>
            <p:ph type="body" idx="1"/>
          </p:nvPr>
        </p:nvSpPr>
        <p:spPr>
          <a:xfrm>
            <a:off x="709612" y="2060575"/>
            <a:ext cx="8901113" cy="5673725"/>
          </a:xfrm>
          <a:prstGeom prst="rect">
            <a:avLst/>
          </a:prstGeom>
        </p:spPr>
        <p:txBody>
          <a:bodyPr/>
          <a:lstStyle>
            <a:lvl1pPr marL="228600" indent="-228600" defTabSz="914400">
              <a:spcBef>
                <a:spcPts val="1000"/>
              </a:spcBef>
              <a:defRPr sz="2800"/>
            </a:lvl1pPr>
            <a:lvl2pPr marL="723900" indent="-266700" defTabSz="914400">
              <a:spcBef>
                <a:spcPts val="1000"/>
              </a:spcBef>
              <a:defRPr sz="2800"/>
            </a:lvl2pPr>
            <a:lvl3pPr marL="1234439" indent="-320039" defTabSz="914400">
              <a:spcBef>
                <a:spcPts val="1000"/>
              </a:spcBef>
              <a:defRPr sz="2800"/>
            </a:lvl3pPr>
            <a:lvl4pPr marL="1727200" indent="-355600" defTabSz="914400">
              <a:spcBef>
                <a:spcPts val="1000"/>
              </a:spcBef>
              <a:defRPr sz="2800"/>
            </a:lvl4pPr>
            <a:lvl5pPr marL="2184400" indent="-355600" defTabSz="914400">
              <a:spcBef>
                <a:spcPts val="10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100" name="Shape 100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title"/>
          </p:nvPr>
        </p:nvSpPr>
        <p:spPr>
          <a:xfrm>
            <a:off x="704850" y="0"/>
            <a:ext cx="8901114" cy="5149850"/>
          </a:xfrm>
          <a:prstGeom prst="rect">
            <a:avLst/>
          </a:prstGeom>
        </p:spPr>
        <p:txBody>
          <a:bodyPr anchor="b"/>
          <a:lstStyle>
            <a:lvl1pPr defTabSz="914400">
              <a:defRPr sz="6000"/>
            </a:lvl1pPr>
          </a:lstStyle>
          <a:p>
            <a:pPr lvl="0">
              <a:defRPr sz="1800"/>
            </a:pPr>
            <a:r>
              <a:rPr sz="6000"/>
              <a:t>Образец заголовка</a:t>
            </a:r>
          </a:p>
        </p:txBody>
      </p:sp>
      <p:sp>
        <p:nvSpPr>
          <p:cNvPr id="103" name="Shape 103"/>
          <p:cNvSpPr>
            <a:spLocks noGrp="1"/>
          </p:cNvSpPr>
          <p:nvPr>
            <p:ph type="body" idx="1"/>
          </p:nvPr>
        </p:nvSpPr>
        <p:spPr>
          <a:xfrm>
            <a:off x="704850" y="5180012"/>
            <a:ext cx="8901114" cy="2554288"/>
          </a:xfrm>
          <a:prstGeom prst="rect">
            <a:avLst/>
          </a:prstGeom>
        </p:spPr>
        <p:txBody>
          <a:bodyPr/>
          <a:lstStyle>
            <a:lvl1pPr marL="0" indent="0" defTabSz="914400">
              <a:spcBef>
                <a:spcPts val="1000"/>
              </a:spcBef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Образец текста</a:t>
            </a:r>
          </a:p>
        </p:txBody>
      </p:sp>
      <p:sp>
        <p:nvSpPr>
          <p:cNvPr id="104" name="Shape 104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/>
          </p:cNvSpPr>
          <p:nvPr>
            <p:ph type="title"/>
          </p:nvPr>
        </p:nvSpPr>
        <p:spPr>
          <a:xfrm>
            <a:off x="709612" y="260350"/>
            <a:ext cx="8901113" cy="1800225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107" name="Shape 107"/>
          <p:cNvSpPr>
            <a:spLocks noGrp="1"/>
          </p:cNvSpPr>
          <p:nvPr>
            <p:ph type="body" idx="1"/>
          </p:nvPr>
        </p:nvSpPr>
        <p:spPr>
          <a:xfrm>
            <a:off x="709612" y="2060575"/>
            <a:ext cx="4373564" cy="5673725"/>
          </a:xfrm>
          <a:prstGeom prst="rect">
            <a:avLst/>
          </a:prstGeom>
        </p:spPr>
        <p:txBody>
          <a:bodyPr/>
          <a:lstStyle>
            <a:lvl1pPr marL="228600" indent="-228600" defTabSz="914400">
              <a:spcBef>
                <a:spcPts val="1000"/>
              </a:spcBef>
              <a:defRPr sz="2800"/>
            </a:lvl1pPr>
            <a:lvl2pPr marL="723900" indent="-266700" defTabSz="914400">
              <a:spcBef>
                <a:spcPts val="1000"/>
              </a:spcBef>
              <a:defRPr sz="2800"/>
            </a:lvl2pPr>
            <a:lvl3pPr marL="1234439" indent="-320039" defTabSz="914400">
              <a:spcBef>
                <a:spcPts val="1000"/>
              </a:spcBef>
              <a:defRPr sz="2800"/>
            </a:lvl3pPr>
            <a:lvl4pPr marL="1727200" indent="-355600" defTabSz="914400">
              <a:spcBef>
                <a:spcPts val="1000"/>
              </a:spcBef>
              <a:defRPr sz="2800"/>
            </a:lvl4pPr>
            <a:lvl5pPr marL="2184400" indent="-355600" defTabSz="914400">
              <a:spcBef>
                <a:spcPts val="10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108" name="Shape 108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title"/>
          </p:nvPr>
        </p:nvSpPr>
        <p:spPr>
          <a:xfrm>
            <a:off x="711200" y="412750"/>
            <a:ext cx="8901114" cy="1495425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111" name="Shape 111"/>
          <p:cNvSpPr>
            <a:spLocks noGrp="1"/>
          </p:cNvSpPr>
          <p:nvPr>
            <p:ph type="body" idx="1"/>
          </p:nvPr>
        </p:nvSpPr>
        <p:spPr>
          <a:xfrm>
            <a:off x="711200" y="1897063"/>
            <a:ext cx="4365625" cy="930276"/>
          </a:xfrm>
          <a:prstGeom prst="rect">
            <a:avLst/>
          </a:prstGeom>
        </p:spPr>
        <p:txBody>
          <a:bodyPr anchor="b"/>
          <a:lstStyle>
            <a:lvl1pPr marL="0" indent="0" defTabSz="914400">
              <a:spcBef>
                <a:spcPts val="1000"/>
              </a:spcBef>
              <a:buSzTx/>
              <a:buFontTx/>
              <a:buNone/>
              <a:defRPr sz="2400" b="1"/>
            </a:lvl1pPr>
          </a:lstStyle>
          <a:p>
            <a:pPr lvl="0">
              <a:defRPr sz="1800" b="0"/>
            </a:pPr>
            <a:r>
              <a:rPr sz="2400" b="1"/>
              <a:t>Образец текста</a:t>
            </a:r>
          </a:p>
        </p:txBody>
      </p:sp>
      <p:sp>
        <p:nvSpPr>
          <p:cNvPr id="112" name="Shape 112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/>
          </p:cNvSpPr>
          <p:nvPr>
            <p:ph type="title"/>
          </p:nvPr>
        </p:nvSpPr>
        <p:spPr>
          <a:xfrm>
            <a:off x="709612" y="412750"/>
            <a:ext cx="8901113" cy="1495425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115" name="Shape 115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900"/>
              <a:t>Образец заголовка</a:t>
            </a:r>
          </a:p>
        </p:txBody>
      </p:sp>
      <p:sp>
        <p:nvSpPr>
          <p:cNvPr id="17" name="Shape 1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100"/>
              <a:t>Образец текста</a:t>
            </a:r>
          </a:p>
          <a:p>
            <a:pPr lvl="1">
              <a:defRPr sz="1800"/>
            </a:pPr>
            <a:r>
              <a:rPr sz="3100"/>
              <a:t>Второй уровень</a:t>
            </a:r>
          </a:p>
          <a:p>
            <a:pPr lvl="2">
              <a:defRPr sz="1800"/>
            </a:pPr>
            <a:r>
              <a:rPr sz="3100"/>
              <a:t>Третий уровень</a:t>
            </a:r>
          </a:p>
          <a:p>
            <a:pPr lvl="3">
              <a:defRPr sz="1800"/>
            </a:pPr>
            <a:r>
              <a:rPr sz="3100"/>
              <a:t>Четвертый уровень</a:t>
            </a:r>
          </a:p>
          <a:p>
            <a:pPr lvl="4">
              <a:defRPr sz="1800"/>
            </a:pPr>
            <a:r>
              <a:rPr sz="3100"/>
              <a:t>Пятый уровень</a:t>
            </a:r>
          </a:p>
        </p:txBody>
      </p:sp>
      <p:sp>
        <p:nvSpPr>
          <p:cNvPr id="18" name="Shape 1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title"/>
          </p:nvPr>
        </p:nvSpPr>
        <p:spPr>
          <a:xfrm>
            <a:off x="711200" y="0"/>
            <a:ext cx="3328988" cy="2322513"/>
          </a:xfrm>
          <a:prstGeom prst="rect">
            <a:avLst/>
          </a:prstGeom>
        </p:spPr>
        <p:txBody>
          <a:bodyPr anchor="b"/>
          <a:lstStyle>
            <a:lvl1pPr defTabSz="914400">
              <a:defRPr sz="3200"/>
            </a:lvl1pPr>
          </a:lstStyle>
          <a:p>
            <a:pPr lvl="0">
              <a:defRPr sz="1800"/>
            </a:pPr>
            <a:r>
              <a:rPr sz="3200"/>
              <a:t>Образец заголовка</a:t>
            </a:r>
          </a:p>
        </p:txBody>
      </p:sp>
      <p:sp>
        <p:nvSpPr>
          <p:cNvPr id="120" name="Shape 120"/>
          <p:cNvSpPr>
            <a:spLocks noGrp="1"/>
          </p:cNvSpPr>
          <p:nvPr>
            <p:ph type="body" idx="1"/>
          </p:nvPr>
        </p:nvSpPr>
        <p:spPr>
          <a:xfrm>
            <a:off x="4387850" y="1114425"/>
            <a:ext cx="5224463" cy="6619876"/>
          </a:xfrm>
          <a:prstGeom prst="rect">
            <a:avLst/>
          </a:prstGeom>
        </p:spPr>
        <p:txBody>
          <a:bodyPr/>
          <a:lstStyle>
            <a:lvl1pPr marL="228600" indent="-228600" defTabSz="914400">
              <a:spcBef>
                <a:spcPts val="1000"/>
              </a:spcBef>
              <a:defRPr sz="3200"/>
            </a:lvl1pPr>
            <a:lvl2pPr marL="718457" indent="-261257" defTabSz="914400">
              <a:spcBef>
                <a:spcPts val="1000"/>
              </a:spcBef>
              <a:defRPr sz="3200"/>
            </a:lvl2pPr>
            <a:lvl3pPr marL="1219200" indent="-304800" defTabSz="914400">
              <a:spcBef>
                <a:spcPts val="1000"/>
              </a:spcBef>
              <a:defRPr sz="3200"/>
            </a:lvl3pPr>
            <a:lvl4pPr marL="1737360" indent="-365760" defTabSz="914400">
              <a:spcBef>
                <a:spcPts val="1000"/>
              </a:spcBef>
              <a:defRPr sz="3200"/>
            </a:lvl4pPr>
            <a:lvl5pPr marL="2194560" indent="-365760" defTabSz="914400">
              <a:spcBef>
                <a:spcPts val="1000"/>
              </a:spcBef>
              <a:defRPr sz="3200"/>
            </a:lvl5pPr>
          </a:lstStyle>
          <a:p>
            <a:pPr lvl="0">
              <a:defRPr sz="1800"/>
            </a:pPr>
            <a:r>
              <a:rPr sz="3200"/>
              <a:t>Образец текста</a:t>
            </a:r>
          </a:p>
          <a:p>
            <a:pPr lvl="1">
              <a:defRPr sz="1800"/>
            </a:pPr>
            <a:r>
              <a:rPr sz="3200"/>
              <a:t>Второй уровень</a:t>
            </a:r>
          </a:p>
          <a:p>
            <a:pPr lvl="2">
              <a:defRPr sz="1800"/>
            </a:pPr>
            <a:r>
              <a:rPr sz="3200"/>
              <a:t>Третий уровень</a:t>
            </a:r>
          </a:p>
          <a:p>
            <a:pPr lvl="3">
              <a:defRPr sz="1800"/>
            </a:pPr>
            <a:r>
              <a:rPr sz="3200"/>
              <a:t>Четвертый уровень</a:t>
            </a:r>
          </a:p>
          <a:p>
            <a:pPr lvl="4">
              <a:defRPr sz="1800"/>
            </a:pPr>
            <a:r>
              <a:rPr sz="3200"/>
              <a:t>Пятый уровень</a:t>
            </a:r>
          </a:p>
        </p:txBody>
      </p:sp>
      <p:sp>
        <p:nvSpPr>
          <p:cNvPr id="121" name="Shape 121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/>
          </p:cNvSpPr>
          <p:nvPr>
            <p:ph type="title"/>
          </p:nvPr>
        </p:nvSpPr>
        <p:spPr>
          <a:xfrm>
            <a:off x="711200" y="0"/>
            <a:ext cx="3328988" cy="2322513"/>
          </a:xfrm>
          <a:prstGeom prst="rect">
            <a:avLst/>
          </a:prstGeom>
        </p:spPr>
        <p:txBody>
          <a:bodyPr anchor="b"/>
          <a:lstStyle>
            <a:lvl1pPr defTabSz="914400">
              <a:defRPr sz="3200"/>
            </a:lvl1pPr>
          </a:lstStyle>
          <a:p>
            <a:pPr lvl="0">
              <a:defRPr sz="1800"/>
            </a:pPr>
            <a:r>
              <a:rPr sz="3200"/>
              <a:t>Образец заголовка</a:t>
            </a:r>
          </a:p>
        </p:txBody>
      </p:sp>
      <p:sp>
        <p:nvSpPr>
          <p:cNvPr id="124" name="Shape 124"/>
          <p:cNvSpPr>
            <a:spLocks noGrp="1"/>
          </p:cNvSpPr>
          <p:nvPr>
            <p:ph type="body" idx="1"/>
          </p:nvPr>
        </p:nvSpPr>
        <p:spPr>
          <a:xfrm>
            <a:off x="711200" y="2322513"/>
            <a:ext cx="3328988" cy="5411787"/>
          </a:xfrm>
          <a:prstGeom prst="rect">
            <a:avLst/>
          </a:prstGeom>
        </p:spPr>
        <p:txBody>
          <a:bodyPr/>
          <a:lstStyle>
            <a:lvl1pPr marL="0" indent="0" defTabSz="914400">
              <a:spcBef>
                <a:spcPts val="1000"/>
              </a:spcBef>
              <a:buSzTx/>
              <a:buFontTx/>
              <a:buNone/>
              <a:defRPr sz="1600"/>
            </a:lvl1pPr>
          </a:lstStyle>
          <a:p>
            <a:pPr lvl="0">
              <a:defRPr sz="1800"/>
            </a:pPr>
            <a:r>
              <a:rPr sz="1600"/>
              <a:t>Образец текста</a:t>
            </a:r>
          </a:p>
        </p:txBody>
      </p:sp>
      <p:sp>
        <p:nvSpPr>
          <p:cNvPr id="125" name="Shape 125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/>
          </p:cNvSpPr>
          <p:nvPr>
            <p:ph type="title"/>
          </p:nvPr>
        </p:nvSpPr>
        <p:spPr>
          <a:xfrm>
            <a:off x="709612" y="260350"/>
            <a:ext cx="8901113" cy="1800225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128" name="Shape 128"/>
          <p:cNvSpPr>
            <a:spLocks noGrp="1"/>
          </p:cNvSpPr>
          <p:nvPr>
            <p:ph type="body" idx="1"/>
          </p:nvPr>
        </p:nvSpPr>
        <p:spPr>
          <a:xfrm>
            <a:off x="709612" y="2060575"/>
            <a:ext cx="8901113" cy="5673725"/>
          </a:xfrm>
          <a:prstGeom prst="rect">
            <a:avLst/>
          </a:prstGeom>
        </p:spPr>
        <p:txBody>
          <a:bodyPr/>
          <a:lstStyle>
            <a:lvl1pPr marL="228600" indent="-228600" defTabSz="914400">
              <a:spcBef>
                <a:spcPts val="1000"/>
              </a:spcBef>
              <a:defRPr sz="2800"/>
            </a:lvl1pPr>
            <a:lvl2pPr marL="723900" indent="-266700" defTabSz="914400">
              <a:spcBef>
                <a:spcPts val="1000"/>
              </a:spcBef>
              <a:defRPr sz="2800"/>
            </a:lvl2pPr>
            <a:lvl3pPr marL="1234439" indent="-320039" defTabSz="914400">
              <a:spcBef>
                <a:spcPts val="1000"/>
              </a:spcBef>
              <a:defRPr sz="2800"/>
            </a:lvl3pPr>
            <a:lvl4pPr marL="1727200" indent="-355600" defTabSz="914400">
              <a:spcBef>
                <a:spcPts val="1000"/>
              </a:spcBef>
              <a:defRPr sz="2800"/>
            </a:lvl4pPr>
            <a:lvl5pPr marL="2184400" indent="-355600" defTabSz="914400">
              <a:spcBef>
                <a:spcPts val="10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129" name="Shape 129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/>
          </p:cNvSpPr>
          <p:nvPr>
            <p:ph type="title"/>
          </p:nvPr>
        </p:nvSpPr>
        <p:spPr>
          <a:xfrm>
            <a:off x="7386638" y="0"/>
            <a:ext cx="2224088" cy="7385050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132" name="Shape 132"/>
          <p:cNvSpPr>
            <a:spLocks noGrp="1"/>
          </p:cNvSpPr>
          <p:nvPr>
            <p:ph type="body" idx="1"/>
          </p:nvPr>
        </p:nvSpPr>
        <p:spPr>
          <a:xfrm>
            <a:off x="709612" y="412750"/>
            <a:ext cx="6524626" cy="7321550"/>
          </a:xfrm>
          <a:prstGeom prst="rect">
            <a:avLst/>
          </a:prstGeom>
        </p:spPr>
        <p:txBody>
          <a:bodyPr/>
          <a:lstStyle>
            <a:lvl1pPr marL="228600" indent="-228600" defTabSz="914400">
              <a:spcBef>
                <a:spcPts val="1000"/>
              </a:spcBef>
              <a:defRPr sz="2800"/>
            </a:lvl1pPr>
            <a:lvl2pPr marL="723900" indent="-266700" defTabSz="914400">
              <a:spcBef>
                <a:spcPts val="1000"/>
              </a:spcBef>
              <a:defRPr sz="2800"/>
            </a:lvl2pPr>
            <a:lvl3pPr marL="1234439" indent="-320039" defTabSz="914400">
              <a:spcBef>
                <a:spcPts val="1000"/>
              </a:spcBef>
              <a:defRPr sz="2800"/>
            </a:lvl3pPr>
            <a:lvl4pPr marL="1727200" indent="-355600" defTabSz="914400">
              <a:spcBef>
                <a:spcPts val="1000"/>
              </a:spcBef>
              <a:defRPr sz="2800"/>
            </a:lvl4pPr>
            <a:lvl5pPr marL="2184400" indent="-355600" defTabSz="914400">
              <a:spcBef>
                <a:spcPts val="10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133" name="Shape 133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/>
          </p:cNvSpPr>
          <p:nvPr>
            <p:ph type="title"/>
          </p:nvPr>
        </p:nvSpPr>
        <p:spPr>
          <a:xfrm>
            <a:off x="1290637" y="0"/>
            <a:ext cx="7739063" cy="3962400"/>
          </a:xfrm>
          <a:prstGeom prst="rect">
            <a:avLst/>
          </a:prstGeom>
        </p:spPr>
        <p:txBody>
          <a:bodyPr anchor="b"/>
          <a:lstStyle>
            <a:lvl1pPr algn="ctr" defTabSz="914400">
              <a:defRPr sz="6000"/>
            </a:lvl1pPr>
          </a:lstStyle>
          <a:p>
            <a:pPr lvl="0">
              <a:defRPr sz="1800"/>
            </a:pPr>
            <a:r>
              <a:rPr sz="6000"/>
              <a:t>Образец заголовка</a:t>
            </a:r>
          </a:p>
        </p:txBody>
      </p:sp>
      <p:sp>
        <p:nvSpPr>
          <p:cNvPr id="136" name="Shape 136"/>
          <p:cNvSpPr>
            <a:spLocks noGrp="1"/>
          </p:cNvSpPr>
          <p:nvPr>
            <p:ph type="body" idx="1"/>
          </p:nvPr>
        </p:nvSpPr>
        <p:spPr>
          <a:xfrm>
            <a:off x="1290637" y="4065587"/>
            <a:ext cx="7739063" cy="3668713"/>
          </a:xfrm>
          <a:prstGeom prst="rect">
            <a:avLst/>
          </a:prstGeom>
        </p:spPr>
        <p:txBody>
          <a:bodyPr/>
          <a:lstStyle>
            <a:lvl1pPr marL="0" indent="0" algn="ctr" defTabSz="914400">
              <a:spcBef>
                <a:spcPts val="1000"/>
              </a:spcBef>
              <a:buSzTx/>
              <a:buFontTx/>
              <a:buNone/>
              <a:defRPr sz="2400"/>
            </a:lvl1pPr>
          </a:lstStyle>
          <a:p>
            <a:pPr lvl="0">
              <a:defRPr sz="1800"/>
            </a:pPr>
            <a:r>
              <a:rPr sz="2400"/>
              <a:t>Образец подзаголовка</a:t>
            </a:r>
          </a:p>
        </p:txBody>
      </p:sp>
      <p:sp>
        <p:nvSpPr>
          <p:cNvPr id="137" name="Shape 137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/>
          </p:cNvSpPr>
          <p:nvPr>
            <p:ph type="title"/>
          </p:nvPr>
        </p:nvSpPr>
        <p:spPr>
          <a:xfrm>
            <a:off x="709612" y="260350"/>
            <a:ext cx="8901113" cy="1800225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140" name="Shape 140"/>
          <p:cNvSpPr>
            <a:spLocks noGrp="1"/>
          </p:cNvSpPr>
          <p:nvPr>
            <p:ph type="body" idx="1"/>
          </p:nvPr>
        </p:nvSpPr>
        <p:spPr>
          <a:xfrm>
            <a:off x="709612" y="2060575"/>
            <a:ext cx="8901113" cy="5673725"/>
          </a:xfrm>
          <a:prstGeom prst="rect">
            <a:avLst/>
          </a:prstGeom>
        </p:spPr>
        <p:txBody>
          <a:bodyPr/>
          <a:lstStyle>
            <a:lvl1pPr marL="228600" indent="-228600" defTabSz="914400">
              <a:spcBef>
                <a:spcPts val="1000"/>
              </a:spcBef>
              <a:defRPr sz="2800"/>
            </a:lvl1pPr>
            <a:lvl2pPr marL="723900" indent="-266700" defTabSz="914400">
              <a:spcBef>
                <a:spcPts val="1000"/>
              </a:spcBef>
              <a:defRPr sz="2800"/>
            </a:lvl2pPr>
            <a:lvl3pPr marL="1234439" indent="-320039" defTabSz="914400">
              <a:spcBef>
                <a:spcPts val="1000"/>
              </a:spcBef>
              <a:defRPr sz="2800"/>
            </a:lvl3pPr>
            <a:lvl4pPr marL="1727200" indent="-355600" defTabSz="914400">
              <a:spcBef>
                <a:spcPts val="1000"/>
              </a:spcBef>
              <a:defRPr sz="2800"/>
            </a:lvl4pPr>
            <a:lvl5pPr marL="2184400" indent="-355600" defTabSz="914400">
              <a:spcBef>
                <a:spcPts val="10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141" name="Shape 141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/>
          </p:cNvSpPr>
          <p:nvPr>
            <p:ph type="title"/>
          </p:nvPr>
        </p:nvSpPr>
        <p:spPr>
          <a:xfrm>
            <a:off x="704850" y="0"/>
            <a:ext cx="8901114" cy="5149850"/>
          </a:xfrm>
          <a:prstGeom prst="rect">
            <a:avLst/>
          </a:prstGeom>
        </p:spPr>
        <p:txBody>
          <a:bodyPr anchor="b"/>
          <a:lstStyle>
            <a:lvl1pPr defTabSz="914400">
              <a:defRPr sz="6000"/>
            </a:lvl1pPr>
          </a:lstStyle>
          <a:p>
            <a:pPr lvl="0">
              <a:defRPr sz="1800"/>
            </a:pPr>
            <a:r>
              <a:rPr sz="6000"/>
              <a:t>Образец заголовка</a:t>
            </a:r>
          </a:p>
        </p:txBody>
      </p:sp>
      <p:sp>
        <p:nvSpPr>
          <p:cNvPr id="144" name="Shape 144"/>
          <p:cNvSpPr>
            <a:spLocks noGrp="1"/>
          </p:cNvSpPr>
          <p:nvPr>
            <p:ph type="body" idx="1"/>
          </p:nvPr>
        </p:nvSpPr>
        <p:spPr>
          <a:xfrm>
            <a:off x="704850" y="5180012"/>
            <a:ext cx="8901114" cy="2554288"/>
          </a:xfrm>
          <a:prstGeom prst="rect">
            <a:avLst/>
          </a:prstGeom>
        </p:spPr>
        <p:txBody>
          <a:bodyPr/>
          <a:lstStyle>
            <a:lvl1pPr marL="0" indent="0" defTabSz="914400">
              <a:spcBef>
                <a:spcPts val="1000"/>
              </a:spcBef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Образец текста</a:t>
            </a:r>
          </a:p>
        </p:txBody>
      </p:sp>
      <p:sp>
        <p:nvSpPr>
          <p:cNvPr id="145" name="Shape 145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/>
          </p:cNvSpPr>
          <p:nvPr>
            <p:ph type="title"/>
          </p:nvPr>
        </p:nvSpPr>
        <p:spPr>
          <a:xfrm>
            <a:off x="709612" y="260350"/>
            <a:ext cx="8901113" cy="1800225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148" name="Shape 148"/>
          <p:cNvSpPr>
            <a:spLocks noGrp="1"/>
          </p:cNvSpPr>
          <p:nvPr>
            <p:ph type="body" idx="1"/>
          </p:nvPr>
        </p:nvSpPr>
        <p:spPr>
          <a:xfrm>
            <a:off x="709612" y="2060575"/>
            <a:ext cx="4373564" cy="5673725"/>
          </a:xfrm>
          <a:prstGeom prst="rect">
            <a:avLst/>
          </a:prstGeom>
        </p:spPr>
        <p:txBody>
          <a:bodyPr/>
          <a:lstStyle>
            <a:lvl1pPr marL="228600" indent="-228600" defTabSz="914400">
              <a:spcBef>
                <a:spcPts val="1000"/>
              </a:spcBef>
              <a:defRPr sz="2800"/>
            </a:lvl1pPr>
            <a:lvl2pPr marL="723900" indent="-266700" defTabSz="914400">
              <a:spcBef>
                <a:spcPts val="1000"/>
              </a:spcBef>
              <a:defRPr sz="2800"/>
            </a:lvl2pPr>
            <a:lvl3pPr marL="1234439" indent="-320039" defTabSz="914400">
              <a:spcBef>
                <a:spcPts val="1000"/>
              </a:spcBef>
              <a:defRPr sz="2800"/>
            </a:lvl3pPr>
            <a:lvl4pPr marL="1727200" indent="-355600" defTabSz="914400">
              <a:spcBef>
                <a:spcPts val="1000"/>
              </a:spcBef>
              <a:defRPr sz="2800"/>
            </a:lvl4pPr>
            <a:lvl5pPr marL="2184400" indent="-355600" defTabSz="914400">
              <a:spcBef>
                <a:spcPts val="10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149" name="Shape 149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/>
          </p:cNvSpPr>
          <p:nvPr>
            <p:ph type="title"/>
          </p:nvPr>
        </p:nvSpPr>
        <p:spPr>
          <a:xfrm>
            <a:off x="711200" y="412750"/>
            <a:ext cx="8901114" cy="1495425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152" name="Shape 152"/>
          <p:cNvSpPr>
            <a:spLocks noGrp="1"/>
          </p:cNvSpPr>
          <p:nvPr>
            <p:ph type="body" idx="1"/>
          </p:nvPr>
        </p:nvSpPr>
        <p:spPr>
          <a:xfrm>
            <a:off x="711200" y="1897063"/>
            <a:ext cx="4365625" cy="930276"/>
          </a:xfrm>
          <a:prstGeom prst="rect">
            <a:avLst/>
          </a:prstGeom>
        </p:spPr>
        <p:txBody>
          <a:bodyPr anchor="b"/>
          <a:lstStyle>
            <a:lvl1pPr marL="0" indent="0" defTabSz="914400">
              <a:spcBef>
                <a:spcPts val="1000"/>
              </a:spcBef>
              <a:buSzTx/>
              <a:buFontTx/>
              <a:buNone/>
              <a:defRPr sz="2400" b="1"/>
            </a:lvl1pPr>
          </a:lstStyle>
          <a:p>
            <a:pPr lvl="0">
              <a:defRPr sz="1800" b="0"/>
            </a:pPr>
            <a:r>
              <a:rPr sz="2400" b="1"/>
              <a:t>Образец текста</a:t>
            </a:r>
          </a:p>
        </p:txBody>
      </p:sp>
      <p:sp>
        <p:nvSpPr>
          <p:cNvPr id="153" name="Shape 153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/>
          </p:cNvSpPr>
          <p:nvPr>
            <p:ph type="title"/>
          </p:nvPr>
        </p:nvSpPr>
        <p:spPr>
          <a:xfrm>
            <a:off x="709612" y="412750"/>
            <a:ext cx="8901113" cy="1495425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156" name="Shape 156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xfrm>
            <a:off x="704148" y="0"/>
            <a:ext cx="8901293" cy="5149684"/>
          </a:xfrm>
          <a:prstGeom prst="rect">
            <a:avLst/>
          </a:prstGeom>
        </p:spPr>
        <p:txBody>
          <a:bodyPr anchor="b"/>
          <a:lstStyle>
            <a:lvl1pPr>
              <a:defRPr sz="6700"/>
            </a:lvl1pPr>
          </a:lstStyle>
          <a:p>
            <a:pPr lvl="0">
              <a:defRPr sz="1800"/>
            </a:pPr>
            <a:r>
              <a:rPr sz="6700"/>
              <a:t>Образец заголовка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xfrm>
            <a:off x="704148" y="5180145"/>
            <a:ext cx="8901293" cy="2554155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700"/>
            </a:lvl1pPr>
          </a:lstStyle>
          <a:p>
            <a:pPr lvl="0">
              <a:defRPr sz="1800"/>
            </a:pPr>
            <a:r>
              <a:rPr sz="2700"/>
              <a:t>Образец текста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/>
          </p:cNvSpPr>
          <p:nvPr>
            <p:ph type="title"/>
          </p:nvPr>
        </p:nvSpPr>
        <p:spPr>
          <a:xfrm>
            <a:off x="711200" y="0"/>
            <a:ext cx="3328988" cy="2322513"/>
          </a:xfrm>
          <a:prstGeom prst="rect">
            <a:avLst/>
          </a:prstGeom>
        </p:spPr>
        <p:txBody>
          <a:bodyPr anchor="b"/>
          <a:lstStyle>
            <a:lvl1pPr defTabSz="914400">
              <a:defRPr sz="3200"/>
            </a:lvl1pPr>
          </a:lstStyle>
          <a:p>
            <a:pPr lvl="0">
              <a:defRPr sz="1800"/>
            </a:pPr>
            <a:r>
              <a:rPr sz="3200"/>
              <a:t>Образец заголовка</a:t>
            </a:r>
          </a:p>
        </p:txBody>
      </p:sp>
      <p:sp>
        <p:nvSpPr>
          <p:cNvPr id="161" name="Shape 161"/>
          <p:cNvSpPr>
            <a:spLocks noGrp="1"/>
          </p:cNvSpPr>
          <p:nvPr>
            <p:ph type="body" idx="1"/>
          </p:nvPr>
        </p:nvSpPr>
        <p:spPr>
          <a:xfrm>
            <a:off x="4387850" y="1114425"/>
            <a:ext cx="5224463" cy="6619876"/>
          </a:xfrm>
          <a:prstGeom prst="rect">
            <a:avLst/>
          </a:prstGeom>
        </p:spPr>
        <p:txBody>
          <a:bodyPr/>
          <a:lstStyle>
            <a:lvl1pPr marL="228600" indent="-228600" defTabSz="914400">
              <a:spcBef>
                <a:spcPts val="1000"/>
              </a:spcBef>
              <a:defRPr sz="3200"/>
            </a:lvl1pPr>
            <a:lvl2pPr marL="718457" indent="-261257" defTabSz="914400">
              <a:spcBef>
                <a:spcPts val="1000"/>
              </a:spcBef>
              <a:defRPr sz="3200"/>
            </a:lvl2pPr>
            <a:lvl3pPr marL="1219200" indent="-304800" defTabSz="914400">
              <a:spcBef>
                <a:spcPts val="1000"/>
              </a:spcBef>
              <a:defRPr sz="3200"/>
            </a:lvl3pPr>
            <a:lvl4pPr marL="1737360" indent="-365760" defTabSz="914400">
              <a:spcBef>
                <a:spcPts val="1000"/>
              </a:spcBef>
              <a:defRPr sz="3200"/>
            </a:lvl4pPr>
            <a:lvl5pPr marL="2194560" indent="-365760" defTabSz="914400">
              <a:spcBef>
                <a:spcPts val="1000"/>
              </a:spcBef>
              <a:defRPr sz="3200"/>
            </a:lvl5pPr>
          </a:lstStyle>
          <a:p>
            <a:pPr lvl="0">
              <a:defRPr sz="1800"/>
            </a:pPr>
            <a:r>
              <a:rPr sz="3200"/>
              <a:t>Образец текста</a:t>
            </a:r>
          </a:p>
          <a:p>
            <a:pPr lvl="1">
              <a:defRPr sz="1800"/>
            </a:pPr>
            <a:r>
              <a:rPr sz="3200"/>
              <a:t>Второй уровень</a:t>
            </a:r>
          </a:p>
          <a:p>
            <a:pPr lvl="2">
              <a:defRPr sz="1800"/>
            </a:pPr>
            <a:r>
              <a:rPr sz="3200"/>
              <a:t>Третий уровень</a:t>
            </a:r>
          </a:p>
          <a:p>
            <a:pPr lvl="3">
              <a:defRPr sz="1800"/>
            </a:pPr>
            <a:r>
              <a:rPr sz="3200"/>
              <a:t>Четвертый уровень</a:t>
            </a:r>
          </a:p>
          <a:p>
            <a:pPr lvl="4">
              <a:defRPr sz="1800"/>
            </a:pPr>
            <a:r>
              <a:rPr sz="3200"/>
              <a:t>Пятый уровень</a:t>
            </a:r>
          </a:p>
        </p:txBody>
      </p:sp>
      <p:sp>
        <p:nvSpPr>
          <p:cNvPr id="162" name="Shape 162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/>
          </p:cNvSpPr>
          <p:nvPr>
            <p:ph type="title"/>
          </p:nvPr>
        </p:nvSpPr>
        <p:spPr>
          <a:xfrm>
            <a:off x="711200" y="0"/>
            <a:ext cx="3328988" cy="2322513"/>
          </a:xfrm>
          <a:prstGeom prst="rect">
            <a:avLst/>
          </a:prstGeom>
        </p:spPr>
        <p:txBody>
          <a:bodyPr anchor="b"/>
          <a:lstStyle>
            <a:lvl1pPr defTabSz="914400">
              <a:defRPr sz="3200"/>
            </a:lvl1pPr>
          </a:lstStyle>
          <a:p>
            <a:pPr lvl="0">
              <a:defRPr sz="1800"/>
            </a:pPr>
            <a:r>
              <a:rPr sz="3200"/>
              <a:t>Образец заголовка</a:t>
            </a:r>
          </a:p>
        </p:txBody>
      </p:sp>
      <p:sp>
        <p:nvSpPr>
          <p:cNvPr id="165" name="Shape 165"/>
          <p:cNvSpPr>
            <a:spLocks noGrp="1"/>
          </p:cNvSpPr>
          <p:nvPr>
            <p:ph type="body" idx="1"/>
          </p:nvPr>
        </p:nvSpPr>
        <p:spPr>
          <a:xfrm>
            <a:off x="711200" y="2322513"/>
            <a:ext cx="3328988" cy="5411787"/>
          </a:xfrm>
          <a:prstGeom prst="rect">
            <a:avLst/>
          </a:prstGeom>
        </p:spPr>
        <p:txBody>
          <a:bodyPr/>
          <a:lstStyle>
            <a:lvl1pPr marL="0" indent="0" defTabSz="914400">
              <a:spcBef>
                <a:spcPts val="1000"/>
              </a:spcBef>
              <a:buSzTx/>
              <a:buFontTx/>
              <a:buNone/>
              <a:defRPr sz="1600"/>
            </a:lvl1pPr>
          </a:lstStyle>
          <a:p>
            <a:pPr lvl="0">
              <a:defRPr sz="1800"/>
            </a:pPr>
            <a:r>
              <a:rPr sz="1600"/>
              <a:t>Образец текста</a:t>
            </a:r>
          </a:p>
        </p:txBody>
      </p:sp>
      <p:sp>
        <p:nvSpPr>
          <p:cNvPr id="166" name="Shape 166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/>
          </p:cNvSpPr>
          <p:nvPr>
            <p:ph type="title"/>
          </p:nvPr>
        </p:nvSpPr>
        <p:spPr>
          <a:xfrm>
            <a:off x="709612" y="260350"/>
            <a:ext cx="8901113" cy="1800225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169" name="Shape 169"/>
          <p:cNvSpPr>
            <a:spLocks noGrp="1"/>
          </p:cNvSpPr>
          <p:nvPr>
            <p:ph type="body" idx="1"/>
          </p:nvPr>
        </p:nvSpPr>
        <p:spPr>
          <a:xfrm>
            <a:off x="709612" y="2060575"/>
            <a:ext cx="8901113" cy="5673725"/>
          </a:xfrm>
          <a:prstGeom prst="rect">
            <a:avLst/>
          </a:prstGeom>
        </p:spPr>
        <p:txBody>
          <a:bodyPr/>
          <a:lstStyle>
            <a:lvl1pPr marL="228600" indent="-228600" defTabSz="914400">
              <a:spcBef>
                <a:spcPts val="1000"/>
              </a:spcBef>
              <a:defRPr sz="2800"/>
            </a:lvl1pPr>
            <a:lvl2pPr marL="723900" indent="-266700" defTabSz="914400">
              <a:spcBef>
                <a:spcPts val="1000"/>
              </a:spcBef>
              <a:defRPr sz="2800"/>
            </a:lvl2pPr>
            <a:lvl3pPr marL="1234439" indent="-320039" defTabSz="914400">
              <a:spcBef>
                <a:spcPts val="1000"/>
              </a:spcBef>
              <a:defRPr sz="2800"/>
            </a:lvl3pPr>
            <a:lvl4pPr marL="1727200" indent="-355600" defTabSz="914400">
              <a:spcBef>
                <a:spcPts val="1000"/>
              </a:spcBef>
              <a:defRPr sz="2800"/>
            </a:lvl4pPr>
            <a:lvl5pPr marL="2184400" indent="-355600" defTabSz="914400">
              <a:spcBef>
                <a:spcPts val="10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170" name="Shape 170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/>
          </p:cNvSpPr>
          <p:nvPr>
            <p:ph type="title"/>
          </p:nvPr>
        </p:nvSpPr>
        <p:spPr>
          <a:xfrm>
            <a:off x="7386638" y="0"/>
            <a:ext cx="2224088" cy="7385050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173" name="Shape 173"/>
          <p:cNvSpPr>
            <a:spLocks noGrp="1"/>
          </p:cNvSpPr>
          <p:nvPr>
            <p:ph type="body" idx="1"/>
          </p:nvPr>
        </p:nvSpPr>
        <p:spPr>
          <a:xfrm>
            <a:off x="709612" y="412750"/>
            <a:ext cx="6524626" cy="7321550"/>
          </a:xfrm>
          <a:prstGeom prst="rect">
            <a:avLst/>
          </a:prstGeom>
        </p:spPr>
        <p:txBody>
          <a:bodyPr/>
          <a:lstStyle>
            <a:lvl1pPr marL="228600" indent="-228600" defTabSz="914400">
              <a:spcBef>
                <a:spcPts val="1000"/>
              </a:spcBef>
              <a:defRPr sz="2800"/>
            </a:lvl1pPr>
            <a:lvl2pPr marL="723900" indent="-266700" defTabSz="914400">
              <a:spcBef>
                <a:spcPts val="1000"/>
              </a:spcBef>
              <a:defRPr sz="2800"/>
            </a:lvl2pPr>
            <a:lvl3pPr marL="1234439" indent="-320039" defTabSz="914400">
              <a:spcBef>
                <a:spcPts val="1000"/>
              </a:spcBef>
              <a:defRPr sz="2800"/>
            </a:lvl3pPr>
            <a:lvl4pPr marL="1727200" indent="-355600" defTabSz="914400">
              <a:spcBef>
                <a:spcPts val="1000"/>
              </a:spcBef>
              <a:defRPr sz="2800"/>
            </a:lvl4pPr>
            <a:lvl5pPr marL="2184400" indent="-355600" defTabSz="914400">
              <a:spcBef>
                <a:spcPts val="10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174" name="Shape 174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900"/>
              <a:t>Образец заголовка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xfrm>
            <a:off x="709523" y="2060589"/>
            <a:ext cx="4386144" cy="567371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100"/>
              <a:t>Образец текста</a:t>
            </a:r>
          </a:p>
          <a:p>
            <a:pPr lvl="1">
              <a:defRPr sz="1800"/>
            </a:pPr>
            <a:r>
              <a:rPr sz="3100"/>
              <a:t>Второй уровень</a:t>
            </a:r>
          </a:p>
          <a:p>
            <a:pPr lvl="2">
              <a:defRPr sz="1800"/>
            </a:pPr>
            <a:r>
              <a:rPr sz="3100"/>
              <a:t>Третий уровень</a:t>
            </a:r>
          </a:p>
          <a:p>
            <a:pPr lvl="3">
              <a:defRPr sz="1800"/>
            </a:pPr>
            <a:r>
              <a:rPr sz="3100"/>
              <a:t>Четвертый уровень</a:t>
            </a:r>
          </a:p>
          <a:p>
            <a:pPr lvl="4">
              <a:defRPr sz="1800"/>
            </a:pPr>
            <a:r>
              <a:rPr sz="3100"/>
              <a:t>Пятый уровень</a:t>
            </a:r>
          </a:p>
        </p:txBody>
      </p:sp>
      <p:sp>
        <p:nvSpPr>
          <p:cNvPr id="26" name="Shape 2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/>
          </p:cNvSpPr>
          <p:nvPr>
            <p:ph type="title"/>
          </p:nvPr>
        </p:nvSpPr>
        <p:spPr>
          <a:xfrm>
            <a:off x="710866" y="412119"/>
            <a:ext cx="8901294" cy="1496169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900"/>
              <a:t>Образец заголовка</a:t>
            </a:r>
          </a:p>
        </p:txBody>
      </p:sp>
      <p:sp>
        <p:nvSpPr>
          <p:cNvPr id="29" name="Shape 29"/>
          <p:cNvSpPr>
            <a:spLocks noGrp="1"/>
          </p:cNvSpPr>
          <p:nvPr>
            <p:ph type="body" idx="1"/>
          </p:nvPr>
        </p:nvSpPr>
        <p:spPr>
          <a:xfrm>
            <a:off x="710869" y="1897534"/>
            <a:ext cx="4365986" cy="929954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700" b="1"/>
            </a:lvl1pPr>
          </a:lstStyle>
          <a:p>
            <a:pPr lvl="0">
              <a:defRPr sz="1800" b="0"/>
            </a:pPr>
            <a:r>
              <a:rPr sz="2700" b="1"/>
              <a:t>Образец текста</a:t>
            </a:r>
          </a:p>
        </p:txBody>
      </p:sp>
      <p:sp>
        <p:nvSpPr>
          <p:cNvPr id="30" name="Shape 3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709523" y="412119"/>
            <a:ext cx="8901293" cy="1496169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900"/>
              <a:t>Образец заголовка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/>
          </p:cNvSpPr>
          <p:nvPr>
            <p:ph type="title"/>
          </p:nvPr>
        </p:nvSpPr>
        <p:spPr>
          <a:xfrm>
            <a:off x="710866" y="0"/>
            <a:ext cx="3328579" cy="2322195"/>
          </a:xfrm>
          <a:prstGeom prst="rect">
            <a:avLst/>
          </a:prstGeom>
        </p:spPr>
        <p:txBody>
          <a:bodyPr anchor="b"/>
          <a:lstStyle>
            <a:lvl1pPr>
              <a:defRPr sz="3600"/>
            </a:lvl1pPr>
          </a:lstStyle>
          <a:p>
            <a:pPr lvl="0">
              <a:defRPr sz="1800"/>
            </a:pPr>
            <a:r>
              <a:rPr sz="3600"/>
              <a:t>Образец заголовка</a:t>
            </a:r>
          </a:p>
        </p:txBody>
      </p:sp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4387488" y="1114512"/>
            <a:ext cx="5224672" cy="6619789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  <a:lvl2pPr marL="815606" indent="-299610">
              <a:defRPr sz="3600"/>
            </a:lvl2pPr>
            <a:lvl3pPr marL="1375989" indent="-343997">
              <a:defRPr sz="3600"/>
            </a:lvl3pPr>
            <a:lvl4pPr marL="1970166" indent="-422178">
              <a:defRPr sz="3600"/>
            </a:lvl4pPr>
            <a:lvl5pPr marL="2486162" indent="-422178">
              <a:defRPr sz="3600"/>
            </a:lvl5pPr>
          </a:lstStyle>
          <a:p>
            <a:pPr lvl="0">
              <a:defRPr sz="1800"/>
            </a:pPr>
            <a:r>
              <a:rPr sz="3600"/>
              <a:t>Образец текста</a:t>
            </a:r>
          </a:p>
          <a:p>
            <a:pPr lvl="1">
              <a:defRPr sz="1800"/>
            </a:pPr>
            <a:r>
              <a:rPr sz="3600"/>
              <a:t>Второй уровень</a:t>
            </a:r>
          </a:p>
          <a:p>
            <a:pPr lvl="2">
              <a:defRPr sz="1800"/>
            </a:pPr>
            <a:r>
              <a:rPr sz="3600"/>
              <a:t>Третий уровень</a:t>
            </a:r>
          </a:p>
          <a:p>
            <a:pPr lvl="3">
              <a:defRPr sz="1800"/>
            </a:pPr>
            <a:r>
              <a:rPr sz="3600"/>
              <a:t>Четвертый уровень</a:t>
            </a:r>
          </a:p>
          <a:p>
            <a:pPr lvl="4">
              <a:defRPr sz="1800"/>
            </a:pPr>
            <a:r>
              <a:rPr sz="3600"/>
              <a:t>Пятый уровень</a:t>
            </a:r>
          </a:p>
        </p:txBody>
      </p:sp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709523" y="259818"/>
            <a:ext cx="8901293" cy="18007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pPr lvl="0">
              <a:defRPr sz="1800"/>
            </a:pPr>
            <a:r>
              <a:rPr sz="4900"/>
              <a:t>Образец заголовка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709523" y="2060589"/>
            <a:ext cx="8901293" cy="56737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pPr lvl="0">
              <a:defRPr sz="1800"/>
            </a:pPr>
            <a:r>
              <a:rPr sz="3100"/>
              <a:t>Образец текста</a:t>
            </a:r>
          </a:p>
          <a:p>
            <a:pPr lvl="1">
              <a:defRPr sz="1800"/>
            </a:pPr>
            <a:r>
              <a:rPr sz="3100"/>
              <a:t>Второй уровень</a:t>
            </a:r>
          </a:p>
          <a:p>
            <a:pPr lvl="2">
              <a:defRPr sz="1800"/>
            </a:pPr>
            <a:r>
              <a:rPr sz="3100"/>
              <a:t>Третий уровень</a:t>
            </a:r>
          </a:p>
          <a:p>
            <a:pPr lvl="3">
              <a:defRPr sz="1800"/>
            </a:pPr>
            <a:r>
              <a:rPr sz="3100"/>
              <a:t>Четвертый уровень</a:t>
            </a:r>
          </a:p>
          <a:p>
            <a:pPr lvl="4">
              <a:defRPr sz="1800"/>
            </a:pPr>
            <a:r>
              <a:rPr sz="3100"/>
              <a:t>Пятый уровень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7288738" y="7239526"/>
            <a:ext cx="2322077" cy="2819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defRPr sz="1300">
                <a:solidFill>
                  <a:srgbClr val="888888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9" r:id="rId30"/>
    <p:sldLayoutId id="2147483680" r:id="rId31"/>
    <p:sldLayoutId id="2147483681" r:id="rId32"/>
    <p:sldLayoutId id="2147483682" r:id="rId33"/>
    <p:sldLayoutId id="2147483683" r:id="rId34"/>
    <p:sldLayoutId id="2147483684" r:id="rId35"/>
    <p:sldLayoutId id="2147483685" r:id="rId36"/>
    <p:sldLayoutId id="2147483686" r:id="rId37"/>
    <p:sldLayoutId id="2147483687" r:id="rId38"/>
    <p:sldLayoutId id="2147483688" r:id="rId39"/>
    <p:sldLayoutId id="2147483689" r:id="rId40"/>
    <p:sldLayoutId id="2147483690" r:id="rId41"/>
    <p:sldLayoutId id="2147483691" r:id="rId42"/>
    <p:sldLayoutId id="2147483692" r:id="rId43"/>
    <p:sldLayoutId id="2147483693" r:id="rId44"/>
  </p:sldLayoutIdLst>
  <p:transition spd="med"/>
  <p:txStyles>
    <p:titleStyle>
      <a:lvl1pPr defTabSz="1031992">
        <a:lnSpc>
          <a:spcPct val="90000"/>
        </a:lnSpc>
        <a:defRPr sz="4900">
          <a:latin typeface="Calibri Light"/>
          <a:ea typeface="Calibri Light"/>
          <a:cs typeface="Calibri Light"/>
          <a:sym typeface="Calibri Light"/>
        </a:defRPr>
      </a:lvl1pPr>
      <a:lvl2pPr defTabSz="1031992">
        <a:lnSpc>
          <a:spcPct val="90000"/>
        </a:lnSpc>
        <a:defRPr sz="4900">
          <a:latin typeface="Calibri Light"/>
          <a:ea typeface="Calibri Light"/>
          <a:cs typeface="Calibri Light"/>
          <a:sym typeface="Calibri Light"/>
        </a:defRPr>
      </a:lvl2pPr>
      <a:lvl3pPr defTabSz="1031992">
        <a:lnSpc>
          <a:spcPct val="90000"/>
        </a:lnSpc>
        <a:defRPr sz="4900">
          <a:latin typeface="Calibri Light"/>
          <a:ea typeface="Calibri Light"/>
          <a:cs typeface="Calibri Light"/>
          <a:sym typeface="Calibri Light"/>
        </a:defRPr>
      </a:lvl3pPr>
      <a:lvl4pPr defTabSz="1031992">
        <a:lnSpc>
          <a:spcPct val="90000"/>
        </a:lnSpc>
        <a:defRPr sz="4900">
          <a:latin typeface="Calibri Light"/>
          <a:ea typeface="Calibri Light"/>
          <a:cs typeface="Calibri Light"/>
          <a:sym typeface="Calibri Light"/>
        </a:defRPr>
      </a:lvl4pPr>
      <a:lvl5pPr defTabSz="1031992">
        <a:lnSpc>
          <a:spcPct val="90000"/>
        </a:lnSpc>
        <a:defRPr sz="4900">
          <a:latin typeface="Calibri Light"/>
          <a:ea typeface="Calibri Light"/>
          <a:cs typeface="Calibri Light"/>
          <a:sym typeface="Calibri Light"/>
        </a:defRPr>
      </a:lvl5pPr>
      <a:lvl6pPr defTabSz="1031992">
        <a:lnSpc>
          <a:spcPct val="90000"/>
        </a:lnSpc>
        <a:defRPr sz="4900">
          <a:latin typeface="Calibri Light"/>
          <a:ea typeface="Calibri Light"/>
          <a:cs typeface="Calibri Light"/>
          <a:sym typeface="Calibri Light"/>
        </a:defRPr>
      </a:lvl6pPr>
      <a:lvl7pPr defTabSz="1031992">
        <a:lnSpc>
          <a:spcPct val="90000"/>
        </a:lnSpc>
        <a:defRPr sz="4900">
          <a:latin typeface="Calibri Light"/>
          <a:ea typeface="Calibri Light"/>
          <a:cs typeface="Calibri Light"/>
          <a:sym typeface="Calibri Light"/>
        </a:defRPr>
      </a:lvl7pPr>
      <a:lvl8pPr defTabSz="1031992">
        <a:lnSpc>
          <a:spcPct val="90000"/>
        </a:lnSpc>
        <a:defRPr sz="4900">
          <a:latin typeface="Calibri Light"/>
          <a:ea typeface="Calibri Light"/>
          <a:cs typeface="Calibri Light"/>
          <a:sym typeface="Calibri Light"/>
        </a:defRPr>
      </a:lvl8pPr>
      <a:lvl9pPr defTabSz="1031992">
        <a:lnSpc>
          <a:spcPct val="90000"/>
        </a:lnSpc>
        <a:defRPr sz="4900">
          <a:latin typeface="Calibri Light"/>
          <a:ea typeface="Calibri Light"/>
          <a:cs typeface="Calibri Light"/>
          <a:sym typeface="Calibri Light"/>
        </a:defRPr>
      </a:lvl9pPr>
    </p:titleStyle>
    <p:bodyStyle>
      <a:lvl1pPr marL="257998" indent="-257998" defTabSz="1031992">
        <a:lnSpc>
          <a:spcPct val="90000"/>
        </a:lnSpc>
        <a:spcBef>
          <a:spcPts val="1100"/>
        </a:spcBef>
        <a:buSzPct val="100000"/>
        <a:buFont typeface="Arial"/>
        <a:buChar char="•"/>
        <a:defRPr sz="3100">
          <a:latin typeface="Calibri"/>
          <a:ea typeface="Calibri"/>
          <a:cs typeface="Calibri"/>
          <a:sym typeface="Calibri"/>
        </a:defRPr>
      </a:lvl1pPr>
      <a:lvl2pPr marL="812215" indent="-296219" defTabSz="1031992">
        <a:lnSpc>
          <a:spcPct val="90000"/>
        </a:lnSpc>
        <a:spcBef>
          <a:spcPts val="1100"/>
        </a:spcBef>
        <a:buSzPct val="100000"/>
        <a:buFont typeface="Arial"/>
        <a:buChar char="•"/>
        <a:defRPr sz="3100">
          <a:latin typeface="Calibri"/>
          <a:ea typeface="Calibri"/>
          <a:cs typeface="Calibri"/>
          <a:sym typeface="Calibri"/>
        </a:defRPr>
      </a:lvl2pPr>
      <a:lvl3pPr marL="1395534" indent="-363542" defTabSz="1031992">
        <a:lnSpc>
          <a:spcPct val="90000"/>
        </a:lnSpc>
        <a:spcBef>
          <a:spcPts val="1100"/>
        </a:spcBef>
        <a:buSzPct val="100000"/>
        <a:buFont typeface="Arial"/>
        <a:buChar char="•"/>
        <a:defRPr sz="3100">
          <a:latin typeface="Calibri"/>
          <a:ea typeface="Calibri"/>
          <a:cs typeface="Calibri"/>
          <a:sym typeface="Calibri"/>
        </a:defRPr>
      </a:lvl3pPr>
      <a:lvl4pPr marL="1947884" indent="-399896" defTabSz="1031992">
        <a:lnSpc>
          <a:spcPct val="90000"/>
        </a:lnSpc>
        <a:spcBef>
          <a:spcPts val="1100"/>
        </a:spcBef>
        <a:buSzPct val="100000"/>
        <a:buFont typeface="Arial"/>
        <a:buChar char="•"/>
        <a:defRPr sz="3100">
          <a:latin typeface="Calibri"/>
          <a:ea typeface="Calibri"/>
          <a:cs typeface="Calibri"/>
          <a:sym typeface="Calibri"/>
        </a:defRPr>
      </a:lvl4pPr>
      <a:lvl5pPr marL="2463880" indent="-399896" defTabSz="1031992">
        <a:lnSpc>
          <a:spcPct val="90000"/>
        </a:lnSpc>
        <a:spcBef>
          <a:spcPts val="1100"/>
        </a:spcBef>
        <a:buSzPct val="100000"/>
        <a:buFont typeface="Arial"/>
        <a:buChar char="•"/>
        <a:defRPr sz="3100">
          <a:latin typeface="Calibri"/>
          <a:ea typeface="Calibri"/>
          <a:cs typeface="Calibri"/>
          <a:sym typeface="Calibri"/>
        </a:defRPr>
      </a:lvl5pPr>
      <a:lvl6pPr marL="2979876" indent="-399896" defTabSz="1031992">
        <a:lnSpc>
          <a:spcPct val="90000"/>
        </a:lnSpc>
        <a:spcBef>
          <a:spcPts val="1100"/>
        </a:spcBef>
        <a:buSzPct val="100000"/>
        <a:buFont typeface="Arial"/>
        <a:buChar char="•"/>
        <a:defRPr sz="3100">
          <a:latin typeface="Calibri"/>
          <a:ea typeface="Calibri"/>
          <a:cs typeface="Calibri"/>
          <a:sym typeface="Calibri"/>
        </a:defRPr>
      </a:lvl6pPr>
      <a:lvl7pPr marL="3495871" indent="-399896" defTabSz="1031992">
        <a:lnSpc>
          <a:spcPct val="90000"/>
        </a:lnSpc>
        <a:spcBef>
          <a:spcPts val="1100"/>
        </a:spcBef>
        <a:buSzPct val="100000"/>
        <a:buFont typeface="Arial"/>
        <a:buChar char="•"/>
        <a:defRPr sz="3100">
          <a:latin typeface="Calibri"/>
          <a:ea typeface="Calibri"/>
          <a:cs typeface="Calibri"/>
          <a:sym typeface="Calibri"/>
        </a:defRPr>
      </a:lvl7pPr>
      <a:lvl8pPr marL="4011867" indent="-399896" defTabSz="1031992">
        <a:lnSpc>
          <a:spcPct val="90000"/>
        </a:lnSpc>
        <a:spcBef>
          <a:spcPts val="1100"/>
        </a:spcBef>
        <a:buSzPct val="100000"/>
        <a:buFont typeface="Arial"/>
        <a:buChar char="•"/>
        <a:defRPr sz="3100">
          <a:latin typeface="Calibri"/>
          <a:ea typeface="Calibri"/>
          <a:cs typeface="Calibri"/>
          <a:sym typeface="Calibri"/>
        </a:defRPr>
      </a:lvl8pPr>
      <a:lvl9pPr marL="4527863" indent="-399897" defTabSz="1031992">
        <a:lnSpc>
          <a:spcPct val="90000"/>
        </a:lnSpc>
        <a:spcBef>
          <a:spcPts val="1100"/>
        </a:spcBef>
        <a:buSzPct val="100000"/>
        <a:buFont typeface="Arial"/>
        <a:buChar char="•"/>
        <a:defRPr sz="3100">
          <a:latin typeface="Calibri"/>
          <a:ea typeface="Calibri"/>
          <a:cs typeface="Calibri"/>
          <a:sym typeface="Calibri"/>
        </a:defRPr>
      </a:lvl9pPr>
    </p:bodyStyle>
    <p:otherStyle>
      <a:lvl1pPr algn="r">
        <a:defRPr sz="13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>
        <a:defRPr sz="13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>
        <a:defRPr sz="13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>
        <a:defRPr sz="13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>
        <a:defRPr sz="13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>
        <a:defRPr sz="13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>
        <a:defRPr sz="13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>
        <a:defRPr sz="13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>
        <a:defRPr sz="13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docs.cntd.ru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docs.cntd.ru/document/499002954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image2.jpeg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320339" cy="5701987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Shape 179"/>
          <p:cNvSpPr>
            <a:spLocks noGrp="1"/>
          </p:cNvSpPr>
          <p:nvPr>
            <p:ph type="title"/>
          </p:nvPr>
        </p:nvSpPr>
        <p:spPr>
          <a:xfrm>
            <a:off x="5393014" y="5924550"/>
            <a:ext cx="4702852" cy="130169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lvl="0" defTabSz="897833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br>
              <a:rPr lang="ru-RU" sz="13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3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 ГО, ЧС и пожарной безопасности</a:t>
            </a:r>
            <a:br>
              <a:rPr lang="ru-RU" sz="13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Курсовое обучение на 2022 год</a:t>
            </a:r>
            <a:b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рабочей программе по подготовке работников ТГУ в области гражданской обороны и защиты от чрезвычайных ситуаций</a:t>
            </a:r>
            <a:b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№4</a:t>
            </a:r>
            <a:endParaRPr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36" y="5924550"/>
            <a:ext cx="3062764" cy="136135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300">
                <a:solidFill>
                  <a:srgbClr val="888888"/>
                </a:solidFill>
              </a:rPr>
              <a:t>10</a:t>
            </a:fld>
            <a:endParaRPr sz="1300">
              <a:solidFill>
                <a:srgbClr val="888888"/>
              </a:solidFill>
            </a:endParaRPr>
          </a:p>
        </p:txBody>
      </p:sp>
      <p:pic>
        <p:nvPicPr>
          <p:cNvPr id="9" name="image1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461828" y="6911069"/>
            <a:ext cx="621059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hape 14"/>
          <p:cNvSpPr/>
          <p:nvPr/>
        </p:nvSpPr>
        <p:spPr>
          <a:xfrm>
            <a:off x="1240905" y="6874603"/>
            <a:ext cx="507417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500">
                <a:solidFill>
                  <a:srgbClr val="53535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ru-RU" sz="1200" b="0" dirty="0">
                <a:solidFill>
                  <a:schemeClr val="tx2">
                    <a:lumMod val="75000"/>
                  </a:schemeClr>
                </a:solidFill>
              </a:rPr>
              <a:t>Обучение в области ГО и ЧС , 2022 год, тема №4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5C1385C-7018-4C10-8506-9B95A815F5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200" y="438150"/>
            <a:ext cx="9229815" cy="611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700353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300">
                <a:solidFill>
                  <a:srgbClr val="888888"/>
                </a:solidFill>
              </a:rPr>
              <a:t>11</a:t>
            </a:fld>
            <a:endParaRPr sz="1300">
              <a:solidFill>
                <a:srgbClr val="888888"/>
              </a:solidFill>
            </a:endParaRPr>
          </a:p>
        </p:txBody>
      </p:sp>
      <p:pic>
        <p:nvPicPr>
          <p:cNvPr id="9" name="image1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461828" y="6911069"/>
            <a:ext cx="621059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hape 14"/>
          <p:cNvSpPr/>
          <p:nvPr/>
        </p:nvSpPr>
        <p:spPr>
          <a:xfrm>
            <a:off x="1240905" y="6874603"/>
            <a:ext cx="507417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1500">
                <a:solidFill>
                  <a:srgbClr val="53535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ru-RU" sz="1200" b="0" dirty="0">
                <a:solidFill>
                  <a:schemeClr val="tx2">
                    <a:lumMod val="75000"/>
                  </a:schemeClr>
                </a:solidFill>
              </a:rPr>
              <a:t>Обучение в области ГО и ЧС , 2022 год, тема №4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7038E94-61E8-4F47-9768-808B6F7225A8}"/>
              </a:ext>
            </a:extLst>
          </p:cNvPr>
          <p:cNvSpPr txBox="1"/>
          <p:nvPr/>
        </p:nvSpPr>
        <p:spPr>
          <a:xfrm>
            <a:off x="616227" y="582698"/>
            <a:ext cx="8922406" cy="30469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>
            <a:solidFill>
              <a:srgbClr val="C00000"/>
            </a:solidFill>
            <a:miter lim="400000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срабатывании системы оповещения каждый работник должен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закрыть окна, форточки на затворы;</a:t>
            </a:r>
          </a:p>
          <a:p>
            <a:pPr algn="just"/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отключить по возможности все электрические приборы от источника электропитания, электрическое освещение;</a:t>
            </a:r>
          </a:p>
          <a:p>
            <a:pPr algn="just"/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покинуть служебное помещение, плотно закрыв дверь;</a:t>
            </a:r>
          </a:p>
          <a:p>
            <a:pPr algn="just"/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эвакуироваться (эвакуация персонала осуществляется в соответствии с имеющимися планами эвакуации, расположенными на каждом этаже здания);</a:t>
            </a:r>
          </a:p>
          <a:p>
            <a:pPr algn="just"/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по выходу из здания следовать в безопасную зону (место сосредоточения эвакуированного персонала); </a:t>
            </a:r>
          </a:p>
          <a:p>
            <a:pPr algn="just"/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руководители отделов на месте сосредоточения персонала обязаны проверить количество эвакуированных сотрудников своего отдела и доложить ответственному лицу за обеспечение пожарной безопасности в административном здании.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F091E36-1DFA-48D3-9C91-8799972A25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357" y="4036814"/>
            <a:ext cx="4068000" cy="25175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73D159A-AF8A-4BF6-96E4-67081581CE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7861" y="4036814"/>
            <a:ext cx="4290772" cy="25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715323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300">
                <a:solidFill>
                  <a:srgbClr val="888888"/>
                </a:solidFill>
              </a:rPr>
              <a:t>12</a:t>
            </a:fld>
            <a:endParaRPr sz="1300">
              <a:solidFill>
                <a:srgbClr val="888888"/>
              </a:solidFill>
            </a:endParaRPr>
          </a:p>
        </p:txBody>
      </p:sp>
      <p:pic>
        <p:nvPicPr>
          <p:cNvPr id="9" name="image1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461828" y="6911069"/>
            <a:ext cx="621059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hape 14"/>
          <p:cNvSpPr/>
          <p:nvPr/>
        </p:nvSpPr>
        <p:spPr>
          <a:xfrm>
            <a:off x="1240905" y="6874603"/>
            <a:ext cx="507417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500">
                <a:solidFill>
                  <a:srgbClr val="53535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ru-RU" sz="1200" b="0" dirty="0">
                <a:solidFill>
                  <a:schemeClr val="tx2">
                    <a:lumMod val="75000"/>
                  </a:schemeClr>
                </a:solidFill>
              </a:rPr>
              <a:t>Обучение в области ГО и ЧС , 2022 год, тема №4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9526F5-EF29-419B-8B21-D15ADE43B52C}"/>
              </a:ext>
            </a:extLst>
          </p:cNvPr>
          <p:cNvSpPr txBox="1"/>
          <p:nvPr/>
        </p:nvSpPr>
        <p:spPr>
          <a:xfrm>
            <a:off x="779345" y="1481267"/>
            <a:ext cx="9034670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 cap="flat">
            <a:solidFill>
              <a:srgbClr val="FF0000"/>
            </a:solidFill>
            <a:miter lim="400000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Лица, виновные в нарушении правил пожарной безопасности, в зависимости от характера нарушений и их последствий, несут дисциплинарную, административную, уголовную ответственность в соответствии с законодательством Российской Федерации.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92EE17D-B4D2-450C-BA4A-24ED60DBB9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4374" y="2943225"/>
            <a:ext cx="4286250" cy="28575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CCFAACD-66B8-4DF2-BB2B-86F9820030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678" y="2943224"/>
            <a:ext cx="4286250" cy="2857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380775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300">
                <a:solidFill>
                  <a:srgbClr val="888888"/>
                </a:solidFill>
              </a:rPr>
              <a:t>13</a:t>
            </a:fld>
            <a:endParaRPr sz="1300">
              <a:solidFill>
                <a:srgbClr val="888888"/>
              </a:solidFill>
            </a:endParaRPr>
          </a:p>
        </p:txBody>
      </p:sp>
      <p:pic>
        <p:nvPicPr>
          <p:cNvPr id="9" name="image1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461828" y="6911069"/>
            <a:ext cx="621059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hape 14"/>
          <p:cNvSpPr/>
          <p:nvPr/>
        </p:nvSpPr>
        <p:spPr>
          <a:xfrm>
            <a:off x="1240905" y="6874603"/>
            <a:ext cx="507417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500">
                <a:solidFill>
                  <a:srgbClr val="53535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ru-RU" sz="1200" b="0" dirty="0">
                <a:solidFill>
                  <a:schemeClr val="tx2">
                    <a:lumMod val="75000"/>
                  </a:schemeClr>
                </a:solidFill>
              </a:rPr>
              <a:t>Обучение в области ГО и ЧС , 2022 год, тема №4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62DCAB-8BC5-4632-BA62-8089711654D6}"/>
              </a:ext>
            </a:extLst>
          </p:cNvPr>
          <p:cNvSpPr txBox="1"/>
          <p:nvPr/>
        </p:nvSpPr>
        <p:spPr>
          <a:xfrm>
            <a:off x="602031" y="326031"/>
            <a:ext cx="9108337" cy="667683"/>
          </a:xfrm>
          <a:prstGeom prst="rect">
            <a:avLst/>
          </a:prstGeom>
          <a:solidFill>
            <a:srgbClr val="FFFF00"/>
          </a:solidFill>
          <a:ln w="38100" cap="flat">
            <a:solidFill>
              <a:srgbClr val="FF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вопрос № 2.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Порядок и пути эвакуации.</a:t>
            </a:r>
            <a:endParaRPr lang="ru-RU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75448A-36A9-47F4-B06E-FE38EBB1AA34}"/>
              </a:ext>
            </a:extLst>
          </p:cNvPr>
          <p:cNvSpPr txBox="1"/>
          <p:nvPr/>
        </p:nvSpPr>
        <p:spPr>
          <a:xfrm>
            <a:off x="6460435" y="1482438"/>
            <a:ext cx="3249933" cy="5047536"/>
          </a:xfrm>
          <a:prstGeom prst="rect">
            <a:avLst/>
          </a:prstGeom>
          <a:noFill/>
          <a:ln w="38100" cap="flat">
            <a:solidFill>
              <a:schemeClr val="accent2">
                <a:lumMod val="75000"/>
              </a:schemeClr>
            </a:solidFill>
            <a:miter lim="400000"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эвакуационных выходов, их размеры, условия освещения и обеспечения незадымляемости, а также протяженность путей эвакуации должны соответствовать противопожарным нормам строительного проектирования (и быть не менее двух). 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 быть обеспечено наличию на путях эвакуации знаков пожарной безопасности, в том числе обозначающих пути эвакуации и эвакуационные выходы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Запоры на дверях эвакуационных выходов должны обеспечивать людям, находящимся внутри здания (сооружения), возможность свободного их открывания изнутри без ключа.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F3D5FB8-5353-42F5-9C52-B3660D0C3F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583" y="1482439"/>
            <a:ext cx="5208104" cy="3208832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B6144FF-8A0A-497C-8404-BFEDC95BC7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584" y="4985277"/>
            <a:ext cx="2405268" cy="1743075"/>
          </a:xfrm>
          <a:prstGeom prst="rect">
            <a:avLst/>
          </a:prstGeom>
          <a:ln w="28575">
            <a:solidFill>
              <a:srgbClr val="C000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CF4ED9C-F691-43AF-B60A-F18D12FFF8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8088" y="4985276"/>
            <a:ext cx="2514599" cy="1743076"/>
          </a:xfrm>
          <a:prstGeom prst="rect">
            <a:avLst/>
          </a:prstGeom>
          <a:ln w="28575">
            <a:solidFill>
              <a:srgbClr val="C000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980738478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300">
                <a:solidFill>
                  <a:srgbClr val="888888"/>
                </a:solidFill>
              </a:rPr>
              <a:t>14</a:t>
            </a:fld>
            <a:endParaRPr sz="1300">
              <a:solidFill>
                <a:srgbClr val="888888"/>
              </a:solidFill>
            </a:endParaRPr>
          </a:p>
        </p:txBody>
      </p:sp>
      <p:pic>
        <p:nvPicPr>
          <p:cNvPr id="9" name="image1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461828" y="6911069"/>
            <a:ext cx="621059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hape 14"/>
          <p:cNvSpPr/>
          <p:nvPr/>
        </p:nvSpPr>
        <p:spPr>
          <a:xfrm>
            <a:off x="1240905" y="6874603"/>
            <a:ext cx="507417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1500">
                <a:solidFill>
                  <a:srgbClr val="53535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ru-RU" sz="1200" b="0" dirty="0">
                <a:solidFill>
                  <a:schemeClr val="tx2">
                    <a:lumMod val="75000"/>
                  </a:schemeClr>
                </a:solidFill>
              </a:rPr>
              <a:t>Обучение в области ГО и ЧС , 2022 год, тема №4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A7F5CA-CC4E-4190-A80E-03DCA401A06F}"/>
              </a:ext>
            </a:extLst>
          </p:cNvPr>
          <p:cNvSpPr txBox="1"/>
          <p:nvPr/>
        </p:nvSpPr>
        <p:spPr>
          <a:xfrm>
            <a:off x="576396" y="433660"/>
            <a:ext cx="9237619" cy="57554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 cap="flat">
            <a:solidFill>
              <a:srgbClr val="C00000"/>
            </a:solidFill>
            <a:miter lim="400000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/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эксплуатации эвакуационных путей, эвакуационных и аварийных выходов ЗАПРЕЩАЕТСЯ:</a:t>
            </a:r>
          </a:p>
          <a:p>
            <a:pPr algn="just"/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а) устраивать пороги на путях эвакуации (за исключением порогов в дверных проемах), раздвижные и подъемно-опускные двери и ворота, вращающиеся двери и турникеты, а также другие устройства, препятствующие свободной эвакуации людей;</a:t>
            </a:r>
          </a:p>
          <a:p>
            <a:pPr algn="just"/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б) загромождать эвакуационные пути и выходы (в том числе проходы, коридоры, тамбуры, лестничные площадки, марши лестниц, двери, эвакуационные люки) различными материалами, изделиями, оборудованием, производственными отходами, мусором и другими предметами, а также блокировать двери эвакуационных выходов;</a:t>
            </a:r>
          </a:p>
          <a:p>
            <a:pPr algn="just"/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в) устраивать в тамбурах выходов сушилки и вешалки для одежды, гардеробы, а также хранить (в том числе временно) инвентарь и материалы;</a:t>
            </a:r>
          </a:p>
          <a:p>
            <a:pPr algn="just"/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г) фиксировать самозакрывающиеся двери лестничных клеток, коридоров, холлов и тамбуров в открытом положении (если для этих целей не используются устройства, автоматически срабатывающие при пожаре), а также снимать их;</a:t>
            </a:r>
          </a:p>
          <a:p>
            <a:pPr algn="just"/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д) закрывать жалюзи или остеклять переходы воздушных зон в незадымляемых лестничных клетках;</a:t>
            </a:r>
          </a:p>
          <a:p>
            <a:pPr algn="just"/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е) заменять армированное стекло обычным в остеклении дверей и фрамуг;</a:t>
            </a:r>
          </a:p>
          <a:p>
            <a:pPr algn="just"/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ж) изменять направление открывания дверей, за исключением дверей, открывание которых не нормируется или к которым предъявляются иные требования в соответствии с нормативными правовыми актами.</a:t>
            </a:r>
          </a:p>
          <a:p>
            <a:pPr algn="just"/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з) применять горючие материалы для отделки, облицовки, окраски стен и потолков, а также ступеней и лестничных площадок на путях эвакуации (кроме зданий V степени огнестойкости).</a:t>
            </a:r>
          </a:p>
          <a:p>
            <a:pPr algn="just"/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расстановке технологического и другого оборудования в помещениях должны быть обеспечены проходы к лестничным клеткам, к путям эвакуации и эвакуационным выходам.</a:t>
            </a:r>
          </a:p>
        </p:txBody>
      </p:sp>
    </p:spTree>
    <p:extLst>
      <p:ext uri="{BB962C8B-B14F-4D97-AF65-F5344CB8AC3E}">
        <p14:creationId xmlns:p14="http://schemas.microsoft.com/office/powerpoint/2010/main" val="1933047962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300">
                <a:solidFill>
                  <a:srgbClr val="888888"/>
                </a:solidFill>
              </a:rPr>
              <a:t>15</a:t>
            </a:fld>
            <a:endParaRPr sz="1300">
              <a:solidFill>
                <a:srgbClr val="888888"/>
              </a:solidFill>
            </a:endParaRPr>
          </a:p>
        </p:txBody>
      </p:sp>
      <p:pic>
        <p:nvPicPr>
          <p:cNvPr id="9" name="image1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461828" y="6911069"/>
            <a:ext cx="621059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hape 14"/>
          <p:cNvSpPr/>
          <p:nvPr/>
        </p:nvSpPr>
        <p:spPr>
          <a:xfrm>
            <a:off x="1240905" y="6874603"/>
            <a:ext cx="507417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500">
                <a:solidFill>
                  <a:srgbClr val="53535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ru-RU" sz="1200" b="0" dirty="0">
                <a:solidFill>
                  <a:schemeClr val="tx2">
                    <a:lumMod val="75000"/>
                  </a:schemeClr>
                </a:solidFill>
              </a:rPr>
              <a:t>Обучение в области ГО и ЧС , 2022 год, тема №4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62DCAB-8BC5-4632-BA62-8089711654D6}"/>
              </a:ext>
            </a:extLst>
          </p:cNvPr>
          <p:cNvSpPr txBox="1"/>
          <p:nvPr/>
        </p:nvSpPr>
        <p:spPr>
          <a:xfrm>
            <a:off x="602031" y="326031"/>
            <a:ext cx="9108337" cy="646331"/>
          </a:xfrm>
          <a:prstGeom prst="rect">
            <a:avLst/>
          </a:prstGeom>
          <a:solidFill>
            <a:srgbClr val="FFFF00"/>
          </a:solidFill>
          <a:ln w="38100" cap="flat">
            <a:solidFill>
              <a:srgbClr val="FF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вопрос № 3.</a:t>
            </a:r>
          </a:p>
          <a:p>
            <a:pPr marL="41275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30555" algn="l"/>
              </a:tabLst>
              <a:defRPr/>
            </a:pPr>
            <a: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Calibri"/>
              </a:rPr>
              <a:t>Профилактические меры по предупреждению пожара</a:t>
            </a:r>
            <a:endParaRPr lang="ru-RU" sz="1800" b="1" dirty="0">
              <a:solidFill>
                <a:srgbClr val="0066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75448A-36A9-47F4-B06E-FE38EBB1AA34}"/>
              </a:ext>
            </a:extLst>
          </p:cNvPr>
          <p:cNvSpPr txBox="1"/>
          <p:nvPr/>
        </p:nvSpPr>
        <p:spPr>
          <a:xfrm>
            <a:off x="602030" y="1588643"/>
            <a:ext cx="9211985" cy="10566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 cap="flat">
            <a:solidFill>
              <a:schemeClr val="accent2">
                <a:lumMod val="75000"/>
              </a:schemeClr>
            </a:solidFill>
            <a:miter lim="400000"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Пожарная профилактика</a:t>
            </a:r>
            <a:r>
              <a: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комплекс организационных и технических мероприятий, направленных на обеспечение безопасности людей, на предотвращение пожара, ограничение его распространения, а также создание условий для успешного тушения пожара.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Пожарно-профилактическое обслуживание</a:t>
            </a:r>
            <a:r>
              <a: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деятельность сотрудников ФПС, направленная на предупреждение пожаров на охраняемом объекте и создания условий для их успешного тушения.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BBCA21-B3D1-485F-A408-9F47D2C081CD}"/>
              </a:ext>
            </a:extLst>
          </p:cNvPr>
          <p:cNvSpPr txBox="1"/>
          <p:nvPr/>
        </p:nvSpPr>
        <p:spPr>
          <a:xfrm>
            <a:off x="602030" y="3070014"/>
            <a:ext cx="9315630" cy="3416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 cap="flat">
            <a:solidFill>
              <a:schemeClr val="accent6">
                <a:lumMod val="75000"/>
              </a:schemeClr>
            </a:solidFill>
            <a:miter lim="400000"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 и цели пожарной профилактики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tabLst>
                <a:tab pos="902970" algn="l"/>
              </a:tabLst>
            </a:pP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Разработка аналитических материалов, характеризующих противопожарное состояние объектов и предложений по совершенствованию противопожарной защиты.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tabLst>
                <a:tab pos="902970" algn="l"/>
              </a:tabLst>
            </a:pP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Изучение причин возникновения</a:t>
            </a:r>
            <a:r>
              <a:rPr lang="ru-RU" sz="1200" u="none" strike="noStrike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пожаров, 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статистических данных о пожарах и их последствиях, разработка мероприятий по их предупреждению.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tabLst>
                <a:tab pos="902970" algn="l"/>
              </a:tabLst>
            </a:pP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Участие в работе комиссии по предупреждению и ликвидации чрезвычайных ситуаций и обеспечению пожарной безопасности.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215" algn="just">
              <a:tabLst>
                <a:tab pos="902970" algn="l"/>
              </a:tabLst>
            </a:pP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Поддержание в готовности техники, оборудования и средств связи.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215" algn="just">
              <a:tabLst>
                <a:tab pos="902970" algn="l"/>
              </a:tabLst>
            </a:pP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Проведение противопожарной пропаганды на объектах.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tabLst>
                <a:tab pos="902970" algn="l"/>
              </a:tabLst>
            </a:pP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Участие в проверках противопожарного состояния объектов, осуществление контроль работоспособности средств обеспечения пожарной безопасности зданий и сооружений.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tabLst>
                <a:tab pos="902970" algn="l"/>
              </a:tabLst>
            </a:pP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Определение потребности в пожарной технике и первичных средствах пожаротушения, осуществление контроля за их содержанием и использованием.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215" algn="just">
              <a:tabLst>
                <a:tab pos="990600" algn="l"/>
              </a:tabLst>
            </a:pP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Принятие мер по устранению нарушений требований пожарной безопасности.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tabLst>
                <a:tab pos="902970" algn="l"/>
              </a:tabLst>
            </a:pP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Разработка инструкций и иных организационно-распорядительных документов по пожарной безопасности объектов.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tabLst>
                <a:tab pos="902970" algn="l"/>
              </a:tabLst>
            </a:pP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Участие в разработке мер пожарной безопасности при подготовке и проведении пожароопасных работ и осуществление контроля за их выполнением.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tabLst>
                <a:tab pos="902970" algn="l"/>
              </a:tabLst>
            </a:pP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Осуществление взаимодействия с аварийно-спасательными формированиями и добровольными пожарными.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tabLst>
                <a:tab pos="902970" algn="l"/>
              </a:tabLst>
            </a:pP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Обучение персонала, мерам пожарной безопасности и действиям при пожаре.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415511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300">
                <a:solidFill>
                  <a:srgbClr val="888888"/>
                </a:solidFill>
              </a:rPr>
              <a:t>16</a:t>
            </a:fld>
            <a:endParaRPr sz="1300">
              <a:solidFill>
                <a:srgbClr val="888888"/>
              </a:solidFill>
            </a:endParaRPr>
          </a:p>
        </p:txBody>
      </p:sp>
      <p:pic>
        <p:nvPicPr>
          <p:cNvPr id="9" name="image1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461828" y="6911069"/>
            <a:ext cx="621059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hape 14"/>
          <p:cNvSpPr/>
          <p:nvPr/>
        </p:nvSpPr>
        <p:spPr>
          <a:xfrm>
            <a:off x="1240905" y="6874603"/>
            <a:ext cx="507417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500">
                <a:solidFill>
                  <a:srgbClr val="53535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ru-RU" sz="1200" b="0" dirty="0">
                <a:solidFill>
                  <a:schemeClr val="tx2">
                    <a:lumMod val="75000"/>
                  </a:schemeClr>
                </a:solidFill>
              </a:rPr>
              <a:t>Обучение в области ГО и ЧС , 2022 год, тема №4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B7CE94-CF4A-4A7E-84F3-B4D5F0E39FA3}"/>
              </a:ext>
            </a:extLst>
          </p:cNvPr>
          <p:cNvSpPr txBox="1"/>
          <p:nvPr/>
        </p:nvSpPr>
        <p:spPr>
          <a:xfrm>
            <a:off x="596348" y="582698"/>
            <a:ext cx="9217667" cy="52629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 cap="flat">
            <a:solidFill>
              <a:schemeClr val="accent2">
                <a:lumMod val="75000"/>
              </a:schemeClr>
            </a:solidFill>
            <a:miter lim="400000"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Способы защиты людей и имущества ТГУ от воздействия опасных факторов пожара</a:t>
            </a:r>
          </a:p>
          <a:p>
            <a:pPr algn="ctr"/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/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Защита людей и имущества от воздействия опасных факторов пожара и (или) ограничение последствий их воздействия обеспечиваются одним или несколькими из следующих способов: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/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применение объемно-планировочных решений и средств, обеспечивающих ограничение распространения пожара за пределы очага;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/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устройство эвакуационных путей, удовлетворяющих требованиям безопасной эвакуации людей при пожаре;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/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устройство систем обнаружения пожара (установок и систем пожарной сигнализации), оповещения и управления эвакуацией людей при пожаре;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/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4) применение систем коллективной защиты (в том числе противодымной) и средств индивидуальной защиты людей от воздействия опасных факторов пожара;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/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5) применение основных строительных конструкций с пределами огнестойкости и классами пожарной опасности, соответствующими требуемым степени огнестойкости и классу конструктивной пожарной опасности зданий и сооружений, а также с ограничением пожарной опасности поверхностных слоев (отделок, облицовок и средств огнезащиты) строительных конструкций на путях эвакуации;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/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6) применение огнезащитных составов (в том числе антипиренов и огнезащитных красок) и строительных материалов (облицовок) для повышения пределов огнестойкости строительных конструкций;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/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7) устройство аварийного слива пожароопасных жидкостей и аварийного стравливания горючих газов из аппаратуры;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/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8) устройство на технологическом оборудовании систем противовзрывной защиты;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/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9) применение первичных средств пожаротушения;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/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10) применение автоматических и (или) автономных установок пожаротушения;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/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11) организация деятельности подразделений пожарной охраны.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59192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300">
                <a:solidFill>
                  <a:srgbClr val="888888"/>
                </a:solidFill>
              </a:rPr>
              <a:t>17</a:t>
            </a:fld>
            <a:endParaRPr sz="1300">
              <a:solidFill>
                <a:srgbClr val="888888"/>
              </a:solidFill>
            </a:endParaRPr>
          </a:p>
        </p:txBody>
      </p:sp>
      <p:pic>
        <p:nvPicPr>
          <p:cNvPr id="9" name="image1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461828" y="6911069"/>
            <a:ext cx="621059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hape 14"/>
          <p:cNvSpPr/>
          <p:nvPr/>
        </p:nvSpPr>
        <p:spPr>
          <a:xfrm>
            <a:off x="1240905" y="6874603"/>
            <a:ext cx="507417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1500">
                <a:solidFill>
                  <a:srgbClr val="53535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ru-RU" sz="1200" b="0" dirty="0">
                <a:solidFill>
                  <a:schemeClr val="tx2">
                    <a:lumMod val="75000"/>
                  </a:schemeClr>
                </a:solidFill>
              </a:rPr>
              <a:t>Обучение в области ГО и ЧС , 2022 год, тема №4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B7CE94-CF4A-4A7E-84F3-B4D5F0E39FA3}"/>
              </a:ext>
            </a:extLst>
          </p:cNvPr>
          <p:cNvSpPr txBox="1"/>
          <p:nvPr/>
        </p:nvSpPr>
        <p:spPr>
          <a:xfrm>
            <a:off x="5565211" y="1208863"/>
            <a:ext cx="4285361" cy="437863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 cap="flat">
            <a:solidFill>
              <a:schemeClr val="accent2">
                <a:lumMod val="75000"/>
              </a:schemeClr>
            </a:solidFill>
            <a:miter lim="400000"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180340"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Общие меры по пожарной профилактике и тушению пожара.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/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Меры по пожарной профилактики пожаров на объектах заключаются в неукоснительном соблюдении обязательных требований пожарной безопасности, которые включают в себя: 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/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содержание систем противопожарной защиты в исправном и работоспособном состоянии;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/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содержание в полной готовности и исправности первичных средств пожаротушения (огнетушителей) и кранов внутреннего противопожарного водопровода, которые в свою очередь должны быть оборудованы рукавами и стволами;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/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постоянный контроль за состоянием эвакуационных путей и выходов, коридоров, тамбуров и проходов, для обеспечения своевременной и свободной эвакуации людей из здания в случае чрезвычайной ситуации.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378E067-E72E-4B91-BEF9-6CA77F5E22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828" y="844826"/>
            <a:ext cx="4694372" cy="494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166040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300">
                <a:solidFill>
                  <a:srgbClr val="888888"/>
                </a:solidFill>
              </a:rPr>
              <a:t>18</a:t>
            </a:fld>
            <a:endParaRPr sz="1300">
              <a:solidFill>
                <a:srgbClr val="888888"/>
              </a:solidFill>
            </a:endParaRPr>
          </a:p>
        </p:txBody>
      </p:sp>
      <p:pic>
        <p:nvPicPr>
          <p:cNvPr id="9" name="image1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461828" y="6911069"/>
            <a:ext cx="621059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hape 14"/>
          <p:cNvSpPr/>
          <p:nvPr/>
        </p:nvSpPr>
        <p:spPr>
          <a:xfrm>
            <a:off x="1240905" y="6874603"/>
            <a:ext cx="507417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1500">
                <a:solidFill>
                  <a:srgbClr val="53535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ru-RU" sz="1200" b="0" dirty="0">
                <a:solidFill>
                  <a:schemeClr val="tx2">
                    <a:lumMod val="75000"/>
                  </a:schemeClr>
                </a:solidFill>
              </a:rPr>
              <a:t>Обучение в области ГО и ЧС , 2022 год, тема №4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B50A7E-CF8D-4874-85B4-A9CE964AC3A6}"/>
              </a:ext>
            </a:extLst>
          </p:cNvPr>
          <p:cNvSpPr txBox="1"/>
          <p:nvPr/>
        </p:nvSpPr>
        <p:spPr>
          <a:xfrm>
            <a:off x="944217" y="1021985"/>
            <a:ext cx="8140148" cy="52970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 cap="flat">
            <a:solidFill>
              <a:schemeClr val="accent2">
                <a:lumMod val="75000"/>
              </a:schemeClr>
            </a:solidFill>
            <a:miter lim="400000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объектах должно обеспечиваться: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соблюдение проектных решений в отношении пределов огнестойкости строительных конструкций и инженерного оборудования;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проведение проверок состояния огнезащитного покрытия строительных конструкций и инженерного оборудования в соответствии с нормативными документами по пожарной безопасности, а также технической документацией изготовителя средств огнезащиты и (или) производителя огнезащитных работ;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 своевременное обслуживание и ремонт наружных водопроводов противопожарного водоснабжения, находящихся на территории и внутренних водопроводов противопожарного водоснабжения, проведение проверок в части водоотдачи не реже 2 раз в год (весной и осенью), перекатка пожарных рукавов не реже 1 раза в год, с внесением информации в журнал эксплуатации систем противопожарной защиты;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содержание наружных пожарных лестниц, наружных открытых лестниц, предназначенных для эвакуации людей из зданий и сооружений при пожаре, а также ограждений на крышах (покрытиях) зданий и сооружений в исправном состоянии, их очистка от снега и наледи в зимнее время; не реже 1 раза в 5 лет должны проводиться эксплуатационные испытания пожарных лестниц, наружных открытых лестниц, предназначенных для эвакуации людей из зданий и сооружений при пожаре, ограждений на крышах с составлением соответствующего протокола испытаний и внесением информации в журнал эксплуатации систем противопожарной защиты.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819567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300">
                <a:solidFill>
                  <a:srgbClr val="888888"/>
                </a:solidFill>
              </a:rPr>
              <a:t>19</a:t>
            </a:fld>
            <a:endParaRPr sz="1300">
              <a:solidFill>
                <a:srgbClr val="888888"/>
              </a:solidFill>
            </a:endParaRPr>
          </a:p>
        </p:txBody>
      </p:sp>
      <p:pic>
        <p:nvPicPr>
          <p:cNvPr id="9" name="image1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461828" y="6911069"/>
            <a:ext cx="621059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hape 14"/>
          <p:cNvSpPr/>
          <p:nvPr/>
        </p:nvSpPr>
        <p:spPr>
          <a:xfrm>
            <a:off x="1240905" y="6874603"/>
            <a:ext cx="507417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500">
                <a:solidFill>
                  <a:srgbClr val="53535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ru-RU" sz="1200" b="0" dirty="0">
                <a:solidFill>
                  <a:schemeClr val="tx2">
                    <a:lumMod val="75000"/>
                  </a:schemeClr>
                </a:solidFill>
              </a:rPr>
              <a:t>Обучение в области ГО и ЧС , 2022 год, тема №4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B7CE94-CF4A-4A7E-84F3-B4D5F0E39FA3}"/>
              </a:ext>
            </a:extLst>
          </p:cNvPr>
          <p:cNvSpPr txBox="1"/>
          <p:nvPr/>
        </p:nvSpPr>
        <p:spPr>
          <a:xfrm>
            <a:off x="772357" y="612515"/>
            <a:ext cx="8943695" cy="24622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 cap="flat">
            <a:solidFill>
              <a:schemeClr val="accent2">
                <a:lumMod val="75000"/>
              </a:schemeClr>
            </a:solidFill>
            <a:miter lim="400000"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Ежегодной проверке подвергаются и детально обследуются следующие объекты:</a:t>
            </a:r>
          </a:p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предприятия коммунального и бытового обслуживания;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•складские помещения;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•проектные, научно-исследовательские институты;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•техникумы и ПТУ;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•жилые дома с повышенной этажностью, при наличии предприятий бытового обслуживания (II группа).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вышеперечисленных объектов проводится работниками Госпожнадзора, закрепленными за конкретными объектами.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проведения проверок исполнения мероприятий, предписанных Госпожнадзором, могут производиться сезонные обследования, а также проверки отдельных зданий, сооружений.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8EA7EAF-0629-4401-9C37-5DCABB5436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6594" y="3995317"/>
            <a:ext cx="2889458" cy="1800225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3663AFA-98A0-404D-B006-B3D022DFAC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357" y="3995317"/>
            <a:ext cx="3152775" cy="1883259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DBFC99B-0191-4865-94FE-C235823BAC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7990" y="4742160"/>
            <a:ext cx="3278793" cy="2023648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151334145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/>
          </p:cNvSpPr>
          <p:nvPr>
            <p:ph type="title"/>
          </p:nvPr>
        </p:nvSpPr>
        <p:spPr>
          <a:xfrm>
            <a:off x="1062531" y="1725747"/>
            <a:ext cx="8772288" cy="35121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66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 sz="5500"/>
            </a:lvl1pPr>
          </a:lstStyle>
          <a:p>
            <a:pPr lvl="0" algn="ctr">
              <a:defRPr sz="1800"/>
            </a:pPr>
            <a:r>
              <a:rPr lang="ru-RU" sz="31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при аварии, катастрофе и пожаре </a:t>
            </a:r>
            <a:br>
              <a:rPr lang="ru-RU" sz="31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и объектах организации.</a:t>
            </a:r>
            <a:br>
              <a:rPr lang="ru-RU" sz="31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1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" name="Shape 18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300">
                <a:solidFill>
                  <a:srgbClr val="888888"/>
                </a:solidFill>
              </a:rPr>
              <a:t>2</a:t>
            </a:fld>
            <a:endParaRPr sz="1300">
              <a:solidFill>
                <a:srgbClr val="888888"/>
              </a:solidFill>
            </a:endParaRPr>
          </a:p>
        </p:txBody>
      </p:sp>
      <p:pic>
        <p:nvPicPr>
          <p:cNvPr id="5" name="image1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461828" y="6911069"/>
            <a:ext cx="621059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14"/>
          <p:cNvSpPr/>
          <p:nvPr/>
        </p:nvSpPr>
        <p:spPr>
          <a:xfrm>
            <a:off x="1240905" y="6874603"/>
            <a:ext cx="507417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1500">
                <a:solidFill>
                  <a:srgbClr val="53535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ru-RU" sz="1200" b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в области ГО и ЧС, 2022 год, тема №4</a:t>
            </a:r>
            <a:endParaRPr sz="1200" b="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300">
                <a:solidFill>
                  <a:srgbClr val="888888"/>
                </a:solidFill>
              </a:rPr>
              <a:t>20</a:t>
            </a:fld>
            <a:endParaRPr sz="1300">
              <a:solidFill>
                <a:srgbClr val="888888"/>
              </a:solidFill>
            </a:endParaRPr>
          </a:p>
        </p:txBody>
      </p:sp>
      <p:pic>
        <p:nvPicPr>
          <p:cNvPr id="9" name="image1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461828" y="6911069"/>
            <a:ext cx="621059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hape 14"/>
          <p:cNvSpPr/>
          <p:nvPr/>
        </p:nvSpPr>
        <p:spPr>
          <a:xfrm>
            <a:off x="1240905" y="6874603"/>
            <a:ext cx="507417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1500">
                <a:solidFill>
                  <a:srgbClr val="53535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ru-RU" sz="1200" b="0" dirty="0">
                <a:solidFill>
                  <a:schemeClr val="tx2">
                    <a:lumMod val="75000"/>
                  </a:schemeClr>
                </a:solidFill>
              </a:rPr>
              <a:t>Обучение в области ГО и ЧС , 2022 год, тема №4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C6FF88-E3EC-4BF0-8E22-84A4EBC9DABF}"/>
              </a:ext>
            </a:extLst>
          </p:cNvPr>
          <p:cNvSpPr txBox="1"/>
          <p:nvPr/>
        </p:nvSpPr>
        <p:spPr>
          <a:xfrm>
            <a:off x="7056782" y="672347"/>
            <a:ext cx="2517871" cy="52629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 cap="flat">
            <a:solidFill>
              <a:srgbClr val="C00000"/>
            </a:solidFill>
            <a:miter lim="400000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Противопожарный режим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комплекс мер и требований ПБ режимного характера, которые устанавливаются на всем предприятии или в отдельных его помещениях, и обязательны для исполнения. 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мерам противопожарного режима относится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 специальных мест для курения, 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регулярная уборка помещений от горючих отходов, 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строгий осмотр помещений по окончании работы, 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выключателей (рубильников) для полного обесточивания электроустановок,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эвакуационных путей и проходов.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C2AD4A-7046-42DC-B04F-23B8C6F499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026" y="582698"/>
            <a:ext cx="6049775" cy="535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478072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300">
                <a:solidFill>
                  <a:srgbClr val="888888"/>
                </a:solidFill>
              </a:rPr>
              <a:t>21</a:t>
            </a:fld>
            <a:endParaRPr sz="1300">
              <a:solidFill>
                <a:srgbClr val="888888"/>
              </a:solidFill>
            </a:endParaRPr>
          </a:p>
        </p:txBody>
      </p:sp>
      <p:pic>
        <p:nvPicPr>
          <p:cNvPr id="9" name="image1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461828" y="6911069"/>
            <a:ext cx="621059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hape 14"/>
          <p:cNvSpPr/>
          <p:nvPr/>
        </p:nvSpPr>
        <p:spPr>
          <a:xfrm>
            <a:off x="1240905" y="6874603"/>
            <a:ext cx="507417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500">
                <a:solidFill>
                  <a:srgbClr val="53535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ru-RU" sz="1200" b="0" dirty="0">
                <a:solidFill>
                  <a:schemeClr val="tx2">
                    <a:lumMod val="75000"/>
                  </a:schemeClr>
                </a:solidFill>
              </a:rPr>
              <a:t>Обучение в области ГО и ЧС , 2022 год, тема №4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C3723B-E311-4FA7-B9B5-6170313D539A}"/>
              </a:ext>
            </a:extLst>
          </p:cNvPr>
          <p:cNvSpPr txBox="1"/>
          <p:nvPr/>
        </p:nvSpPr>
        <p:spPr>
          <a:xfrm>
            <a:off x="854764" y="716724"/>
            <a:ext cx="8825948" cy="16914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 cap="flat">
            <a:solidFill>
              <a:schemeClr val="accent4">
                <a:lumMod val="75000"/>
              </a:schemeClr>
            </a:solidFill>
            <a:miter lim="400000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 объекты должны быть обеспечены первичными средствами пожаротушения (огнетушителями) по нормам согласно Правилам противопожарного режима в РФ, должны соблюдаться сроки их перезарядки, освидетельствования и своевременной замены.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обязательном порядке должны проводиться работы по ремонту, техническому обслуживанию и эксплуатации средств обеспечения пожарной безопасности и пожаротушения, обеспечивающие исправное состояние указанных средств.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315592-FE2F-4311-90E5-CAE8E41EE3EC}"/>
              </a:ext>
            </a:extLst>
          </p:cNvPr>
          <p:cNvSpPr txBox="1"/>
          <p:nvPr/>
        </p:nvSpPr>
        <p:spPr>
          <a:xfrm>
            <a:off x="824945" y="2965940"/>
            <a:ext cx="8825948" cy="33239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 cap="flat">
            <a:solidFill>
              <a:schemeClr val="accent4">
                <a:lumMod val="50000"/>
              </a:schemeClr>
            </a:solidFill>
            <a:miter lim="400000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indent="180340" algn="ctr"/>
            <a:r>
              <a:rPr lang="ru-RU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Приемы и средства тушения загорания или пожара,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ctr"/>
            <a:r>
              <a:rPr lang="ru-RU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средства и меры личной и коллективной безопасности.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ctr"/>
            <a:r>
              <a:rPr lang="ru-RU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ctr"/>
            <a:r>
              <a:rPr lang="ru-RU" sz="1400" b="1" dirty="0">
                <a:effectLst/>
                <a:latin typeface="Times New Roman" panose="02020603050405020304" pitchFamily="18" charset="0"/>
                <a:ea typeface="ArialMT"/>
                <a:cs typeface="Times New Roman" panose="02020603050405020304" pitchFamily="18" charset="0"/>
              </a:rPr>
              <a:t>Виды огнетушителей и их применение.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/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Огнетушители предназначены для использования работниками организаций, личным составом подразделений пожарной охраны и иными лицами в целях борьбы с пожарами.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tabLst>
                <a:tab pos="450215" algn="l"/>
              </a:tabLst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зависимости от класса пожара выбирается тип огнетушителя.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/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Пожары классифицируются по виду горючего материала и подразделяются на следующие классы: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/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пожары твердых горючих веществ и материалов (А);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/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пожары горючих жидкостей или плавящихся твердых веществ и материалов (В);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/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пожары газов (С);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/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4) пожары металлов (D);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/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5) пожары горючих веществ и материалов электроустановок, находящихся под напряжением (Е);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/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6) пожары ядерных материалов, радиоактивных отходов и радиоактивных веществ (F).</a:t>
            </a:r>
          </a:p>
          <a:p>
            <a:pPr indent="450215" algn="just"/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331163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300">
                <a:solidFill>
                  <a:srgbClr val="888888"/>
                </a:solidFill>
              </a:rPr>
              <a:t>22</a:t>
            </a:fld>
            <a:endParaRPr sz="1300">
              <a:solidFill>
                <a:srgbClr val="888888"/>
              </a:solidFill>
            </a:endParaRPr>
          </a:p>
        </p:txBody>
      </p:sp>
      <p:pic>
        <p:nvPicPr>
          <p:cNvPr id="9" name="image1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461828" y="6911069"/>
            <a:ext cx="621059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hape 14"/>
          <p:cNvSpPr/>
          <p:nvPr/>
        </p:nvSpPr>
        <p:spPr>
          <a:xfrm>
            <a:off x="1240905" y="6874603"/>
            <a:ext cx="507417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1500">
                <a:solidFill>
                  <a:srgbClr val="53535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ru-RU" sz="1200" b="0" dirty="0">
                <a:solidFill>
                  <a:schemeClr val="tx2">
                    <a:lumMod val="75000"/>
                  </a:schemeClr>
                </a:solidFill>
              </a:rPr>
              <a:t>Обучение в области ГО и ЧС , 2022 год, тема №4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C3723B-E311-4FA7-B9B5-6170313D539A}"/>
              </a:ext>
            </a:extLst>
          </p:cNvPr>
          <p:cNvSpPr txBox="1"/>
          <p:nvPr/>
        </p:nvSpPr>
        <p:spPr>
          <a:xfrm>
            <a:off x="461828" y="326031"/>
            <a:ext cx="9427126" cy="24622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 cap="flat">
            <a:solidFill>
              <a:schemeClr val="accent4">
                <a:lumMod val="75000"/>
              </a:schemeClr>
            </a:solidFill>
            <a:miter lim="400000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indent="450215" algn="ctr"/>
            <a:r>
              <a:rPr lang="ru-RU" sz="1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объектах ТГУ используются </a:t>
            </a:r>
          </a:p>
          <a:p>
            <a:pPr indent="450215" algn="ctr"/>
            <a:r>
              <a:rPr lang="ru-RU" sz="1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порошковые огнетушители (ОП) и углекислотные огнетушители (ОУ).</a:t>
            </a:r>
            <a:endParaRPr lang="ru-RU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/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Принцип приведения в действие этих типов огнетушителей одинаковый: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/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необходимо сорвать пломбу и вынуть блокирующий фиксатор (предохранительную чеку);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/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затем следует рукой воздействовать на пусковой рычаг, расположенный в головке огнетушителя, и направить огнетушащее вещество через ствол, насадку, раструб или шланг на очаг горения.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/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Особенность применения огнетушителей порошкового типа заключается в том, что, в замкнутом пространстве помещений проход через зону выброса мелкодисперсного порошка становится невозможным: порошок забивает глаза, дыхательные пути. Поэтому применять порошковые огнетушители следует из места расположения между очагом пожара и эвакуационным выходом. Допускается тушить порошковыми огнетушителями оборудование, находящееся под напряжением до 1000 В.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64BBE31-C697-4458-A798-45BDB96577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5942" y="3699808"/>
            <a:ext cx="4147075" cy="2074827"/>
          </a:xfrm>
          <a:prstGeom prst="rect">
            <a:avLst/>
          </a:prstGeom>
          <a:ln w="38100"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E1A3ACF-5980-4E8C-904E-8B923588D4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383" y="3265636"/>
            <a:ext cx="4486964" cy="3360841"/>
          </a:xfrm>
          <a:prstGeom prst="rect">
            <a:avLst/>
          </a:prstGeom>
          <a:ln w="38100"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7275342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300">
                <a:solidFill>
                  <a:srgbClr val="888888"/>
                </a:solidFill>
              </a:rPr>
              <a:t>23</a:t>
            </a:fld>
            <a:endParaRPr sz="1300">
              <a:solidFill>
                <a:srgbClr val="888888"/>
              </a:solidFill>
            </a:endParaRPr>
          </a:p>
        </p:txBody>
      </p:sp>
      <p:pic>
        <p:nvPicPr>
          <p:cNvPr id="9" name="image1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461828" y="6911069"/>
            <a:ext cx="621059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hape 14"/>
          <p:cNvSpPr/>
          <p:nvPr/>
        </p:nvSpPr>
        <p:spPr>
          <a:xfrm>
            <a:off x="1240905" y="6874603"/>
            <a:ext cx="507417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500">
                <a:solidFill>
                  <a:srgbClr val="53535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ru-RU" sz="1200" b="0" dirty="0">
                <a:solidFill>
                  <a:schemeClr val="tx2">
                    <a:lumMod val="75000"/>
                  </a:schemeClr>
                </a:solidFill>
              </a:rPr>
              <a:t>Обучение в области ГО и ЧС , 2022 год, тема №4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07C948-DD31-4344-AF37-F70E2B82CC1B}"/>
              </a:ext>
            </a:extLst>
          </p:cNvPr>
          <p:cNvSpPr txBox="1"/>
          <p:nvPr/>
        </p:nvSpPr>
        <p:spPr>
          <a:xfrm>
            <a:off x="396877" y="378139"/>
            <a:ext cx="4467983" cy="45461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 cap="flat">
            <a:solidFill>
              <a:schemeClr val="accent4">
                <a:lumMod val="75000"/>
              </a:schemeClr>
            </a:solidFill>
            <a:miter lim="400000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Особенность применения огнетушителей углекислотного типа в том, что углекислота не причиняет порчи объекту тушения, обладает хорошими диэлектрическими свойствами (возможно тушение электрооборудования под напряжением до 1000 В). </a:t>
            </a: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Однако применение двуокиси углерода имеет и недостатки: охлаждение металлических деталей и раструба огнетушителя достигает минус 60°С; в замкнутом пространстве помещений происходит заметное снижение содержания кислорода и увеличение доли углекислого газа, что может вызвать удушье и потерю сознания.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114171C-947C-4F47-98A0-7E667D5735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6200" y="378138"/>
            <a:ext cx="4744070" cy="4546181"/>
          </a:xfrm>
          <a:prstGeom prst="rect">
            <a:avLst/>
          </a:prstGeom>
          <a:ln w="38100"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205961-5491-4458-B139-C7F83FD2C7BF}"/>
              </a:ext>
            </a:extLst>
          </p:cNvPr>
          <p:cNvSpPr txBox="1"/>
          <p:nvPr/>
        </p:nvSpPr>
        <p:spPr>
          <a:xfrm>
            <a:off x="461828" y="5404174"/>
            <a:ext cx="9438442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>
            <a:solidFill>
              <a:schemeClr val="accent2">
                <a:lumMod val="75000"/>
              </a:schemeClr>
            </a:solidFill>
            <a:miter lim="400000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indent="450215" algn="just"/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Огнетушители различаются по конструкции и типу используемого огнетушащего средства.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/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Огнетушители бывают ручные и передвижные. К ручным огнетушителям относятся все их типы с объемом корпуса, вмещающим до 10 л заряда. Огнетушители с большим объемом заряда относятся к передвижным, их корпуса устанавливаются на специальные тележки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896671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300">
                <a:solidFill>
                  <a:srgbClr val="888888"/>
                </a:solidFill>
              </a:rPr>
              <a:t>24</a:t>
            </a:fld>
            <a:endParaRPr sz="1300">
              <a:solidFill>
                <a:srgbClr val="888888"/>
              </a:solidFill>
            </a:endParaRPr>
          </a:p>
        </p:txBody>
      </p:sp>
      <p:pic>
        <p:nvPicPr>
          <p:cNvPr id="9" name="image1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461828" y="6911069"/>
            <a:ext cx="621059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hape 14"/>
          <p:cNvSpPr/>
          <p:nvPr/>
        </p:nvSpPr>
        <p:spPr>
          <a:xfrm>
            <a:off x="1240905" y="6874603"/>
            <a:ext cx="507417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1500">
                <a:solidFill>
                  <a:srgbClr val="53535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ru-RU" sz="1200" b="0" dirty="0">
                <a:solidFill>
                  <a:schemeClr val="tx2">
                    <a:lumMod val="75000"/>
                  </a:schemeClr>
                </a:solidFill>
              </a:rPr>
              <a:t>Обучение в области ГО и ЧС , 2022 год, тема №4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07C948-DD31-4344-AF37-F70E2B82CC1B}"/>
              </a:ext>
            </a:extLst>
          </p:cNvPr>
          <p:cNvSpPr txBox="1"/>
          <p:nvPr/>
        </p:nvSpPr>
        <p:spPr>
          <a:xfrm>
            <a:off x="834887" y="816986"/>
            <a:ext cx="8816009" cy="52629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 cap="flat">
            <a:solidFill>
              <a:schemeClr val="accent4">
                <a:lumMod val="75000"/>
              </a:schemeClr>
            </a:solidFill>
            <a:miter lim="400000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indent="450215" algn="ctr"/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зависимости от способа воздействия на источник пожара </a:t>
            </a:r>
          </a:p>
          <a:p>
            <a:pPr indent="450215" algn="ctr"/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огнетушители подразделяются на:</a:t>
            </a:r>
          </a:p>
          <a:p>
            <a:pPr indent="450215" algn="ctr"/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6090" indent="-285750" algn="just">
              <a:buFontTx/>
              <a:buChar char="-"/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водные;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6090" indent="-285750" algn="just">
              <a:buFontTx/>
              <a:buChar char="-"/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воздушно-пенные;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6090" indent="-285750" algn="just">
              <a:buFontTx/>
              <a:buChar char="-"/>
            </a:pPr>
            <a:r>
              <a:rPr lang="ru-RU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оздушно-эмульсионные; 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6090" indent="-285750" algn="just">
              <a:buFontTx/>
              <a:buChar char="-"/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порошковые;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6090" indent="-285750" algn="just">
              <a:buFontTx/>
              <a:buChar char="-"/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углекислотные;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6090" indent="-285750" algn="just">
              <a:buFontTx/>
              <a:buChar char="-"/>
            </a:pP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хладоновые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66090" indent="-285750" algn="just">
              <a:buFontTx/>
              <a:buChar char="-"/>
            </a:pP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/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Порошковые огнетушители применяются для тушения практические всех классов пожаров, в том числе и электрооборудования, находящегося под напряжением до 1000 В. </a:t>
            </a:r>
          </a:p>
          <a:p>
            <a:pPr indent="450215" algn="just"/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Область их применения зависит от вида порошка, используемого в огнетушителе. </a:t>
            </a:r>
          </a:p>
          <a:p>
            <a:pPr indent="450215" algn="just"/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сегодняшний день это самый распространенный тип огнетушителей. </a:t>
            </a:r>
          </a:p>
          <a:p>
            <a:pPr indent="450215" algn="just"/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Температурный диапазон их применения может достигать значений от -50 до +50 С°.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/>
            <a:endParaRPr lang="ru-RU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/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Этими огнетушителями можно тушить небольшие возгорания электроприборов, горючих газов и жидкостей.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/>
            <a:endParaRPr lang="ru-RU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/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Внутри огнетушителя находится специальный порошок, который при распылении создает пленку на поверхности загоревшегося предмета.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730127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300">
                <a:solidFill>
                  <a:srgbClr val="888888"/>
                </a:solidFill>
              </a:rPr>
              <a:t>25</a:t>
            </a:fld>
            <a:endParaRPr sz="1300">
              <a:solidFill>
                <a:srgbClr val="888888"/>
              </a:solidFill>
            </a:endParaRPr>
          </a:p>
        </p:txBody>
      </p:sp>
      <p:pic>
        <p:nvPicPr>
          <p:cNvPr id="9" name="image1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461828" y="6911069"/>
            <a:ext cx="621059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hape 14"/>
          <p:cNvSpPr/>
          <p:nvPr/>
        </p:nvSpPr>
        <p:spPr>
          <a:xfrm>
            <a:off x="1240905" y="6874603"/>
            <a:ext cx="507417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500">
                <a:solidFill>
                  <a:srgbClr val="53535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ru-RU" sz="1200" b="0" dirty="0">
                <a:solidFill>
                  <a:schemeClr val="tx2">
                    <a:lumMod val="75000"/>
                  </a:schemeClr>
                </a:solidFill>
              </a:rPr>
              <a:t>Обучение в области ГО и ЧС , 2022 год, тема №4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D010C7-413B-4972-B544-A1531B3A2D9C}"/>
              </a:ext>
            </a:extLst>
          </p:cNvPr>
          <p:cNvSpPr txBox="1"/>
          <p:nvPr/>
        </p:nvSpPr>
        <p:spPr>
          <a:xfrm>
            <a:off x="456517" y="1637996"/>
            <a:ext cx="2914439" cy="3539430"/>
          </a:xfrm>
          <a:prstGeom prst="rect">
            <a:avLst/>
          </a:prstGeom>
          <a:noFill/>
          <a:ln w="38100" cap="flat">
            <a:solidFill>
              <a:srgbClr val="FF0000"/>
            </a:solidFill>
            <a:miter lim="400000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67310" indent="382905" algn="ctr"/>
            <a:r>
              <a:rPr lang="ru-RU" sz="1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Порядок приведения огнетушителя в действие</a:t>
            </a: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6090" indent="-285750" algn="just">
              <a:buFontTx/>
              <a:buChar char="-"/>
            </a:pP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убедиться, что огнетушитель заряжен (посмотреть на датчик давления);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6090" indent="-285750" algn="just">
              <a:buFontTx/>
              <a:buChar char="-"/>
            </a:pP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сорвать пломбу, выдернуть чеку;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6090" indent="-285750" algn="just">
              <a:buFontTx/>
              <a:buChar char="-"/>
            </a:pP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направить огнетушитель на очаг пожара, нажать рычаг вниз;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6090" indent="-285750" algn="just">
              <a:buFontTx/>
              <a:buChar char="-"/>
            </a:pP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тушение производить с наветренной стороны.</a:t>
            </a:r>
            <a:endParaRPr lang="ru-RU" sz="14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6090" indent="-285750" algn="just">
              <a:buFontTx/>
              <a:buChar char="-"/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допускается многократное открытие и закрытие выпускного клапана при тушении пожара</a:t>
            </a:r>
            <a:endParaRPr lang="ru-RU" sz="1400" dirty="0"/>
          </a:p>
        </p:txBody>
      </p:sp>
      <p:pic>
        <p:nvPicPr>
          <p:cNvPr id="2052" name="Рисунок 6" descr="Описание: op-z-2">
            <a:extLst>
              <a:ext uri="{FF2B5EF4-FFF2-40B4-BE49-F238E27FC236}">
                <a16:creationId xmlns:a16="http://schemas.microsoft.com/office/drawing/2014/main" id="{F95E5C7E-0A1F-48A5-905B-130B961A9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990" y="2566291"/>
            <a:ext cx="2914438" cy="385432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Рисунок 5" descr="Описание: op-z-1">
            <a:extLst>
              <a:ext uri="{FF2B5EF4-FFF2-40B4-BE49-F238E27FC236}">
                <a16:creationId xmlns:a16="http://schemas.microsoft.com/office/drawing/2014/main" id="{9ABF0B08-5D9D-4C86-9E55-8DFDBBE11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788" y="2566290"/>
            <a:ext cx="2923524" cy="3854319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2FEAB42-BE92-4EB9-8BB4-AFDFCB903E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7722" y="633352"/>
            <a:ext cx="6370982" cy="176189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665282556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300">
                <a:solidFill>
                  <a:srgbClr val="888888"/>
                </a:solidFill>
              </a:rPr>
              <a:t>26</a:t>
            </a:fld>
            <a:endParaRPr sz="1300">
              <a:solidFill>
                <a:srgbClr val="888888"/>
              </a:solidFill>
            </a:endParaRPr>
          </a:p>
        </p:txBody>
      </p:sp>
      <p:pic>
        <p:nvPicPr>
          <p:cNvPr id="9" name="image1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461828" y="6911069"/>
            <a:ext cx="621059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hape 14"/>
          <p:cNvSpPr/>
          <p:nvPr/>
        </p:nvSpPr>
        <p:spPr>
          <a:xfrm>
            <a:off x="1240905" y="6874603"/>
            <a:ext cx="507417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500">
                <a:solidFill>
                  <a:srgbClr val="53535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ru-RU" sz="1200" b="0" dirty="0">
                <a:solidFill>
                  <a:schemeClr val="tx2">
                    <a:lumMod val="75000"/>
                  </a:schemeClr>
                </a:solidFill>
              </a:rPr>
              <a:t>Обучение в области ГО и ЧС , 2022 год, тема №4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10940D-B9EB-495A-BD88-85229BD5613D}"/>
              </a:ext>
            </a:extLst>
          </p:cNvPr>
          <p:cNvSpPr txBox="1"/>
          <p:nvPr/>
        </p:nvSpPr>
        <p:spPr>
          <a:xfrm>
            <a:off x="338804" y="912439"/>
            <a:ext cx="4169807" cy="56938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 cap="flat">
            <a:solidFill>
              <a:srgbClr val="FF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indent="450215" algn="just"/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Ручные углекислотные огнетушители типа ОУ предназначены для тушения небольших загораний электропроводов, кабелей, электроустановок до 10000 В.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/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Порядок приведения в действие огнетушителя: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indent="269875"/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снять огнетушитель и поднести к очагу пожара;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indent="269875"/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сорвать пломбу, выдернуть чеку;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indent="269875"/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направить раструб на очаг пожара и нажать на рычаг.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/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 время работы (выброса заснеженной углекислоты через раструб) не разрешается брать рукой за раструб, во избежание обмораживания.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/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тушении выключателя или розетки, если пламя по проводке пошло вверх, струю огнетушителя направляют сначала на источник огня - розетку или выключатель, и только потом сбивают пламя вверху.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indent="269875" algn="just"/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Запорно-пусковое устройство позволяет прерывать подачу углекислоты.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/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Запрещается пользоваться огнетушителями, имеющими повреждения (вмятины, орешины и пр.). Нельзя пользоваться непроверенными огнетушителями (не имеющими паспорта завода-изготовителя и без пломбы).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5" name="Рисунок 1" descr="Описание: ou-sheme">
            <a:extLst>
              <a:ext uri="{FF2B5EF4-FFF2-40B4-BE49-F238E27FC236}">
                <a16:creationId xmlns:a16="http://schemas.microsoft.com/office/drawing/2014/main" id="{BCAA9D2A-D2B1-436C-994C-33BAF4453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242" y="2351953"/>
            <a:ext cx="2617995" cy="245858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Рисунок 2" descr="Описание: ou">
            <a:extLst>
              <a:ext uri="{FF2B5EF4-FFF2-40B4-BE49-F238E27FC236}">
                <a16:creationId xmlns:a16="http://schemas.microsoft.com/office/drawing/2014/main" id="{5C0E1E1A-50C6-4D55-A6DA-13164AD7D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156" y="2375452"/>
            <a:ext cx="2382838" cy="243508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Рисунок 3" descr="Описание: ou-prived">
            <a:extLst>
              <a:ext uri="{FF2B5EF4-FFF2-40B4-BE49-F238E27FC236}">
                <a16:creationId xmlns:a16="http://schemas.microsoft.com/office/drawing/2014/main" id="{94BE779A-B082-40D2-8CB9-1BFF40421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242" y="404080"/>
            <a:ext cx="5246752" cy="16795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4C7216F-961B-4A88-A59F-54988090D6B7}"/>
              </a:ext>
            </a:extLst>
          </p:cNvPr>
          <p:cNvSpPr txBox="1"/>
          <p:nvPr/>
        </p:nvSpPr>
        <p:spPr>
          <a:xfrm>
            <a:off x="4743242" y="4990544"/>
            <a:ext cx="5246752" cy="20587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>
            <a:solidFill>
              <a:srgbClr val="FF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работе огнетушителя направлять раструб в нужную сторону и удерживать его необходимо только при помощи рукоятки, специально смонтированной на подвижной трубке. Если такой ручки нет, то подводящие трубки должны иметь пластмассовые покрытия. Ни в коем случае нельзя держать раструб углекислотного огнетушителя незащищенной, голой рукой – углекислотный снег имеет очень низкую температуру и это может стать причиной сильного обморожения рук.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802975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300">
                <a:solidFill>
                  <a:srgbClr val="888888"/>
                </a:solidFill>
              </a:rPr>
              <a:t>27</a:t>
            </a:fld>
            <a:endParaRPr sz="1300">
              <a:solidFill>
                <a:srgbClr val="888888"/>
              </a:solidFill>
            </a:endParaRPr>
          </a:p>
        </p:txBody>
      </p:sp>
      <p:pic>
        <p:nvPicPr>
          <p:cNvPr id="9" name="image1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461828" y="6911069"/>
            <a:ext cx="621059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hape 14"/>
          <p:cNvSpPr/>
          <p:nvPr/>
        </p:nvSpPr>
        <p:spPr>
          <a:xfrm>
            <a:off x="1240905" y="6874603"/>
            <a:ext cx="507417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1500">
                <a:solidFill>
                  <a:srgbClr val="53535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ru-RU" sz="1200" b="0" dirty="0">
                <a:solidFill>
                  <a:schemeClr val="tx2">
                    <a:lumMod val="75000"/>
                  </a:schemeClr>
                </a:solidFill>
              </a:rPr>
              <a:t>Обучение в области ГО и ЧС , 2022 год, тема №4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786728-596B-4744-AA7B-C5427AB32A0C}"/>
              </a:ext>
            </a:extLst>
          </p:cNvPr>
          <p:cNvSpPr txBox="1"/>
          <p:nvPr/>
        </p:nvSpPr>
        <p:spPr>
          <a:xfrm>
            <a:off x="606287" y="164891"/>
            <a:ext cx="9207728" cy="22467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>
            <a:solidFill>
              <a:schemeClr val="accent2">
                <a:lumMod val="75000"/>
              </a:schemeClr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indent="450215" algn="ctr"/>
            <a:r>
              <a:rPr lang="ru-RU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Меры безопасности при использовании первичных средств пожаротушения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/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к тушению пожара приступать только в случае отсутствия явной угрозы жизни, наличии возможности покинуть опасное место в любой момент тушения пожара;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/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запрещается применять воду для тушения веществ и материалов, которые при взаимодействии с водой могут привести к вскипанию, выбросу, усилению горения, взрыву, а так же для тушения электрооборудования находящегося под напряжением;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/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нельзя бросать использованные и не сработавшие огнетушители в очаг пожара, так как это может привести к взрыву корпуса огнетушителя;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/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при тушении пожара необходимо следить, чтобы огнем не были отрезаны выходы из помещения (здания);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/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по окончании тушения пожара необходимо проветрить помещение от продуктов горения.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7B249E-9500-43B6-A326-3B46B18F9B6A}"/>
              </a:ext>
            </a:extLst>
          </p:cNvPr>
          <p:cNvSpPr txBox="1"/>
          <p:nvPr/>
        </p:nvSpPr>
        <p:spPr>
          <a:xfrm>
            <a:off x="606287" y="2987778"/>
            <a:ext cx="9207728" cy="341311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 cap="flat">
            <a:solidFill>
              <a:srgbClr val="FF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>
              <a:lnSpc>
                <a:spcPct val="104000"/>
              </a:lnSpc>
              <a:spcAft>
                <a:spcPts val="25"/>
              </a:spcAft>
            </a:pPr>
            <a:r>
              <a:rPr lang="ru-RU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Средства и меры личной и коллективной безопасности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4000"/>
              </a:lnSpc>
              <a:spcAft>
                <a:spcPts val="25"/>
              </a:spcAft>
            </a:pP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Самоспасатель изолирующий СПИ-20 (СПИ-50). Самоспасатель является средством индивидуальной защиты органов дыхания с химически связанным кислородом, предназначен для индивидуальной защиты органов дыхания и зрения человека от токсичных продуктов горения при эвакуации из помещений во время пожара (аварии), а также в атмосфере с пониженным содержанием кислорода или при его отсутствии.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95000"/>
              </a:lnSpc>
              <a:spcAft>
                <a:spcPts val="25"/>
              </a:spcAft>
            </a:pP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климатическому исполнению самоспасатель рассчитан на применение при температуре окружающей среды от минус 10 до плюс 60°С и относительной влажности до 95 % (при температуре 25 °С).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95000"/>
              </a:lnSpc>
              <a:spcAft>
                <a:spcPts val="25"/>
              </a:spcAft>
            </a:pP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Самоспасатель является средством защиты одноразового действия и выпускается готовым к немедленному применению людьми, в том числе имеющими бороду, длинные волосы (объемную прическу) без предварительного обучения.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 fontAlgn="base" hangingPunct="0">
              <a:lnSpc>
                <a:spcPct val="95000"/>
              </a:lnSpc>
              <a:spcAft>
                <a:spcPts val="60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Время защитного действия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самоспасателя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при эвакуации из очага пожара или в другой аварийной ситуации в режиме средней физической нагрузки (ходьба) – не менее 20 мин, в режиме тяжелой нагрузки (бег или подъем по лестнице) – не менее 6 мин, в ожидании помощи (сидя) – не менее 60 мин.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 fontAlgn="base" hangingPunct="0">
              <a:lnSpc>
                <a:spcPct val="95000"/>
              </a:lnSpc>
              <a:spcAft>
                <a:spcPts val="60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Самоспасатель обеспечивает ведение переговоров.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 fontAlgn="base" hangingPunct="0">
              <a:lnSpc>
                <a:spcPct val="95000"/>
              </a:lnSpc>
              <a:spcAft>
                <a:spcPts val="60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Время надевания и приведения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самоспасателя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действие - не более 60 с.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091293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300">
                <a:solidFill>
                  <a:srgbClr val="888888"/>
                </a:solidFill>
              </a:rPr>
              <a:t>28</a:t>
            </a:fld>
            <a:endParaRPr sz="1300">
              <a:solidFill>
                <a:srgbClr val="888888"/>
              </a:solidFill>
            </a:endParaRPr>
          </a:p>
        </p:txBody>
      </p:sp>
      <p:pic>
        <p:nvPicPr>
          <p:cNvPr id="9" name="image1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461828" y="6911069"/>
            <a:ext cx="621059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hape 14"/>
          <p:cNvSpPr/>
          <p:nvPr/>
        </p:nvSpPr>
        <p:spPr>
          <a:xfrm>
            <a:off x="1240905" y="6874603"/>
            <a:ext cx="507417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1500">
                <a:solidFill>
                  <a:srgbClr val="53535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ru-RU" sz="1200" b="0" dirty="0">
                <a:solidFill>
                  <a:schemeClr val="tx2">
                    <a:lumMod val="75000"/>
                  </a:schemeClr>
                </a:solidFill>
              </a:rPr>
              <a:t>Обучение в области ГО и ЧС , 2022 год, тема №4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45350CF-4725-42A2-B485-CA3C754503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453" y="524272"/>
            <a:ext cx="2787374" cy="2881762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982112A-A440-4575-AFA8-EF93E8E610D3}"/>
              </a:ext>
            </a:extLst>
          </p:cNvPr>
          <p:cNvSpPr txBox="1"/>
          <p:nvPr/>
        </p:nvSpPr>
        <p:spPr>
          <a:xfrm>
            <a:off x="3438939" y="527829"/>
            <a:ext cx="6530009" cy="2893100"/>
          </a:xfrm>
          <a:prstGeom prst="rect">
            <a:avLst/>
          </a:prstGeom>
          <a:noFill/>
          <a:ln w="38100" cap="flat">
            <a:solidFill>
              <a:srgbClr val="FF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/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Самоспасатель промышленный изолирующий предназначен для экстренной защиты органов дыхания и зрения человека при эвакуации в условиях пожара из зданий, в особенности высотных, гостиниц, при авариях на всех видах транспорта и в метро. </a:t>
            </a:r>
            <a:b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Самоспасатели оснащены универсальным по размеру защитным колпаком, который позволяет использовать его людьми, имеющими бороду, усы, прически, очки. Колпак предохраняет голову и волосы от искр при кратковременном контакте с открытым огнем. </a:t>
            </a:r>
            <a:b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Самоспасатели работают на принципе поглощения выдыхаемого человеком влаги и диоксида углерода химическим регенеративным продуктом при одновременном выделении из него кислорода. </a:t>
            </a:r>
          </a:p>
          <a:p>
            <a:pPr algn="just"/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Кислород для дыхания поступает не из внешней среды, а выделяется внутри изолирующего аппарата</a:t>
            </a:r>
            <a:endParaRPr lang="ru-RU" sz="1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A20E297-AB00-4C9F-A80E-905908EF22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1698" y="3927445"/>
            <a:ext cx="2390701" cy="2409826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DBD18C4-E5D0-4D7A-BECA-498750FA35AE}"/>
              </a:ext>
            </a:extLst>
          </p:cNvPr>
          <p:cNvSpPr txBox="1"/>
          <p:nvPr/>
        </p:nvSpPr>
        <p:spPr>
          <a:xfrm>
            <a:off x="303859" y="3927445"/>
            <a:ext cx="6846954" cy="2462213"/>
          </a:xfrm>
          <a:prstGeom prst="rect">
            <a:avLst/>
          </a:prstGeom>
          <a:noFill/>
          <a:ln w="38100" cap="flat">
            <a:solidFill>
              <a:schemeClr val="accent1">
                <a:lumMod val="75000"/>
              </a:schemeClr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indent="450215" algn="just"/>
            <a:r>
              <a:rPr lang="ru-RU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Газодымозащитный</a:t>
            </a: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комплект ГДЗК предназначен для защиты органов дыхания, глаз и головы человека от дыма и токсичных газов, в том числе и от оксида углерода, образующихся при пожарах.</a:t>
            </a:r>
          </a:p>
          <a:p>
            <a:pPr indent="450215" algn="just"/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ГДЗК-средство защиты одноразового использования, применяется при эвакуации во время пожара в гостиницах, высотных административных зданиях, больницах и других аналогичных объектах и предназначен для взрослых и детей старше 10 лет. 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/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ГДЗК не защищает от недостатка кислорода и применяется при условии содержания свободного кислорода в окружающем воздухе не менее 17 % (по объему). </a:t>
            </a:r>
          </a:p>
          <a:p>
            <a:pPr indent="450215" algn="just"/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ГДЗК состоит из капюшона, полумаски, клапана выдоха, фильтрующе-сорбирующего патрона и оголовья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567537701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300">
                <a:solidFill>
                  <a:srgbClr val="888888"/>
                </a:solidFill>
              </a:rPr>
              <a:t>29</a:t>
            </a:fld>
            <a:endParaRPr sz="1300">
              <a:solidFill>
                <a:srgbClr val="888888"/>
              </a:solidFill>
            </a:endParaRPr>
          </a:p>
        </p:txBody>
      </p:sp>
      <p:pic>
        <p:nvPicPr>
          <p:cNvPr id="9" name="image1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461828" y="6911069"/>
            <a:ext cx="621059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hape 14"/>
          <p:cNvSpPr/>
          <p:nvPr/>
        </p:nvSpPr>
        <p:spPr>
          <a:xfrm>
            <a:off x="1240905" y="6874603"/>
            <a:ext cx="507417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500">
                <a:solidFill>
                  <a:srgbClr val="53535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ru-RU" sz="1200" b="0" dirty="0">
                <a:solidFill>
                  <a:schemeClr val="tx2">
                    <a:lumMod val="75000"/>
                  </a:schemeClr>
                </a:solidFill>
              </a:rPr>
              <a:t>Обучение в области ГО и ЧС , 2022 год, тема №4</a:t>
            </a:r>
          </a:p>
        </p:txBody>
      </p:sp>
      <p:pic>
        <p:nvPicPr>
          <p:cNvPr id="5122" name="Рисунок 4">
            <a:extLst>
              <a:ext uri="{FF2B5EF4-FFF2-40B4-BE49-F238E27FC236}">
                <a16:creationId xmlns:a16="http://schemas.microsoft.com/office/drawing/2014/main" id="{AD9F058B-6C0F-4D31-A87B-4427F2839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85" y="366807"/>
            <a:ext cx="4461180" cy="2674594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6247C3D-0B27-43CE-B24B-60F883EE0C62}"/>
              </a:ext>
            </a:extLst>
          </p:cNvPr>
          <p:cNvSpPr txBox="1"/>
          <p:nvPr/>
        </p:nvSpPr>
        <p:spPr>
          <a:xfrm>
            <a:off x="5361545" y="402459"/>
            <a:ext cx="4461180" cy="5933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 cap="flat">
            <a:solidFill>
              <a:srgbClr val="7030A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180340" indent="269875" algn="ctr">
              <a:lnSpc>
                <a:spcPct val="104000"/>
              </a:lnSpc>
              <a:spcAft>
                <a:spcPts val="25"/>
              </a:spcAft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Устройство канатно-спусковое пожарное </a:t>
            </a:r>
          </a:p>
          <a:p>
            <a:pPr marL="180340" indent="269875" algn="ctr">
              <a:lnSpc>
                <a:spcPct val="104000"/>
              </a:lnSpc>
              <a:spcAft>
                <a:spcPts val="25"/>
              </a:spcAft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УКСП «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YS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-16».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75D7F02D-245A-4BC3-BEEC-AFD3541512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31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C7EA57D2-7A5D-4785-B6F8-96277ED3BE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0855" y="318701"/>
            <a:ext cx="41069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69875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02E44AE-945F-4C31-BD53-592775390E88}"/>
              </a:ext>
            </a:extLst>
          </p:cNvPr>
          <p:cNvSpPr txBox="1"/>
          <p:nvPr/>
        </p:nvSpPr>
        <p:spPr>
          <a:xfrm>
            <a:off x="570624" y="3299903"/>
            <a:ext cx="9321707" cy="28931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 cap="flat">
            <a:solidFill>
              <a:srgbClr val="7030A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Индивидуальную эвакуацию необходимо проводить в следующей последовательности: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извлечь тормозное устройство, карабин и спасательную систему из контейнера для хранения;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зафиксировать карабином тормозное устройство к узлу крепления к зданию (держателю). Замковое соединение должно быть полностью закрыто;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оценить визуально обстановку по траектории спуска и площадке приземления. При отсутствии препятствий на пути спуска и людей на площадке сбросить вниз катушку с канатом. При необходимости, подать сигнал голосом, для привлечения внимания находящихся внизу людей;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убедиться, что катушка находится на земле, а канат полностью размотан. Надеть спасательную систему и занять удобную позицию для выхода через открытый проем;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потянув за длинную ветвь каната, выбрать слабину короткой, на которой закреплена спасательная система;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покинув высотный уровень, необходимо держаться за верхнюю часть спасательной системы, и рекомендовано при спуске, находиться лицом к зданию, чтобы иметь возможность обходить препятствия на стене;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после приземления, снять спасательную систему и покинуть площадку приземления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C5186E-7263-4A2D-A144-D5AA772CB8E8}"/>
              </a:ext>
            </a:extLst>
          </p:cNvPr>
          <p:cNvSpPr txBox="1"/>
          <p:nvPr/>
        </p:nvSpPr>
        <p:spPr>
          <a:xfrm>
            <a:off x="5361544" y="1225519"/>
            <a:ext cx="4452471" cy="18158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cap="flat">
            <a:solidFill>
              <a:srgbClr val="7030A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Предназначено для спасения людей из высотных зданий в условиях чрезвычайных ситуаций. 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Устройство УКСП «</a:t>
            </a:r>
            <a:r>
              <a:rPr kumimoji="0" lang="en-US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YS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en-US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-16» служит для индивидуального и группового спасения людей, не требует специального обучения или подготовки. УКСП «</a:t>
            </a:r>
            <a:r>
              <a:rPr kumimoji="0" lang="en-US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YS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en-US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-16» имеет автоматическую регулировку скорости спуска и может быть установлено в любом помещении с выходом наружу здания.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26733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/>
          </p:cNvSpPr>
          <p:nvPr>
            <p:ph type="title"/>
          </p:nvPr>
        </p:nvSpPr>
        <p:spPr>
          <a:xfrm>
            <a:off x="867151" y="326031"/>
            <a:ext cx="8772288" cy="5238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500"/>
            </a:lvl1pPr>
          </a:lstStyle>
          <a:p>
            <a:pPr lvl="0" algn="ctr">
              <a:defRPr sz="1800"/>
            </a:pPr>
            <a:r>
              <a:rPr lang="ru-RU" sz="20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УЧЕБНЫЕ ВОПРОСЫ</a:t>
            </a:r>
            <a:endParaRPr sz="2000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" name="Shape 184"/>
          <p:cNvSpPr>
            <a:spLocks noGrp="1"/>
          </p:cNvSpPr>
          <p:nvPr>
            <p:ph type="sldNum" sz="quarter" idx="2"/>
          </p:nvPr>
        </p:nvSpPr>
        <p:spPr>
          <a:xfrm>
            <a:off x="7491938" y="7028638"/>
            <a:ext cx="2322077" cy="2819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300">
                <a:solidFill>
                  <a:srgbClr val="888888"/>
                </a:solidFill>
              </a:rPr>
              <a:t>3</a:t>
            </a:fld>
            <a:endParaRPr sz="1300">
              <a:solidFill>
                <a:srgbClr val="888888"/>
              </a:solidFill>
            </a:endParaRPr>
          </a:p>
        </p:txBody>
      </p:sp>
      <p:pic>
        <p:nvPicPr>
          <p:cNvPr id="9" name="image1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461828" y="6911069"/>
            <a:ext cx="621059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hape 14"/>
          <p:cNvSpPr/>
          <p:nvPr/>
        </p:nvSpPr>
        <p:spPr>
          <a:xfrm>
            <a:off x="1240905" y="6874603"/>
            <a:ext cx="507417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1500">
                <a:solidFill>
                  <a:srgbClr val="53535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ru-RU" sz="1200" b="0" dirty="0">
                <a:solidFill>
                  <a:schemeClr val="tx2">
                    <a:lumMod val="75000"/>
                  </a:schemeClr>
                </a:solidFill>
              </a:rPr>
              <a:t>Обучение в области ГО и ЧС, 2022 год, тема №4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8DBD7AF0-8A71-4B1A-9AB2-649DB60450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0247305"/>
              </p:ext>
            </p:extLst>
          </p:nvPr>
        </p:nvGraphicFramePr>
        <p:xfrm>
          <a:off x="775252" y="1262270"/>
          <a:ext cx="8864187" cy="4602480"/>
        </p:xfrm>
        <a:graphic>
          <a:graphicData uri="http://schemas.openxmlformats.org/drawingml/2006/table">
            <a:tbl>
              <a:tblPr firstRow="1" firstCol="1" lastRow="1" lastCol="1" bandRow="1" bandCol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8864187">
                  <a:extLst>
                    <a:ext uri="{9D8B030D-6E8A-4147-A177-3AD203B41FA5}">
                      <a16:colId xmlns:a16="http://schemas.microsoft.com/office/drawing/2014/main" val="1455092282"/>
                    </a:ext>
                  </a:extLst>
                </a:gridCol>
              </a:tblGrid>
              <a:tr h="1227894">
                <a:tc>
                  <a:txBody>
                    <a:bodyPr/>
                    <a:lstStyle/>
                    <a:p>
                      <a:pPr marL="38735" algn="ctr">
                        <a:lnSpc>
                          <a:spcPct val="100000"/>
                        </a:lnSpc>
                        <a:tabLst>
                          <a:tab pos="38735" algn="l"/>
                        </a:tabLst>
                      </a:pPr>
                      <a:r>
                        <a:rPr lang="ru-RU" sz="1800" b="1" dirty="0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Учебный вопрос № 1. </a:t>
                      </a:r>
                    </a:p>
                    <a:p>
                      <a:pPr marL="41275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Действия при аварии, катастрофе и пожаре на объектах</a:t>
                      </a:r>
                    </a:p>
                    <a:p>
                      <a:pPr marL="41275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Действия работников по предупреждению пожара, при обнаружении задымления и возгорании, а также по сигналам оповещения о пожаре.</a:t>
                      </a:r>
                    </a:p>
                    <a:p>
                      <a:pPr marL="41275"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630555" algn="l"/>
                        </a:tabLs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4037057"/>
                  </a:ext>
                </a:extLst>
              </a:tr>
              <a:tr h="40188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Учебный вопрос № 2. </a:t>
                      </a:r>
                    </a:p>
                    <a:p>
                      <a:pPr marL="41275"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Порядок и пути эвакуации.</a:t>
                      </a:r>
                    </a:p>
                    <a:p>
                      <a:pPr marL="41275"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630555" algn="l"/>
                        </a:tabLs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4121480"/>
                  </a:ext>
                </a:extLst>
              </a:tr>
              <a:tr h="548078">
                <a:tc>
                  <a:txBody>
                    <a:bodyPr/>
                    <a:lstStyle/>
                    <a:p>
                      <a:pPr marL="41275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r>
                        <a:rPr lang="ru-RU" sz="1800" b="1" dirty="0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Учебный вопрос № 3. </a:t>
                      </a:r>
                    </a:p>
                    <a:p>
                      <a:pPr marL="41275"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Профилактические меры по предупреждению пожара.</a:t>
                      </a:r>
                    </a:p>
                    <a:p>
                      <a:pPr marL="41275"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630555" algn="l"/>
                        </a:tabLs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8509806"/>
                  </a:ext>
                </a:extLst>
              </a:tr>
              <a:tr h="401882">
                <a:tc>
                  <a:txBody>
                    <a:bodyPr/>
                    <a:lstStyle/>
                    <a:p>
                      <a:pPr marL="41275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r>
                        <a:rPr lang="ru-RU" sz="1800" b="1" dirty="0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Учебный вопрос № 4. </a:t>
                      </a:r>
                    </a:p>
                    <a:p>
                      <a:pPr marL="41275"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требования пожарной безопасности на рабочем месте.</a:t>
                      </a:r>
                    </a:p>
                    <a:p>
                      <a:pPr marL="41275"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630555" algn="l"/>
                        </a:tabLs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724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4847039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300">
                <a:solidFill>
                  <a:srgbClr val="888888"/>
                </a:solidFill>
              </a:rPr>
              <a:t>30</a:t>
            </a:fld>
            <a:endParaRPr sz="1300">
              <a:solidFill>
                <a:srgbClr val="888888"/>
              </a:solidFill>
            </a:endParaRPr>
          </a:p>
        </p:txBody>
      </p:sp>
      <p:pic>
        <p:nvPicPr>
          <p:cNvPr id="9" name="image1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461828" y="6911069"/>
            <a:ext cx="621059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hape 14"/>
          <p:cNvSpPr/>
          <p:nvPr/>
        </p:nvSpPr>
        <p:spPr>
          <a:xfrm>
            <a:off x="1240905" y="6874603"/>
            <a:ext cx="507417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1500">
                <a:solidFill>
                  <a:srgbClr val="53535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ru-RU" sz="1200" b="0" dirty="0">
                <a:solidFill>
                  <a:schemeClr val="tx2">
                    <a:lumMod val="75000"/>
                  </a:schemeClr>
                </a:solidFill>
              </a:rPr>
              <a:t>Обучение в области ГО и ЧС , 2022 год, тема №4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4CAFD3-6819-4024-90C1-385215373E85}"/>
              </a:ext>
            </a:extLst>
          </p:cNvPr>
          <p:cNvSpPr txBox="1"/>
          <p:nvPr/>
        </p:nvSpPr>
        <p:spPr>
          <a:xfrm>
            <a:off x="617653" y="1468588"/>
            <a:ext cx="9376856" cy="16644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 cap="flat">
            <a:solidFill>
              <a:srgbClr val="C00000"/>
            </a:solidFill>
            <a:miter lim="400000"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indent="450215" algn="just">
              <a:lnSpc>
                <a:spcPct val="104000"/>
              </a:lnSpc>
              <a:spcAft>
                <a:spcPts val="25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Работники ТГУ допускаются к работе после прохождения обучения мерам пожарной безопасности. </a:t>
            </a:r>
          </a:p>
          <a:p>
            <a:pPr indent="450215" algn="just">
              <a:lnSpc>
                <a:spcPct val="104000"/>
              </a:lnSpc>
              <a:spcAft>
                <a:spcPts val="25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Обучение работников осуществляется по программам противопожарного инструктажа или программам дополнительного профессионального образования в объеме знании требований нормативных правовых актов, регламентирующих пожарную безопасность в части противопожарного режима, а также приемов и действий при возникновении пожара, позволяющих выработать практические навыки по предупреждению пожара, спасению жизни, здоровья людей и имущества при пожаре.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07C745-414F-41F4-97CF-7FD50C75EB09}"/>
              </a:ext>
            </a:extLst>
          </p:cNvPr>
          <p:cNvSpPr txBox="1"/>
          <p:nvPr/>
        </p:nvSpPr>
        <p:spPr>
          <a:xfrm>
            <a:off x="602031" y="326031"/>
            <a:ext cx="9376856" cy="646331"/>
          </a:xfrm>
          <a:prstGeom prst="rect">
            <a:avLst/>
          </a:prstGeom>
          <a:solidFill>
            <a:srgbClr val="FFFF00"/>
          </a:solidFill>
          <a:ln w="38100" cap="flat">
            <a:solidFill>
              <a:srgbClr val="FF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вопрос № 4.</a:t>
            </a:r>
          </a:p>
          <a:p>
            <a:pPr algn="ctr"/>
            <a: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Calibri"/>
              </a:rPr>
              <a:t>Основные требования пожарной безопасности на рабочем месте. </a:t>
            </a:r>
            <a:endParaRPr lang="ru-RU" sz="1800" b="1" dirty="0">
              <a:solidFill>
                <a:srgbClr val="0066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A7C4A4-C693-4357-A20B-CB547C3B853B}"/>
              </a:ext>
            </a:extLst>
          </p:cNvPr>
          <p:cNvSpPr txBox="1"/>
          <p:nvPr/>
        </p:nvSpPr>
        <p:spPr>
          <a:xfrm>
            <a:off x="557348" y="3345801"/>
            <a:ext cx="9497466" cy="31700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 cap="flat">
            <a:solidFill>
              <a:srgbClr val="FF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indent="450215" algn="ctr"/>
            <a:r>
              <a:rPr lang="ru-RU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зданиях, сооружениях и помещениях ТГУ запрещено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450215" algn="ctr"/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6090" indent="-285750" algn="just">
              <a:buFontTx/>
              <a:buChar char="-"/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превышать нормативную вместимость в учебных классах и кабинетах; 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6090" indent="-285750" algn="just">
              <a:buFontTx/>
              <a:buChar char="-"/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использовать подвальные и цокольные этажи для организации детского досуга (детские развивающие центры, развлекательные центры, залы для проведения торжественных мероприятий и праздников, спортивных мероприятий), если это не предусмотрено проектной документацией;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6090" indent="-285750" algn="just">
              <a:buFontTx/>
              <a:buChar char="-"/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хранить и применять на чердаках, в подвальных, цокольных и подземных этажах, а также под свайным пространством зданий легковоспламеняющиеся и горючие жидкости, порох, взрывчатые вещества, пиротехнические изделия, баллоны с горючими газами, товары в аэрозольной упаковке, отходы любых классов опасности и другие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пожаровзрывоопасные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вещества и материалы;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6090" indent="-285750" algn="just">
              <a:buFontTx/>
              <a:buChar char="-"/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использовать чердаки, технические, подвальные и цокольные этажи, подполья, вентиляционные камеры и другие технические помещения для организации производственных участков, мастерских, а также для хранения продукции, оборудования, мебели и других предметов;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942955383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300">
                <a:solidFill>
                  <a:srgbClr val="888888"/>
                </a:solidFill>
              </a:rPr>
              <a:t>31</a:t>
            </a:fld>
            <a:endParaRPr sz="1300">
              <a:solidFill>
                <a:srgbClr val="888888"/>
              </a:solidFill>
            </a:endParaRPr>
          </a:p>
        </p:txBody>
      </p:sp>
      <p:pic>
        <p:nvPicPr>
          <p:cNvPr id="9" name="image1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461828" y="6911069"/>
            <a:ext cx="621059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hape 14"/>
          <p:cNvSpPr/>
          <p:nvPr/>
        </p:nvSpPr>
        <p:spPr>
          <a:xfrm>
            <a:off x="1240905" y="6874603"/>
            <a:ext cx="507417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500">
                <a:solidFill>
                  <a:srgbClr val="53535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ru-RU" sz="1200" b="0" dirty="0">
                <a:solidFill>
                  <a:schemeClr val="tx2">
                    <a:lumMod val="75000"/>
                  </a:schemeClr>
                </a:solidFill>
              </a:rPr>
              <a:t>Обучение в области ГО и ЧС , 2022 год, тема №4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A7C4A4-C693-4357-A20B-CB547C3B853B}"/>
              </a:ext>
            </a:extLst>
          </p:cNvPr>
          <p:cNvSpPr txBox="1"/>
          <p:nvPr/>
        </p:nvSpPr>
        <p:spPr>
          <a:xfrm>
            <a:off x="536800" y="458275"/>
            <a:ext cx="9497466" cy="59166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 cap="flat">
            <a:solidFill>
              <a:srgbClr val="FF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indent="450215" algn="ctr"/>
            <a:r>
              <a:rPr lang="ru-RU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зданиях, сооружениях и помещениях ТГУ </a:t>
            </a:r>
            <a:r>
              <a:rPr lang="ru-RU" sz="16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запрещено</a:t>
            </a:r>
            <a:r>
              <a:rPr lang="ru-RU" sz="1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450215" algn="ctr"/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609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alibri"/>
                <a:sym typeface="Calibri"/>
              </a:rPr>
              <a:t>устанавливать глухие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решетки на окнах и приямках у окон подвалов, являющихся аварийными выходами, за исключением случаев, специально предусмотренных в нормативных правовых актах Российской Федерации и нормативных документах по пожарной безопасности;</a:t>
            </a:r>
            <a:endParaRPr lang="ru-RU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609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снимать предусмотренные проектной документацией двери эвакуационных выходов из поэтажных коридоров, холлов, фойе, вестибюлей, тамбуров, тамбур-шлюзов и лестничных клеток, а также другие двери, препятствующие распространению опасных факторов пожара на путях эвакуации;</a:t>
            </a:r>
            <a:endParaRPr lang="ru-RU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609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проводить изменение объемно-планировочных решений и размещение инженерных коммуникаций и оборудования, в результате которых ограничивается доступ к огнетушителям, пожарным кранам и другим средствам обеспечения пожарной безопасности и пожаротушения или уменьшается зона действия систем противопожарной защиты (автоматической пожарной сигнализации, оповещения и управления эвакуацией людей при пожаре, внутреннего противопожарного водопровода);</a:t>
            </a:r>
            <a:endParaRPr lang="ru-RU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609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проводить уборку помещений и чистку одежды с применением бензина, керосина и других легковоспламеняющихся и горючих жидкостей, а также производить отогревание замерзших коммуникаций, транспортирующих или содержащих в себе горючие вещества и материалы, с применением открытого огня (костры, газовые горелки, паяльные лампы, примусы, факелы, свечи);</a:t>
            </a:r>
            <a:endParaRPr lang="ru-RU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609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устраивать на лестничных клетках кладовые и другие подсобные помещения, а также хранить под лестничными маршами и на лестничных площадках вещи, мебель, оборудование и другие горючие материалы;</a:t>
            </a:r>
            <a:endParaRPr lang="ru-RU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609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устраивать в производственных и складских помещениях зданий для организации рабочих мест антресоли, конторки и другие встроенные помещения с ограждающими конструкциями из горючих материалов;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609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размещать на лестничных клетках, в поэтажных коридорах внешние блоки кондиционеров</a:t>
            </a:r>
          </a:p>
          <a:p>
            <a:pPr marL="46609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эксплуатировать после изменения класса функциональной пожарной опасности здания, сооружения, пожарные отсеки и части здания, а также помещения, не отвечающие нормативным документам по пожарной безопасности в соответствии с новым классом функциональной пожарной опасности;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ct val="104000"/>
              </a:lnSpc>
              <a:spcAft>
                <a:spcPts val="25"/>
              </a:spcAft>
              <a:buFontTx/>
              <a:buChar char="-"/>
            </a:pP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216787084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300">
                <a:solidFill>
                  <a:srgbClr val="888888"/>
                </a:solidFill>
              </a:rPr>
              <a:t>32</a:t>
            </a:fld>
            <a:endParaRPr sz="1300">
              <a:solidFill>
                <a:srgbClr val="888888"/>
              </a:solidFill>
            </a:endParaRPr>
          </a:p>
        </p:txBody>
      </p:sp>
      <p:pic>
        <p:nvPicPr>
          <p:cNvPr id="9" name="image1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461828" y="6911069"/>
            <a:ext cx="621059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hape 14"/>
          <p:cNvSpPr/>
          <p:nvPr/>
        </p:nvSpPr>
        <p:spPr>
          <a:xfrm>
            <a:off x="1240905" y="6874603"/>
            <a:ext cx="507417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1500">
                <a:solidFill>
                  <a:srgbClr val="53535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ru-RU" sz="1200" b="0" dirty="0">
                <a:solidFill>
                  <a:schemeClr val="tx2">
                    <a:lumMod val="75000"/>
                  </a:schemeClr>
                </a:solidFill>
              </a:rPr>
              <a:t>Обучение в области ГО и ЧС , 2022 год, тема №4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A7C4A4-C693-4357-A20B-CB547C3B853B}"/>
              </a:ext>
            </a:extLst>
          </p:cNvPr>
          <p:cNvSpPr txBox="1"/>
          <p:nvPr/>
        </p:nvSpPr>
        <p:spPr>
          <a:xfrm>
            <a:off x="369981" y="463452"/>
            <a:ext cx="9572438" cy="27932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 cap="flat">
            <a:solidFill>
              <a:srgbClr val="FF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indent="450215" algn="ctr"/>
            <a:r>
              <a:rPr lang="ru-RU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зданиях, сооружениях и помещениях ТГУ запрещено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4000"/>
              </a:lnSpc>
              <a:spcAft>
                <a:spcPts val="25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25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проводить изменения, связанные с устройством систем противопожарной защиты, без разработки проектной документации, выполненной в соответствии с действующими на момент таких изменений нормативными документами по пожарной безопасности;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25"/>
              </a:spcAft>
              <a:buClrTx/>
              <a:buSzTx/>
              <a:buFontTx/>
              <a:buChar char="-"/>
              <a:tabLst/>
              <a:defRPr/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эксплуатировать светильники со снятыми колпаками (рассеивателями), предусмотренными конструкцией, а также обертывать электролампы и светильники (с лампами накаливания) бумагой, тканью и другими горючими материалами;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25"/>
              </a:spcAft>
              <a:buClrTx/>
              <a:buSzTx/>
              <a:buFontTx/>
              <a:buChar char="-"/>
              <a:tabLst/>
              <a:defRPr/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оставлять без присмотра включенными в электрическую сеть электронагревательные приборы, а также другие бытовые электроприборы, в том числе находящиеся в режиме ожидания, за исключением электроприборов, которые могут и (или) должны находиться в круглосуточном режиме работы в соответствии с технической документацией изготовителя.</a:t>
            </a:r>
            <a:endParaRPr lang="ru-RU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648E3A-B9AE-4DEC-BD82-A3498BAAAD46}"/>
              </a:ext>
            </a:extLst>
          </p:cNvPr>
          <p:cNvSpPr txBox="1"/>
          <p:nvPr/>
        </p:nvSpPr>
        <p:spPr>
          <a:xfrm>
            <a:off x="420222" y="3734403"/>
            <a:ext cx="9572438" cy="21847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>
            <a:solidFill>
              <a:srgbClr val="FF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450215" algn="just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>
                <a:tab pos="630555" algn="l"/>
                <a:tab pos="900430" algn="l"/>
              </a:tabLst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В целях обеспечения требований, предусмотренных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  <a:hlinkClick r:id="rId3"/>
              </a:rPr>
              <a:t>статьей 12 Федерального закона от 23.02.2013 №15-ФЗ «Об охране здоровья граждан от воздействия окружающего табачного дыма и последствий потребления табака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», запрещается курение на территории, в зданиях, в помещениях, на рабочих местах и в рабочих зонах, предназначенных для оказания образовательных услуг. </a:t>
            </a:r>
          </a:p>
          <a:p>
            <a:pPr marL="0" marR="0" lvl="0" indent="450215" algn="just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>
                <a:tab pos="630555" algn="l"/>
                <a:tab pos="900430" algn="l"/>
              </a:tabLst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Знаки пожарной безопасности «Курение и пользование открытым огнем запрещено» и «Курение запрещено» должны быть размещены у каждого входа на территорию, в здание, а также в местах общего пользования.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6720945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/>
        </p:nvSpPr>
        <p:spPr>
          <a:xfrm>
            <a:off x="673215" y="2028891"/>
            <a:ext cx="8937924" cy="10224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3900">
                <a:solidFill>
                  <a:srgbClr val="53535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ru-RU" sz="6000" b="1" dirty="0">
                <a:solidFill>
                  <a:schemeClr val="bg1"/>
                </a:solidFill>
              </a:rPr>
              <a:t>    </a:t>
            </a:r>
            <a:r>
              <a:rPr sz="6000" b="1" dirty="0" err="1">
                <a:solidFill>
                  <a:schemeClr val="bg1"/>
                </a:solidFill>
              </a:rPr>
              <a:t>Спасибо</a:t>
            </a:r>
            <a:r>
              <a:rPr sz="6000" b="1" dirty="0">
                <a:solidFill>
                  <a:schemeClr val="bg1"/>
                </a:solidFill>
              </a:rPr>
              <a:t> </a:t>
            </a:r>
            <a:r>
              <a:rPr sz="6000" b="1" dirty="0" err="1">
                <a:solidFill>
                  <a:schemeClr val="bg1"/>
                </a:solidFill>
              </a:rPr>
              <a:t>за</a:t>
            </a:r>
            <a:r>
              <a:rPr sz="6000" b="1" dirty="0">
                <a:solidFill>
                  <a:schemeClr val="bg1"/>
                </a:solidFill>
              </a:rPr>
              <a:t> </a:t>
            </a:r>
            <a:r>
              <a:rPr sz="6000" b="1" dirty="0" err="1">
                <a:solidFill>
                  <a:schemeClr val="bg1"/>
                </a:solidFill>
              </a:rPr>
              <a:t>внимание</a:t>
            </a:r>
            <a:r>
              <a:rPr sz="6000" b="1" dirty="0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5" name="Shape 200"/>
          <p:cNvSpPr/>
          <p:nvPr/>
        </p:nvSpPr>
        <p:spPr>
          <a:xfrm>
            <a:off x="6576175" y="5313290"/>
            <a:ext cx="2274018" cy="20313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900">
                <a:solidFill>
                  <a:srgbClr val="535353"/>
                </a:solidFill>
              </a:defRPr>
            </a:lvl1pPr>
          </a:lstStyle>
          <a:p>
            <a:endParaRPr lang="ru-RU" sz="1400" dirty="0">
              <a:solidFill>
                <a:schemeClr val="bg1"/>
              </a:solidFill>
            </a:endParaRPr>
          </a:p>
          <a:p>
            <a:endParaRPr lang="ru-RU" sz="1400" dirty="0">
              <a:solidFill>
                <a:schemeClr val="bg1"/>
              </a:solidFill>
            </a:endParaRPr>
          </a:p>
          <a:p>
            <a:endParaRPr lang="ru-RU" sz="1400" dirty="0">
              <a:solidFill>
                <a:schemeClr val="bg1"/>
              </a:solidFill>
            </a:endParaRPr>
          </a:p>
          <a:p>
            <a:r>
              <a:rPr lang="ru-RU" sz="1400" dirty="0">
                <a:solidFill>
                  <a:schemeClr val="bg1"/>
                </a:solidFill>
              </a:rPr>
              <a:t>Обучение в области ГО и ЧС </a:t>
            </a:r>
          </a:p>
          <a:p>
            <a:endParaRPr lang="ru-RU" sz="1400" dirty="0">
              <a:solidFill>
                <a:schemeClr val="bg1"/>
              </a:solidFill>
            </a:endParaRPr>
          </a:p>
          <a:p>
            <a:r>
              <a:rPr lang="ru-RU" sz="1400" dirty="0">
                <a:solidFill>
                  <a:schemeClr val="bg1"/>
                </a:solidFill>
              </a:rPr>
              <a:t> 2022 год</a:t>
            </a:r>
          </a:p>
          <a:p>
            <a:endParaRPr lang="ru-RU" sz="1400" dirty="0">
              <a:solidFill>
                <a:schemeClr val="bg1"/>
              </a:solidFill>
            </a:endParaRPr>
          </a:p>
          <a:p>
            <a:r>
              <a:rPr lang="ru-RU" sz="1400" dirty="0">
                <a:solidFill>
                  <a:schemeClr val="bg1"/>
                </a:solidFill>
              </a:rPr>
              <a:t> тема №4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1400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40" y="5314121"/>
            <a:ext cx="1412240" cy="161614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300">
                <a:solidFill>
                  <a:srgbClr val="888888"/>
                </a:solidFill>
              </a:rPr>
              <a:t>4</a:t>
            </a:fld>
            <a:endParaRPr sz="1300">
              <a:solidFill>
                <a:srgbClr val="888888"/>
              </a:solidFill>
            </a:endParaRPr>
          </a:p>
        </p:txBody>
      </p:sp>
      <p:pic>
        <p:nvPicPr>
          <p:cNvPr id="9" name="image1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461828" y="6911069"/>
            <a:ext cx="621059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hape 14"/>
          <p:cNvSpPr/>
          <p:nvPr/>
        </p:nvSpPr>
        <p:spPr>
          <a:xfrm>
            <a:off x="1240905" y="6874603"/>
            <a:ext cx="507417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500">
                <a:solidFill>
                  <a:srgbClr val="53535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ru-RU" sz="1200" b="0" dirty="0">
                <a:solidFill>
                  <a:schemeClr val="tx2">
                    <a:lumMod val="75000"/>
                  </a:schemeClr>
                </a:solidFill>
              </a:rPr>
              <a:t>Обучение в области ГО и ЧС, 2022 год, тема №4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AA09685-BFFE-46BC-BE96-C659B8FE1F45}"/>
              </a:ext>
            </a:extLst>
          </p:cNvPr>
          <p:cNvSpPr txBox="1"/>
          <p:nvPr/>
        </p:nvSpPr>
        <p:spPr>
          <a:xfrm>
            <a:off x="695741" y="433660"/>
            <a:ext cx="9306640" cy="1200329"/>
          </a:xfrm>
          <a:prstGeom prst="rect">
            <a:avLst/>
          </a:prstGeom>
          <a:solidFill>
            <a:srgbClr val="FFFF00"/>
          </a:solidFill>
          <a:ln w="38100" cap="flat">
            <a:solidFill>
              <a:srgbClr val="FF0000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вопрос № 1.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при аварии, катастрофе и пожаре на объектах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работников по предупреждению пожара, при обнаружении задымления и возгорании, а также по сигналам оповещения о пожаре.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74FEAA-2B5A-40A0-A1BB-D0F30C900CD2}"/>
              </a:ext>
            </a:extLst>
          </p:cNvPr>
          <p:cNvSpPr txBox="1"/>
          <p:nvPr/>
        </p:nvSpPr>
        <p:spPr>
          <a:xfrm>
            <a:off x="695740" y="1874201"/>
            <a:ext cx="9306640" cy="13849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>
            <a:solidFill>
              <a:srgbClr val="C00000"/>
            </a:solidFill>
            <a:miter lim="400000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Авария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(ГОСТ Р 22.0.05-2020) - опасное техногенное происшествие, создающее на объекте, определенной территории или акватории угрозу жизни и здоровью людей, приводящие к разрушению зданий, сооружений, оборудовании и транспортных средств, нарушению производственного или транспортного процесса, а также к нанесению ущерба окружающей природной среде.</a:t>
            </a:r>
          </a:p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Катастрофа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крупная авария, повлекшая за собой человеческие жертвы, ущерб здоровью людей, а также приведшая к серьезному ущербу окружающей среде.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FFD01CB-E799-4421-AF90-C7602F97E9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3008" y="3499408"/>
            <a:ext cx="4159372" cy="297275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A7819F-864C-4235-8F87-B144654172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356" y="3499407"/>
            <a:ext cx="4342959" cy="2972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24574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300">
                <a:solidFill>
                  <a:srgbClr val="888888"/>
                </a:solidFill>
              </a:rPr>
              <a:t>5</a:t>
            </a:fld>
            <a:endParaRPr sz="1300">
              <a:solidFill>
                <a:srgbClr val="888888"/>
              </a:solidFill>
            </a:endParaRPr>
          </a:p>
        </p:txBody>
      </p:sp>
      <p:pic>
        <p:nvPicPr>
          <p:cNvPr id="9" name="image1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461828" y="6911069"/>
            <a:ext cx="621059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hape 14"/>
          <p:cNvSpPr/>
          <p:nvPr/>
        </p:nvSpPr>
        <p:spPr>
          <a:xfrm>
            <a:off x="1240905" y="6874603"/>
            <a:ext cx="507417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1500">
                <a:solidFill>
                  <a:srgbClr val="53535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ru-RU" sz="1200" b="0" dirty="0">
                <a:solidFill>
                  <a:schemeClr val="tx2">
                    <a:lumMod val="75000"/>
                  </a:schemeClr>
                </a:solidFill>
              </a:rPr>
              <a:t>Обучение в области ГО и ЧС,  2022 год, тема №4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F858A4-F301-4638-8736-B5B09C3D4E70}"/>
              </a:ext>
            </a:extLst>
          </p:cNvPr>
          <p:cNvSpPr txBox="1"/>
          <p:nvPr/>
        </p:nvSpPr>
        <p:spPr>
          <a:xfrm>
            <a:off x="738256" y="326031"/>
            <a:ext cx="9075759" cy="28007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>
            <a:solidFill>
              <a:srgbClr val="C00000"/>
            </a:solidFill>
            <a:miter lim="400000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Пожар (ФЗ - 69 от 21.12.1994) -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неконтролируемое горение, причиняющее материальный ущерб, вред жизни и здоровью граждан, интересам общества и государства.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обнаружении признаков пожара в здании, помещении (задымление, запах гари, повышение температуры воздуха и др.) необходимо немедленно сообщить о пожаре в пожарную охрану по телефону 01, 101 или 112.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передаче сообщения четко и внятно назвать адрес объекта, место возникновения пожара и сообщить свою фамилию. После передачи сообщения необходимо принять меры по эвакуации людей и тушению пожара.</a:t>
            </a: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Эвакуация людей –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первоочередное мероприятие при возникновении пожара. 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тушению пожара следует приступать только в случае, если нет угрозы для жизни и здоровья, и существует возможность в случае необходимости покинуть опасную зону.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865445F-04E3-43D4-A565-E8B40CDD4A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5730" y="3676633"/>
            <a:ext cx="4074013" cy="292294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4E855AD-4A79-4061-ABA9-267FE7F5A4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256" y="3676633"/>
            <a:ext cx="4417944" cy="2922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75720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300">
                <a:solidFill>
                  <a:srgbClr val="888888"/>
                </a:solidFill>
              </a:rPr>
              <a:t>6</a:t>
            </a:fld>
            <a:endParaRPr sz="1300">
              <a:solidFill>
                <a:srgbClr val="888888"/>
              </a:solidFill>
            </a:endParaRPr>
          </a:p>
        </p:txBody>
      </p:sp>
      <p:pic>
        <p:nvPicPr>
          <p:cNvPr id="9" name="image1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461828" y="6911069"/>
            <a:ext cx="621059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hape 14"/>
          <p:cNvSpPr/>
          <p:nvPr/>
        </p:nvSpPr>
        <p:spPr>
          <a:xfrm>
            <a:off x="1240905" y="6874603"/>
            <a:ext cx="507417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500">
                <a:solidFill>
                  <a:srgbClr val="53535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ru-RU" sz="1200" b="0" dirty="0">
                <a:solidFill>
                  <a:schemeClr val="tx2">
                    <a:lumMod val="75000"/>
                  </a:schemeClr>
                </a:solidFill>
              </a:rPr>
              <a:t>Обучение в области ГО и ЧС, 2022 год, тема №4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39636C-E63C-4443-B524-80A148B4BFE3}"/>
              </a:ext>
            </a:extLst>
          </p:cNvPr>
          <p:cNvSpPr txBox="1"/>
          <p:nvPr/>
        </p:nvSpPr>
        <p:spPr>
          <a:xfrm>
            <a:off x="314417" y="281516"/>
            <a:ext cx="9499598" cy="65930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>
            <a:solidFill>
              <a:srgbClr val="C00000"/>
            </a:solidFill>
            <a:miter lim="400000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/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Обязанности и действия дежурного персонала при пожаре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tabLst>
                <a:tab pos="370205" algn="l"/>
                <a:tab pos="900430" algn="l"/>
              </a:tabLst>
            </a:pP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случае возникновения пожара, действия дежурного персонала (сотрудников охраны) объекта, работников ТГУ и привлекаемых к ликвидации пожара лиц, прежде всего, должны быть направлены на обеспечение безопасности обучающихся, работников и посетителей, их экстренную эвакуацию и спасение.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tabLst>
                <a:tab pos="370205" algn="l"/>
                <a:tab pos="900430" algn="l"/>
              </a:tabLst>
            </a:pP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обнаружении пожара или признаков горения (задымление, запах гари, повышение температуры воздуха и т.п.), охрана объекта обязана осуществлять свои действия в соответствии с Инструкцией о порядке действия дежурного персонала при получении сигналов о пожаре и неисправности установок (устройств, систем) противопожарной защиты объекта, в том числе: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Clr>
                <a:srgbClr val="000000"/>
              </a:buClr>
              <a:buSzPts val="1400"/>
              <a:buFont typeface="Symbol" panose="05050102010706020507" pitchFamily="18" charset="2"/>
              <a:buChar char=""/>
              <a:tabLst>
                <a:tab pos="363220" algn="l"/>
                <a:tab pos="630555" algn="l"/>
              </a:tabLst>
            </a:pPr>
            <a:r>
              <a:rPr lang="ru-RU" sz="12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немедленно сообщить о пожаре в пожарную охрану по стационарному телефону «01» или «112», по мобильному «101», «112», при этом указать наименование объекта защиты, адреса места его расположения, места возникновения пожара, а также фамилию сообщающего информацию; </a:t>
            </a:r>
            <a:endParaRPr lang="ru-RU" sz="1200" u="none" strike="noStrike" spc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Clr>
                <a:srgbClr val="000000"/>
              </a:buClr>
              <a:buSzPts val="1400"/>
              <a:buFont typeface="Symbol" panose="05050102010706020507" pitchFamily="18" charset="2"/>
              <a:buChar char=""/>
              <a:tabLst>
                <a:tab pos="363220" algn="l"/>
                <a:tab pos="630555" algn="l"/>
              </a:tabLst>
            </a:pPr>
            <a:r>
              <a:rPr lang="ru-RU" sz="12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обеспечить беспрепятственную эвакуацию людей по эвакуационным путям и выходам (разблокировать электромагнитные замки на дверях эвакуационных выходов и турникетах, снять лёгкосъёмные ограждения и зафиксировать в открытом положении планки (штанги) турникетов, разблокировать автоматический шлагбаум или открыть ворота);</a:t>
            </a:r>
            <a:endParaRPr lang="ru-RU" sz="1200" u="none" strike="noStrike" spc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Clr>
                <a:srgbClr val="000000"/>
              </a:buClr>
              <a:buSzPts val="1400"/>
              <a:buFont typeface="Symbol" panose="05050102010706020507" pitchFamily="18" charset="2"/>
              <a:buChar char=""/>
              <a:tabLst>
                <a:tab pos="363220" algn="l"/>
                <a:tab pos="630555" algn="l"/>
              </a:tabLst>
            </a:pPr>
            <a:r>
              <a:rPr lang="ru-RU" sz="12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осмотреть место срабатывания пожарных извещателей АУПС для выяснения причины срабатывания и уточнения обстановки (при себе иметь средство индивидуальной защиты органов дыхания и зрения человека от токсичных продуктов горения (далее – СИЗ), фонарь, радиостанцию (средство связи), ключи от помещения, где сработал пожарный извещатель АУПС, рупорный ручной громкоговоритель (мегафон));</a:t>
            </a:r>
            <a:endParaRPr lang="ru-RU" sz="1200" u="none" strike="noStrike" spc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Clr>
                <a:srgbClr val="000000"/>
              </a:buClr>
              <a:buSzPts val="1400"/>
              <a:buFont typeface="Symbol" panose="05050102010706020507" pitchFamily="18" charset="2"/>
              <a:buChar char=""/>
              <a:tabLst>
                <a:tab pos="363220" algn="l"/>
                <a:tab pos="630555" algn="l"/>
              </a:tabLst>
            </a:pPr>
            <a:r>
              <a:rPr lang="ru-RU" sz="12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условии отсутствия угрозы жизни и здоровью людей принять меры по тушению пожара в начальной стадии пожара первичными средствами пожаротушения (огнетушитель, пожарный кран), соблюдая меры безопасности, используя СИЗ;</a:t>
            </a:r>
            <a:endParaRPr lang="ru-RU" sz="1200" u="none" strike="noStrike" spc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Clr>
                <a:srgbClr val="000000"/>
              </a:buClr>
              <a:buSzPts val="1400"/>
              <a:buFont typeface="Symbol" panose="05050102010706020507" pitchFamily="18" charset="2"/>
              <a:buChar char=""/>
              <a:tabLst>
                <a:tab pos="363220" algn="l"/>
                <a:tab pos="630555" algn="l"/>
              </a:tabLst>
            </a:pPr>
            <a:r>
              <a:rPr lang="ru-RU" sz="12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проверить все помещения, чтобы исключить возможность пребывания людей в опасной зоне, принять меры по спасению пострадавших с места пожара;</a:t>
            </a:r>
            <a:endParaRPr lang="ru-RU" sz="1200" u="none" strike="noStrike" spc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Clr>
                <a:srgbClr val="000000"/>
              </a:buClr>
              <a:buSzPts val="1400"/>
              <a:buFont typeface="Symbol" panose="05050102010706020507" pitchFamily="18" charset="2"/>
              <a:buChar char=""/>
              <a:tabLst>
                <a:tab pos="363220" algn="l"/>
                <a:tab pos="630555" algn="l"/>
              </a:tabLst>
            </a:pPr>
            <a:r>
              <a:rPr lang="ru-RU" sz="12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разместить людей в безопасной зоне, на безопасную площадку, в зимнее время и при неблагоприятных климатических условиях в пункте временного обогрева, при необходимости, оказать пострадавшим первую помощь, вызвать скорую медицинскую помощь;</a:t>
            </a:r>
            <a:endParaRPr lang="ru-RU" sz="1200" u="none" strike="noStrike" spc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Clr>
                <a:srgbClr val="000000"/>
              </a:buClr>
              <a:buSzPts val="1400"/>
              <a:buFont typeface="Symbol" panose="05050102010706020507" pitchFamily="18" charset="2"/>
              <a:buChar char=""/>
              <a:tabLst>
                <a:tab pos="363220" algn="l"/>
                <a:tab pos="630555" algn="l"/>
              </a:tabLst>
            </a:pPr>
            <a:r>
              <a:rPr lang="ru-RU" sz="12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организовать пост, осуществлять сбор информации (о месте и площади пожара, о количестве эвакуированных, о количестве оставшихся в здании людей, об отключении электрооборудования и остановке работы систем вентиляции, о выполнении других мероприятий, способствующих предотвращению развития пожара и задымления помещений здания, о путях и возможности доступа к месту возгорания, о ближайших водоисточниках, о конструктивных особенностях здания, прилегающих к нему строений и сооружений, о количестве и пожароопасных свойствах хранимых и применяемых веществ, материалов, изделий);</a:t>
            </a:r>
            <a:endParaRPr lang="ru-RU" sz="1200" u="none" strike="noStrike" spc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Clr>
                <a:srgbClr val="000000"/>
              </a:buClr>
              <a:buSzPts val="1400"/>
              <a:buFont typeface="Symbol" panose="05050102010706020507" pitchFamily="18" charset="2"/>
              <a:buChar char=""/>
              <a:tabLst>
                <a:tab pos="363220" algn="l"/>
                <a:tab pos="630555" algn="l"/>
              </a:tabLst>
            </a:pPr>
            <a:r>
              <a:rPr lang="ru-RU" sz="12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встретить подразделения пожарной охраны и доложить руководителю тушения пожара обстановку и передать всю собранную информацию;</a:t>
            </a:r>
            <a:endParaRPr lang="ru-RU" sz="1200" u="none" strike="noStrike" spc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Clr>
                <a:srgbClr val="000000"/>
              </a:buClr>
              <a:buSzPts val="1400"/>
              <a:buFont typeface="Symbol" panose="05050102010706020507" pitchFamily="18" charset="2"/>
              <a:buChar char=""/>
              <a:tabLst>
                <a:tab pos="363220" algn="l"/>
                <a:tab pos="630555" algn="l"/>
              </a:tabLst>
            </a:pPr>
            <a:r>
              <a:rPr lang="ru-RU" sz="12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осуществлять контроль за нахождением эвакуированных из здания граждан на безопасной площадке, не допуская их возращения в здание до разрешения руководителя тушения пожара.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93127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300">
                <a:solidFill>
                  <a:srgbClr val="888888"/>
                </a:solidFill>
              </a:rPr>
              <a:t>7</a:t>
            </a:fld>
            <a:endParaRPr sz="1300">
              <a:solidFill>
                <a:srgbClr val="888888"/>
              </a:solidFill>
            </a:endParaRPr>
          </a:p>
        </p:txBody>
      </p:sp>
      <p:pic>
        <p:nvPicPr>
          <p:cNvPr id="9" name="image1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461828" y="6911069"/>
            <a:ext cx="621059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hape 14"/>
          <p:cNvSpPr/>
          <p:nvPr/>
        </p:nvSpPr>
        <p:spPr>
          <a:xfrm>
            <a:off x="1240905" y="6874603"/>
            <a:ext cx="507417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500">
                <a:solidFill>
                  <a:srgbClr val="53535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ru-RU" sz="1200" b="0" dirty="0">
                <a:solidFill>
                  <a:schemeClr val="tx2">
                    <a:lumMod val="75000"/>
                  </a:schemeClr>
                </a:solidFill>
              </a:rPr>
              <a:t>Обучение в области ГО и ЧС , 2022 год, тема №4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AE1ADA-88B7-46BF-BC19-58408378115A}"/>
              </a:ext>
            </a:extLst>
          </p:cNvPr>
          <p:cNvSpPr txBox="1"/>
          <p:nvPr/>
        </p:nvSpPr>
        <p:spPr>
          <a:xfrm>
            <a:off x="675861" y="753075"/>
            <a:ext cx="9138154" cy="53097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>
            <a:solidFill>
              <a:srgbClr val="C00000"/>
            </a:solidFill>
            <a:miter lim="400000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450215" algn="ctr">
              <a:tabLst>
                <a:tab pos="370205" algn="l"/>
                <a:tab pos="900430" algn="l"/>
              </a:tabLst>
            </a:pPr>
            <a:r>
              <a:rPr lang="ru-RU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Обучающиеся и работники ТГУ при обнаружении пожара или признаков горения, обязаны:</a:t>
            </a:r>
          </a:p>
          <a:p>
            <a:pPr marL="450215" algn="ctr">
              <a:tabLst>
                <a:tab pos="370205" algn="l"/>
                <a:tab pos="900430" algn="l"/>
              </a:tabLst>
            </a:pP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Clr>
                <a:srgbClr val="000000"/>
              </a:buClr>
              <a:buSzPts val="1400"/>
              <a:buFont typeface="Symbol" panose="05050102010706020507" pitchFamily="18" charset="2"/>
              <a:buChar char=""/>
              <a:tabLst>
                <a:tab pos="363220" algn="l"/>
                <a:tab pos="630555" algn="l"/>
              </a:tabLst>
            </a:pPr>
            <a:r>
              <a:rPr lang="ru-RU" sz="14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немедленно сообщить в пожарную охрану по стационарному телефону «01» или «112», по мобильному «101», «112», при этом необходимо назвать адрес объекта защиты, место возникновения пожара, а также сообщить свою фамилию;</a:t>
            </a:r>
            <a:endParaRPr lang="ru-RU" sz="1200" u="none" strike="noStrike" spc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Clr>
                <a:srgbClr val="000000"/>
              </a:buClr>
              <a:buSzPts val="1400"/>
              <a:buFont typeface="Symbol" panose="05050102010706020507" pitchFamily="18" charset="2"/>
              <a:buChar char=""/>
              <a:tabLst>
                <a:tab pos="363220" algn="l"/>
                <a:tab pos="630555" algn="l"/>
              </a:tabLst>
            </a:pPr>
            <a:r>
              <a:rPr lang="ru-RU" sz="14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оповестить людей о пожаре, задействовать систему оповещения о пожаре (путем нажатия ручного пожарного извещателя);</a:t>
            </a:r>
            <a:endParaRPr lang="ru-RU" sz="1200" u="none" strike="noStrike" spc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Clr>
                <a:srgbClr val="000000"/>
              </a:buClr>
              <a:buSzPts val="1400"/>
              <a:buFont typeface="Symbol" panose="05050102010706020507" pitchFamily="18" charset="2"/>
              <a:buChar char=""/>
              <a:tabLst>
                <a:tab pos="363220" algn="l"/>
                <a:tab pos="630555" algn="l"/>
              </a:tabLst>
            </a:pPr>
            <a:r>
              <a:rPr lang="ru-RU" sz="14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эвакуироваться в безопасную зону, на безопасную площадку, организовать по возможности помощь при эвакуации других людей;</a:t>
            </a:r>
            <a:endParaRPr lang="ru-RU" sz="1200" u="none" strike="noStrike" spc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Clr>
                <a:srgbClr val="000000"/>
              </a:buClr>
              <a:buSzPts val="1400"/>
              <a:buFont typeface="Symbol" panose="05050102010706020507" pitchFamily="18" charset="2"/>
              <a:buChar char=""/>
              <a:tabLst>
                <a:tab pos="363220" algn="l"/>
                <a:tab pos="630555" algn="l"/>
              </a:tabLst>
            </a:pPr>
            <a:r>
              <a:rPr lang="ru-RU" sz="14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условии отсутствия угрозы жизни и здоровью людей принять по возможности меры по тушению пожара с использованием первичных средств пожаротушения и соблюдением мер безопасности;</a:t>
            </a:r>
            <a:endParaRPr lang="ru-RU" sz="1200" u="none" strike="noStrike" spc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Clr>
                <a:srgbClr val="000000"/>
              </a:buClr>
              <a:buSzPts val="1400"/>
              <a:buFont typeface="Symbol" panose="05050102010706020507" pitchFamily="18" charset="2"/>
              <a:buChar char=""/>
              <a:tabLst>
                <a:tab pos="363220" algn="l"/>
                <a:tab pos="630555" algn="l"/>
              </a:tabLst>
            </a:pPr>
            <a:r>
              <a:rPr lang="ru-RU" sz="14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находиться в безопасной зоне, не покидать её, не входить в здание до официального разрешения руководителя тушения пожара;</a:t>
            </a:r>
            <a:endParaRPr lang="ru-RU" sz="1200" u="none" strike="noStrike" spc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Clr>
                <a:srgbClr val="000000"/>
              </a:buClr>
              <a:buSzPts val="1400"/>
              <a:buFont typeface="Symbol" panose="05050102010706020507" pitchFamily="18" charset="2"/>
              <a:buChar char=""/>
              <a:tabLst>
                <a:tab pos="363220" algn="l"/>
                <a:tab pos="630555" algn="l"/>
              </a:tabLst>
            </a:pPr>
            <a:r>
              <a:rPr lang="ru-RU" sz="14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неукоснительно соблюдать распоряжения сотрудников пожарной охраны, и добровольных пожарных.</a:t>
            </a:r>
            <a:endParaRPr lang="ru-RU" sz="1200" u="none" strike="noStrike" spc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tabLst>
                <a:tab pos="370205" algn="l"/>
                <a:tab pos="900430" algn="l"/>
              </a:tabLst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 невозможно выйти из помещения: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Clr>
                <a:srgbClr val="000000"/>
              </a:buClr>
              <a:buSzPts val="1400"/>
              <a:buFont typeface="Symbol" panose="05050102010706020507" pitchFamily="18" charset="2"/>
              <a:buChar char=""/>
              <a:tabLst>
                <a:tab pos="363220" algn="l"/>
                <a:tab pos="630555" algn="l"/>
              </a:tabLst>
            </a:pPr>
            <a:r>
              <a:rPr lang="ru-RU" sz="14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закрыть окна, но не опускать жалюзи;</a:t>
            </a:r>
            <a:endParaRPr lang="ru-RU" sz="1200" u="none" strike="noStrike" spc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Clr>
                <a:srgbClr val="000000"/>
              </a:buClr>
              <a:buSzPts val="1400"/>
              <a:buFont typeface="Symbol" panose="05050102010706020507" pitchFamily="18" charset="2"/>
              <a:buChar char=""/>
              <a:tabLst>
                <a:tab pos="363220" algn="l"/>
                <a:tab pos="630555" algn="l"/>
              </a:tabLst>
            </a:pPr>
            <a:r>
              <a:rPr lang="ru-RU" sz="14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выключить электричество и перекрыть газ;</a:t>
            </a:r>
            <a:endParaRPr lang="ru-RU" sz="1200" u="none" strike="noStrike" spc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Clr>
                <a:srgbClr val="000000"/>
              </a:buClr>
              <a:buSzPts val="1400"/>
              <a:buFont typeface="Symbol" panose="05050102010706020507" pitchFamily="18" charset="2"/>
              <a:buChar char=""/>
              <a:tabLst>
                <a:tab pos="363220" algn="l"/>
                <a:tab pos="630555" algn="l"/>
              </a:tabLst>
            </a:pPr>
            <a:r>
              <a:rPr lang="ru-RU" sz="14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снять занавески;</a:t>
            </a:r>
            <a:endParaRPr lang="ru-RU" sz="1200" u="none" strike="noStrike" spc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Clr>
                <a:srgbClr val="000000"/>
              </a:buClr>
              <a:buSzPts val="1400"/>
              <a:buFont typeface="Symbol" panose="05050102010706020507" pitchFamily="18" charset="2"/>
              <a:buChar char=""/>
              <a:tabLst>
                <a:tab pos="363220" algn="l"/>
                <a:tab pos="630555" algn="l"/>
              </a:tabLst>
            </a:pPr>
            <a:r>
              <a:rPr lang="ru-RU" sz="14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отодвинуть от окон все предметы, которые могут загореться;</a:t>
            </a:r>
            <a:endParaRPr lang="ru-RU" sz="1200" u="none" strike="noStrike" spc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Clr>
                <a:srgbClr val="000000"/>
              </a:buClr>
              <a:buSzPts val="1400"/>
              <a:buFont typeface="Symbol" panose="05050102010706020507" pitchFamily="18" charset="2"/>
              <a:buChar char=""/>
              <a:tabLst>
                <a:tab pos="363220" algn="l"/>
                <a:tab pos="630555" algn="l"/>
              </a:tabLst>
            </a:pPr>
            <a:r>
              <a:rPr lang="ru-RU" sz="14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облить пол и двери водой, понизив, таким образом, их температуру;</a:t>
            </a:r>
            <a:endParaRPr lang="ru-RU" sz="1200" u="none" strike="noStrike" spc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Clr>
                <a:srgbClr val="000000"/>
              </a:buClr>
              <a:buSzPts val="1400"/>
              <a:buFont typeface="Symbol" panose="05050102010706020507" pitchFamily="18" charset="2"/>
              <a:buChar char=""/>
              <a:tabLst>
                <a:tab pos="363220" algn="l"/>
                <a:tab pos="630555" algn="l"/>
              </a:tabLst>
            </a:pPr>
            <a:r>
              <a:rPr lang="ru-RU" sz="14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закрыть щели дверей и вентиляционные отверстия мокрыми одеялами, полотенцами и т.п.;</a:t>
            </a:r>
            <a:endParaRPr lang="ru-RU" sz="1200" u="none" strike="noStrike" spc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Clr>
                <a:srgbClr val="000000"/>
              </a:buClr>
              <a:buSzPts val="1400"/>
              <a:buFont typeface="Symbol" panose="05050102010706020507" pitchFamily="18" charset="2"/>
              <a:buChar char=""/>
              <a:tabLst>
                <a:tab pos="363220" algn="l"/>
                <a:tab pos="630555" algn="l"/>
              </a:tabLst>
            </a:pPr>
            <a:r>
              <a:rPr lang="ru-RU" sz="14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 дым уже проник в помещение, держаться около пола;</a:t>
            </a:r>
            <a:endParaRPr lang="ru-RU" sz="1200" u="none" strike="noStrike" spc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Clr>
                <a:srgbClr val="000000"/>
              </a:buClr>
              <a:buSzPts val="1400"/>
              <a:buFont typeface="Symbol" panose="05050102010706020507" pitchFamily="18" charset="2"/>
              <a:buChar char=""/>
              <a:tabLst>
                <a:tab pos="363220" algn="l"/>
                <a:tab pos="630555" algn="l"/>
              </a:tabLst>
            </a:pPr>
            <a:r>
              <a:rPr lang="ru-RU" sz="14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прибытии сотрудников пожарной охраны привлечь их внимание звать на помощь.</a:t>
            </a:r>
            <a:endParaRPr lang="ru-RU" sz="1200" u="none" strike="noStrike" spc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15000"/>
              </a:lnSpc>
              <a:spcAft>
                <a:spcPts val="1000"/>
              </a:spcAft>
            </a:pPr>
            <a:endParaRPr lang="ru-RU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72409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300">
                <a:solidFill>
                  <a:srgbClr val="888888"/>
                </a:solidFill>
              </a:rPr>
              <a:t>8</a:t>
            </a:fld>
            <a:endParaRPr sz="1300">
              <a:solidFill>
                <a:srgbClr val="888888"/>
              </a:solidFill>
            </a:endParaRPr>
          </a:p>
        </p:txBody>
      </p:sp>
      <p:pic>
        <p:nvPicPr>
          <p:cNvPr id="9" name="image1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461828" y="6911069"/>
            <a:ext cx="621059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hape 14"/>
          <p:cNvSpPr/>
          <p:nvPr/>
        </p:nvSpPr>
        <p:spPr>
          <a:xfrm>
            <a:off x="1240905" y="6874603"/>
            <a:ext cx="507417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1500">
                <a:solidFill>
                  <a:srgbClr val="53535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ru-RU" sz="1200" b="0" dirty="0">
                <a:solidFill>
                  <a:schemeClr val="tx2">
                    <a:lumMod val="75000"/>
                  </a:schemeClr>
                </a:solidFill>
              </a:rPr>
              <a:t>Обучение в области ГО и ЧС , 2022 год, тема №4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DB224B-16A4-4F04-AF73-51A48FE8C370}"/>
              </a:ext>
            </a:extLst>
          </p:cNvPr>
          <p:cNvSpPr txBox="1"/>
          <p:nvPr/>
        </p:nvSpPr>
        <p:spPr>
          <a:xfrm>
            <a:off x="747168" y="1114987"/>
            <a:ext cx="9013363" cy="483209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 cap="flat">
            <a:solidFill>
              <a:schemeClr val="accent2">
                <a:lumMod val="75000"/>
              </a:schemeClr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Меры безопасности при использовании первичных средств пожаротушения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тушению пожара приступать только в случае отсутствия явной угрозы жизни, наличии возможности покинуть опасное место в любой момент тушения пожара;</a:t>
            </a: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запрещается применять воду для тушения веществ и материалов, которые при взаимодействии с водой могут привести к вскипанию, выбросу, усилению горения, взрыву (битум; кислоты: серная, азотная, соляная; карбиды, алюминия, бария, кальция и щелочных металлов; негашеная известь, перекиси натрия и калия, нитроглицерин, селитра, электрон, щелочные металлы);</a:t>
            </a: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нельзя бросать использованные и не сработавшие огнетушители в очаг пожара, так как это может привести к взрыву корпуса огнетушителя;</a:t>
            </a: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тушении пожара необходимо следить, чтобы огнем не были отрезаны выходы из помещения (здания);</a:t>
            </a: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окончании тушения пожара необходимо проветрить помещение от продуктов горения.</a:t>
            </a: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теплое время года эвакуируемые размещаются на безопасных площадках, расположенных на расстоянии не менее 15 метров от зданий.</a:t>
            </a:r>
          </a:p>
        </p:txBody>
      </p:sp>
    </p:spTree>
    <p:extLst>
      <p:ext uri="{BB962C8B-B14F-4D97-AF65-F5344CB8AC3E}">
        <p14:creationId xmlns:p14="http://schemas.microsoft.com/office/powerpoint/2010/main" val="278046592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300">
                <a:solidFill>
                  <a:srgbClr val="888888"/>
                </a:solidFill>
              </a:rPr>
              <a:t>9</a:t>
            </a:fld>
            <a:endParaRPr sz="1300">
              <a:solidFill>
                <a:srgbClr val="888888"/>
              </a:solidFill>
            </a:endParaRPr>
          </a:p>
        </p:txBody>
      </p:sp>
      <p:pic>
        <p:nvPicPr>
          <p:cNvPr id="9" name="image1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461828" y="6911069"/>
            <a:ext cx="621059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hape 14"/>
          <p:cNvSpPr/>
          <p:nvPr/>
        </p:nvSpPr>
        <p:spPr>
          <a:xfrm>
            <a:off x="1240905" y="6874603"/>
            <a:ext cx="507417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1500">
                <a:solidFill>
                  <a:srgbClr val="53535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ru-RU" sz="1200" b="0" dirty="0">
                <a:solidFill>
                  <a:schemeClr val="tx2">
                    <a:lumMod val="75000"/>
                  </a:schemeClr>
                </a:solidFill>
              </a:rPr>
              <a:t>Обучение в области ГО и ЧС , 2022 год, тема №4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23A8A9-B43D-406E-8AB5-559F4EC8E42C}"/>
              </a:ext>
            </a:extLst>
          </p:cNvPr>
          <p:cNvSpPr txBox="1"/>
          <p:nvPr/>
        </p:nvSpPr>
        <p:spPr>
          <a:xfrm>
            <a:off x="815009" y="793171"/>
            <a:ext cx="8835887" cy="33239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 cap="flat">
            <a:solidFill>
              <a:schemeClr val="accent2">
                <a:lumMod val="75000"/>
              </a:schemeClr>
            </a:solidFill>
            <a:miter lim="400000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Проведение противопожарных тренировок с персоналом</a:t>
            </a:r>
          </a:p>
          <a:p>
            <a:pPr algn="just"/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Противопожарные тренировки проводятся с целью соблюдения противопожарного режима, обучения персонала умению пользоваться первичными средствами пожаротушения, вызова пожарной охраны и действиям в случае возникновении пожара.</a:t>
            </a:r>
          </a:p>
          <a:p>
            <a:pPr algn="just"/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Основными задачами проведения противопожарных тренировок являются:</a:t>
            </a:r>
          </a:p>
          <a:p>
            <a:pPr algn="just"/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выработка у персонала навыков и способности самостоятельно ориентироваться в ситуации при возникновении угрозы пожара;</a:t>
            </a:r>
          </a:p>
          <a:p>
            <a:pPr algn="just"/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организация немедленного вызова пожарных подразделений при обнаружении пожара и срабатывании установок автоматической пожарной защиты;</a:t>
            </a:r>
          </a:p>
          <a:p>
            <a:pPr algn="just"/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проверка готовности персонала к эвакуации;</a:t>
            </a:r>
          </a:p>
          <a:p>
            <a:pPr algn="just"/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обучение персонала порядку взаимодействия с пожарными подразделениями, медицинским персоналом;</a:t>
            </a:r>
          </a:p>
          <a:p>
            <a:pPr algn="just"/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проверка знаний инструкций по пожарной безопасности;</a:t>
            </a:r>
          </a:p>
          <a:p>
            <a:pPr algn="just"/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проверка знания мест расположения первичных средств пожаротушения, пожарных извещателей и способов введения их в действие.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BC0BCC6-E5CE-4EB3-8F49-DC242AC2CC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009" y="4426388"/>
            <a:ext cx="3264346" cy="2065852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40D7C55-C692-4BAD-BB54-EC0E0479E5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7000" y="4426388"/>
            <a:ext cx="3563896" cy="2065852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2BB6B97-C142-4FA4-BDCF-3E1A41B9AF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6512" y="4940346"/>
            <a:ext cx="2619375" cy="1743075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64796030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rgbClr val="5B9BD5"/>
          </a:solidFill>
          <a:prstDash val="solid"/>
          <a:miter lim="8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5B9BD5"/>
          </a:solidFill>
          <a:prstDash val="solid"/>
          <a:miter lim="8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rgbClr val="5B9BD5"/>
          </a:solidFill>
          <a:prstDash val="solid"/>
          <a:miter lim="8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5B9BD5"/>
          </a:solidFill>
          <a:prstDash val="solid"/>
          <a:miter lim="8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1669</TotalTime>
  <Words>5496</Words>
  <Application>Microsoft Office PowerPoint</Application>
  <PresentationFormat>Произвольный</PresentationFormat>
  <Paragraphs>347</Paragraphs>
  <Slides>33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0" baseType="lpstr">
      <vt:lpstr>Arial</vt:lpstr>
      <vt:lpstr>Calibri</vt:lpstr>
      <vt:lpstr>Calibri Light</vt:lpstr>
      <vt:lpstr>Helvetica Neue</vt:lpstr>
      <vt:lpstr>Symbol</vt:lpstr>
      <vt:lpstr>Times New Roman</vt:lpstr>
      <vt:lpstr>Default</vt:lpstr>
      <vt:lpstr>  Отдел ГО, ЧС и пожарной безопасности  Курсовое обучение на 2022 год по рабочей программе по подготовке работников ТГУ в области гражданской обороны и защиты от чрезвычайных ситуаций  тема №4</vt:lpstr>
      <vt:lpstr>Действия при аварии, катастрофе и пожаре  на территории и объектах организации.    </vt:lpstr>
      <vt:lpstr>УЧЕБНЫЕ ВОПРОСЫ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Реализация программы повышения конкурентоспособности Томского государственного университета, II этап, 2015-2016 гг.</dc:title>
  <dc:creator>Katya Shestakova</dc:creator>
  <cp:lastModifiedBy>Андрей</cp:lastModifiedBy>
  <cp:revision>92</cp:revision>
  <dcterms:modified xsi:type="dcterms:W3CDTF">2022-04-21T04:03:37Z</dcterms:modified>
</cp:coreProperties>
</file>