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61" r:id="rId4"/>
    <p:sldId id="263" r:id="rId5"/>
    <p:sldId id="265" r:id="rId6"/>
    <p:sldId id="266" r:id="rId7"/>
    <p:sldId id="268" r:id="rId8"/>
    <p:sldId id="270" r:id="rId9"/>
    <p:sldId id="269" r:id="rId10"/>
    <p:sldId id="273" r:id="rId11"/>
    <p:sldId id="272" r:id="rId12"/>
    <p:sldId id="274" r:id="rId13"/>
    <p:sldId id="275" r:id="rId14"/>
    <p:sldId id="293" r:id="rId15"/>
    <p:sldId id="292" r:id="rId16"/>
    <p:sldId id="294" r:id="rId17"/>
    <p:sldId id="295" r:id="rId18"/>
    <p:sldId id="296" r:id="rId19"/>
    <p:sldId id="297" r:id="rId20"/>
    <p:sldId id="298" r:id="rId21"/>
    <p:sldId id="299" r:id="rId22"/>
    <p:sldId id="300" r:id="rId23"/>
    <p:sldId id="276" r:id="rId24"/>
    <p:sldId id="279" r:id="rId25"/>
    <p:sldId id="302" r:id="rId26"/>
    <p:sldId id="301" r:id="rId27"/>
    <p:sldId id="277" r:id="rId28"/>
    <p:sldId id="264" r:id="rId29"/>
    <p:sldId id="281" r:id="rId30"/>
    <p:sldId id="282" r:id="rId31"/>
    <p:sldId id="283" r:id="rId32"/>
    <p:sldId id="290" r:id="rId33"/>
    <p:sldId id="288" r:id="rId34"/>
    <p:sldId id="287" r:id="rId35"/>
    <p:sldId id="286" r:id="rId36"/>
    <p:sldId id="260" r:id="rId37"/>
  </p:sldIdLst>
  <p:sldSz cx="10312400" cy="77343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68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116072251"/>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56854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Заголовок цвет">
    <p:spTree>
      <p:nvGrpSpPr>
        <p:cNvPr id="1" name=""/>
        <p:cNvGrpSpPr/>
        <p:nvPr/>
      </p:nvGrpSpPr>
      <p:grpSpPr>
        <a:xfrm>
          <a:off x="0" y="0"/>
          <a:ext cx="0" cy="0"/>
          <a:chOff x="0" y="0"/>
          <a:chExt cx="0" cy="0"/>
        </a:xfrm>
      </p:grpSpPr>
      <p:sp>
        <p:nvSpPr>
          <p:cNvPr id="6" name="Shape 6"/>
          <p:cNvSpPr>
            <a:spLocks noGrp="1"/>
          </p:cNvSpPr>
          <p:nvPr>
            <p:ph type="title"/>
          </p:nvPr>
        </p:nvSpPr>
        <p:spPr>
          <a:xfrm>
            <a:off x="774026" y="0"/>
            <a:ext cx="8772288" cy="1770610"/>
          </a:xfrm>
          <a:prstGeom prst="rect">
            <a:avLst/>
          </a:prstGeom>
        </p:spPr>
        <p:txBody>
          <a:bodyPr anchor="b"/>
          <a:lstStyle>
            <a:lvl1pPr>
              <a:defRPr sz="6700">
                <a:solidFill>
                  <a:srgbClr val="0072BC"/>
                </a:solidFill>
              </a:defRPr>
            </a:lvl1pPr>
          </a:lstStyle>
          <a:p>
            <a:pPr lvl="0">
              <a:defRPr sz="1800">
                <a:solidFill>
                  <a:srgbClr val="000000"/>
                </a:solidFill>
              </a:defRPr>
            </a:pPr>
            <a:r>
              <a:rPr sz="6700">
                <a:solidFill>
                  <a:srgbClr val="0072BC"/>
                </a:solidFill>
              </a:rPr>
              <a:t>Образец заголовка</a:t>
            </a:r>
          </a:p>
        </p:txBody>
      </p:sp>
      <p:sp>
        <p:nvSpPr>
          <p:cNvPr id="7" name="Shape 7"/>
          <p:cNvSpPr>
            <a:spLocks noGrp="1"/>
          </p:cNvSpPr>
          <p:nvPr>
            <p:ph type="body" idx="1"/>
          </p:nvPr>
        </p:nvSpPr>
        <p:spPr>
          <a:xfrm>
            <a:off x="774026" y="1923806"/>
            <a:ext cx="7740255" cy="2514757"/>
          </a:xfrm>
          <a:prstGeom prst="rect">
            <a:avLst/>
          </a:prstGeom>
        </p:spPr>
        <p:txBody>
          <a:bodyPr/>
          <a:lstStyle>
            <a:lvl1pPr marL="0" indent="0">
              <a:buSzTx/>
              <a:buFontTx/>
              <a:buNone/>
              <a:defRPr sz="2700"/>
            </a:lvl1pPr>
          </a:lstStyle>
          <a:p>
            <a:pPr lvl="0">
              <a:defRPr sz="1800"/>
            </a:pPr>
            <a:r>
              <a:rPr sz="2700"/>
              <a:t>Образец подзаголовка</a:t>
            </a:r>
          </a:p>
        </p:txBody>
      </p:sp>
      <p:sp>
        <p:nvSpPr>
          <p:cNvPr id="8" name="Shape 8"/>
          <p:cNvSpPr>
            <a:spLocks noGrp="1"/>
          </p:cNvSpPr>
          <p:nvPr>
            <p:ph type="sldNum" sz="quarter" idx="2"/>
          </p:nvPr>
        </p:nvSpPr>
        <p:spPr>
          <a:xfrm>
            <a:off x="7288738" y="7106518"/>
            <a:ext cx="2322077" cy="2819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41" name="Shape 41"/>
          <p:cNvSpPr>
            <a:spLocks noGrp="1"/>
          </p:cNvSpPr>
          <p:nvPr>
            <p:ph type="title"/>
          </p:nvPr>
        </p:nvSpPr>
        <p:spPr>
          <a:xfrm>
            <a:off x="710866" y="0"/>
            <a:ext cx="3328579" cy="2322195"/>
          </a:xfrm>
          <a:prstGeom prst="rect">
            <a:avLst/>
          </a:prstGeom>
        </p:spPr>
        <p:txBody>
          <a:bodyPr anchor="b"/>
          <a:lstStyle>
            <a:lvl1pPr>
              <a:defRPr sz="3600"/>
            </a:lvl1pPr>
          </a:lstStyle>
          <a:p>
            <a:pPr lvl="0">
              <a:defRPr sz="1800"/>
            </a:pPr>
            <a:r>
              <a:rPr sz="3600"/>
              <a:t>Образец заголовка</a:t>
            </a:r>
          </a:p>
        </p:txBody>
      </p:sp>
      <p:sp>
        <p:nvSpPr>
          <p:cNvPr id="42" name="Shape 42"/>
          <p:cNvSpPr>
            <a:spLocks noGrp="1"/>
          </p:cNvSpPr>
          <p:nvPr>
            <p:ph type="body" idx="1"/>
          </p:nvPr>
        </p:nvSpPr>
        <p:spPr>
          <a:xfrm>
            <a:off x="710866" y="2322195"/>
            <a:ext cx="3328579" cy="5412106"/>
          </a:xfrm>
          <a:prstGeom prst="rect">
            <a:avLst/>
          </a:prstGeom>
        </p:spPr>
        <p:txBody>
          <a:bodyPr/>
          <a:lstStyle>
            <a:lvl1pPr marL="0" indent="0">
              <a:buSzTx/>
              <a:buFontTx/>
              <a:buNone/>
              <a:defRPr sz="1800"/>
            </a:lvl1pPr>
          </a:lstStyle>
          <a:p>
            <a:pPr lvl="0"/>
            <a:r>
              <a:t>Образец текста</a:t>
            </a:r>
          </a:p>
        </p:txBody>
      </p:sp>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a:pPr>
            <a:r>
              <a:rPr sz="4900"/>
              <a:t>Образец заголовка</a:t>
            </a:r>
          </a:p>
        </p:txBody>
      </p:sp>
      <p:sp>
        <p:nvSpPr>
          <p:cNvPr id="46" name="Shape 46"/>
          <p:cNvSpPr>
            <a:spLocks noGrp="1"/>
          </p:cNvSpPr>
          <p:nvPr>
            <p:ph type="body" idx="1"/>
          </p:nvPr>
        </p:nvSpPr>
        <p:spPr>
          <a:prstGeom prst="rect">
            <a:avLst/>
          </a:prstGeom>
        </p:spPr>
        <p:txBody>
          <a:bodyPr/>
          <a:lstStyle/>
          <a:p>
            <a:pPr lvl="0">
              <a:defRPr sz="1800"/>
            </a:pPr>
            <a:r>
              <a:rPr sz="3100"/>
              <a:t>Образец текста</a:t>
            </a:r>
          </a:p>
          <a:p>
            <a:pPr lvl="1">
              <a:defRPr sz="1800"/>
            </a:pPr>
            <a:r>
              <a:rPr sz="3100"/>
              <a:t>Второй уровень</a:t>
            </a:r>
          </a:p>
          <a:p>
            <a:pPr lvl="2">
              <a:defRPr sz="1800"/>
            </a:pPr>
            <a:r>
              <a:rPr sz="3100"/>
              <a:t>Третий уровень</a:t>
            </a:r>
          </a:p>
          <a:p>
            <a:pPr lvl="3">
              <a:defRPr sz="1800"/>
            </a:pPr>
            <a:r>
              <a:rPr sz="3100"/>
              <a:t>Четвертый уровень</a:t>
            </a:r>
          </a:p>
          <a:p>
            <a:pPr lvl="4">
              <a:defRPr sz="1800"/>
            </a:pPr>
            <a:r>
              <a:rPr sz="3100"/>
              <a:t>Пятый уровень</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49" name="Shape 49"/>
          <p:cNvSpPr>
            <a:spLocks noGrp="1"/>
          </p:cNvSpPr>
          <p:nvPr>
            <p:ph type="title"/>
          </p:nvPr>
        </p:nvSpPr>
        <p:spPr>
          <a:xfrm>
            <a:off x="7385491" y="0"/>
            <a:ext cx="2225324" cy="7384080"/>
          </a:xfrm>
          <a:prstGeom prst="rect">
            <a:avLst/>
          </a:prstGeom>
        </p:spPr>
        <p:txBody>
          <a:bodyPr/>
          <a:lstStyle/>
          <a:p>
            <a:pPr lvl="0">
              <a:defRPr sz="1800"/>
            </a:pPr>
            <a:r>
              <a:rPr sz="4900"/>
              <a:t>Образец заголовка</a:t>
            </a:r>
          </a:p>
        </p:txBody>
      </p:sp>
      <p:sp>
        <p:nvSpPr>
          <p:cNvPr id="50" name="Shape 50"/>
          <p:cNvSpPr>
            <a:spLocks noGrp="1"/>
          </p:cNvSpPr>
          <p:nvPr>
            <p:ph type="body" idx="1"/>
          </p:nvPr>
        </p:nvSpPr>
        <p:spPr>
          <a:xfrm>
            <a:off x="709523" y="412118"/>
            <a:ext cx="6546965" cy="7322182"/>
          </a:xfrm>
          <a:prstGeom prst="rect">
            <a:avLst/>
          </a:prstGeom>
        </p:spPr>
        <p:txBody>
          <a:bodyPr/>
          <a:lstStyle/>
          <a:p>
            <a:pPr lvl="0">
              <a:defRPr sz="1800"/>
            </a:pPr>
            <a:r>
              <a:rPr sz="3100"/>
              <a:t>Образец текста</a:t>
            </a:r>
          </a:p>
          <a:p>
            <a:pPr lvl="1">
              <a:defRPr sz="1800"/>
            </a:pPr>
            <a:r>
              <a:rPr sz="3100"/>
              <a:t>Второй уровень</a:t>
            </a:r>
          </a:p>
          <a:p>
            <a:pPr lvl="2">
              <a:defRPr sz="1800"/>
            </a:pPr>
            <a:r>
              <a:rPr sz="3100"/>
              <a:t>Третий уровень</a:t>
            </a:r>
          </a:p>
          <a:p>
            <a:pPr lvl="3">
              <a:defRPr sz="1800"/>
            </a:pPr>
            <a:r>
              <a:rPr sz="3100"/>
              <a:t>Четвертый уровень</a:t>
            </a:r>
          </a:p>
          <a:p>
            <a:pPr lvl="4">
              <a:defRPr sz="1800"/>
            </a:pPr>
            <a:r>
              <a:rPr sz="3100"/>
              <a:t>Пятый уровень</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53" name="Shape 53"/>
          <p:cNvSpPr>
            <a:spLocks noGrp="1"/>
          </p:cNvSpPr>
          <p:nvPr>
            <p:ph type="title"/>
          </p:nvPr>
        </p:nvSpPr>
        <p:spPr>
          <a:xfrm>
            <a:off x="1290637" y="0"/>
            <a:ext cx="7739063" cy="3962400"/>
          </a:xfrm>
          <a:prstGeom prst="rect">
            <a:avLst/>
          </a:prstGeom>
        </p:spPr>
        <p:txBody>
          <a:bodyPr anchor="b"/>
          <a:lstStyle>
            <a:lvl1pPr algn="ctr" defTabSz="914400">
              <a:defRPr sz="6000"/>
            </a:lvl1pPr>
          </a:lstStyle>
          <a:p>
            <a:pPr lvl="0">
              <a:defRPr sz="1800"/>
            </a:pPr>
            <a:r>
              <a:rPr sz="6000"/>
              <a:t>Образец заголовка</a:t>
            </a:r>
          </a:p>
        </p:txBody>
      </p:sp>
      <p:sp>
        <p:nvSpPr>
          <p:cNvPr id="54" name="Shape 54"/>
          <p:cNvSpPr>
            <a:spLocks noGrp="1"/>
          </p:cNvSpPr>
          <p:nvPr>
            <p:ph type="body" idx="1"/>
          </p:nvPr>
        </p:nvSpPr>
        <p:spPr>
          <a:xfrm>
            <a:off x="1290637" y="4065587"/>
            <a:ext cx="7739063" cy="3668713"/>
          </a:xfrm>
          <a:prstGeom prst="rect">
            <a:avLst/>
          </a:prstGeom>
        </p:spPr>
        <p:txBody>
          <a:bodyPr/>
          <a:lstStyle>
            <a:lvl1pPr marL="0" indent="0" algn="ctr" defTabSz="914400">
              <a:spcBef>
                <a:spcPts val="1000"/>
              </a:spcBef>
              <a:buSzTx/>
              <a:buFontTx/>
              <a:buNone/>
              <a:defRPr sz="2400"/>
            </a:lvl1pPr>
          </a:lstStyle>
          <a:p>
            <a:pPr lvl="0">
              <a:defRPr sz="1800"/>
            </a:pPr>
            <a:r>
              <a:rPr sz="2400"/>
              <a:t>Образец подзаголовка</a:t>
            </a:r>
          </a:p>
        </p:txBody>
      </p:sp>
      <p:sp>
        <p:nvSpPr>
          <p:cNvPr id="55" name="Shape 55"/>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57" name="Shape 57"/>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58" name="Shape 58"/>
          <p:cNvSpPr>
            <a:spLocks noGrp="1"/>
          </p:cNvSpPr>
          <p:nvPr>
            <p:ph type="body" idx="1"/>
          </p:nvPr>
        </p:nvSpPr>
        <p:spPr>
          <a:xfrm>
            <a:off x="709612" y="2060575"/>
            <a:ext cx="8901113"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59" name="Shape 59"/>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61" name="Shape 61"/>
          <p:cNvSpPr>
            <a:spLocks noGrp="1"/>
          </p:cNvSpPr>
          <p:nvPr>
            <p:ph type="title"/>
          </p:nvPr>
        </p:nvSpPr>
        <p:spPr>
          <a:xfrm>
            <a:off x="704850" y="0"/>
            <a:ext cx="8901114" cy="5149850"/>
          </a:xfrm>
          <a:prstGeom prst="rect">
            <a:avLst/>
          </a:prstGeom>
        </p:spPr>
        <p:txBody>
          <a:bodyPr anchor="b"/>
          <a:lstStyle>
            <a:lvl1pPr defTabSz="914400">
              <a:defRPr sz="6000"/>
            </a:lvl1pPr>
          </a:lstStyle>
          <a:p>
            <a:pPr lvl="0">
              <a:defRPr sz="1800"/>
            </a:pPr>
            <a:r>
              <a:rPr sz="6000"/>
              <a:t>Образец заголовка</a:t>
            </a:r>
          </a:p>
        </p:txBody>
      </p:sp>
      <p:sp>
        <p:nvSpPr>
          <p:cNvPr id="62" name="Shape 62"/>
          <p:cNvSpPr>
            <a:spLocks noGrp="1"/>
          </p:cNvSpPr>
          <p:nvPr>
            <p:ph type="body" idx="1"/>
          </p:nvPr>
        </p:nvSpPr>
        <p:spPr>
          <a:xfrm>
            <a:off x="704850" y="5180012"/>
            <a:ext cx="8901114" cy="2554288"/>
          </a:xfrm>
          <a:prstGeom prst="rect">
            <a:avLst/>
          </a:prstGeom>
        </p:spPr>
        <p:txBody>
          <a:bodyPr/>
          <a:lstStyle>
            <a:lvl1pPr marL="0" indent="0" defTabSz="914400">
              <a:spcBef>
                <a:spcPts val="1000"/>
              </a:spcBef>
              <a:buSzTx/>
              <a:buFontTx/>
              <a:buNone/>
              <a:defRPr sz="2400">
                <a:solidFill>
                  <a:srgbClr val="888888"/>
                </a:solidFill>
              </a:defRPr>
            </a:lvl1pPr>
          </a:lstStyle>
          <a:p>
            <a:pPr lvl="0">
              <a:defRPr sz="1800">
                <a:solidFill>
                  <a:srgbClr val="000000"/>
                </a:solidFill>
              </a:defRPr>
            </a:pPr>
            <a:r>
              <a:rPr sz="2400">
                <a:solidFill>
                  <a:srgbClr val="888888"/>
                </a:solidFill>
              </a:rPr>
              <a:t>Образец текста</a:t>
            </a:r>
          </a:p>
        </p:txBody>
      </p:sp>
      <p:sp>
        <p:nvSpPr>
          <p:cNvPr id="63" name="Shape 63"/>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65" name="Shape 65"/>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66" name="Shape 66"/>
          <p:cNvSpPr>
            <a:spLocks noGrp="1"/>
          </p:cNvSpPr>
          <p:nvPr>
            <p:ph type="body" idx="1"/>
          </p:nvPr>
        </p:nvSpPr>
        <p:spPr>
          <a:xfrm>
            <a:off x="709612" y="2060575"/>
            <a:ext cx="4373564"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67" name="Shape 67"/>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69" name="Shape 69"/>
          <p:cNvSpPr>
            <a:spLocks noGrp="1"/>
          </p:cNvSpPr>
          <p:nvPr>
            <p:ph type="title"/>
          </p:nvPr>
        </p:nvSpPr>
        <p:spPr>
          <a:xfrm>
            <a:off x="711200" y="412750"/>
            <a:ext cx="8901114" cy="1495425"/>
          </a:xfrm>
          <a:prstGeom prst="rect">
            <a:avLst/>
          </a:prstGeom>
        </p:spPr>
        <p:txBody>
          <a:bodyPr/>
          <a:lstStyle>
            <a:lvl1pPr defTabSz="914400">
              <a:defRPr sz="4400"/>
            </a:lvl1pPr>
          </a:lstStyle>
          <a:p>
            <a:pPr lvl="0">
              <a:defRPr sz="1800"/>
            </a:pPr>
            <a:r>
              <a:rPr sz="4400"/>
              <a:t>Образец заголовка</a:t>
            </a:r>
          </a:p>
        </p:txBody>
      </p:sp>
      <p:sp>
        <p:nvSpPr>
          <p:cNvPr id="70" name="Shape 70"/>
          <p:cNvSpPr>
            <a:spLocks noGrp="1"/>
          </p:cNvSpPr>
          <p:nvPr>
            <p:ph type="body" idx="1"/>
          </p:nvPr>
        </p:nvSpPr>
        <p:spPr>
          <a:xfrm>
            <a:off x="711200" y="1897063"/>
            <a:ext cx="4365625" cy="930276"/>
          </a:xfrm>
          <a:prstGeom prst="rect">
            <a:avLst/>
          </a:prstGeom>
        </p:spPr>
        <p:txBody>
          <a:bodyPr anchor="b"/>
          <a:lstStyle>
            <a:lvl1pPr marL="0" indent="0" defTabSz="914400">
              <a:spcBef>
                <a:spcPts val="1000"/>
              </a:spcBef>
              <a:buSzTx/>
              <a:buFontTx/>
              <a:buNone/>
              <a:defRPr sz="2400" b="1"/>
            </a:lvl1pPr>
          </a:lstStyle>
          <a:p>
            <a:pPr lvl="0">
              <a:defRPr sz="1800" b="0"/>
            </a:pPr>
            <a:r>
              <a:rPr sz="2400" b="1"/>
              <a:t>Образец текста</a:t>
            </a:r>
          </a:p>
        </p:txBody>
      </p:sp>
      <p:sp>
        <p:nvSpPr>
          <p:cNvPr id="71" name="Shape 71"/>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73" name="Shape 73"/>
          <p:cNvSpPr>
            <a:spLocks noGrp="1"/>
          </p:cNvSpPr>
          <p:nvPr>
            <p:ph type="title"/>
          </p:nvPr>
        </p:nvSpPr>
        <p:spPr>
          <a:xfrm>
            <a:off x="709612" y="412750"/>
            <a:ext cx="8901113" cy="1495425"/>
          </a:xfrm>
          <a:prstGeom prst="rect">
            <a:avLst/>
          </a:prstGeom>
        </p:spPr>
        <p:txBody>
          <a:bodyPr/>
          <a:lstStyle>
            <a:lvl1pPr defTabSz="914400">
              <a:defRPr sz="4400"/>
            </a:lvl1pPr>
          </a:lstStyle>
          <a:p>
            <a:pPr lvl="0">
              <a:defRPr sz="1800"/>
            </a:pPr>
            <a:r>
              <a:rPr sz="4400"/>
              <a:t>Образец заголовка</a:t>
            </a:r>
          </a:p>
        </p:txBody>
      </p:sp>
      <p:sp>
        <p:nvSpPr>
          <p:cNvPr id="74" name="Shape 74"/>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76" name="Shape 76"/>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Шаблон страницы">
    <p:spTree>
      <p:nvGrpSpPr>
        <p:cNvPr id="1" name=""/>
        <p:cNvGrpSpPr/>
        <p:nvPr/>
      </p:nvGrpSpPr>
      <p:grpSpPr>
        <a:xfrm>
          <a:off x="0" y="0"/>
          <a:ext cx="0" cy="0"/>
          <a:chOff x="0" y="0"/>
          <a:chExt cx="0" cy="0"/>
        </a:xfrm>
      </p:grpSpPr>
      <p:sp>
        <p:nvSpPr>
          <p:cNvPr id="10" name="Shape 10"/>
          <p:cNvSpPr>
            <a:spLocks noGrp="1"/>
          </p:cNvSpPr>
          <p:nvPr>
            <p:ph type="title"/>
          </p:nvPr>
        </p:nvSpPr>
        <p:spPr>
          <a:xfrm>
            <a:off x="1082887" y="0"/>
            <a:ext cx="8772288" cy="1770610"/>
          </a:xfrm>
          <a:prstGeom prst="rect">
            <a:avLst/>
          </a:prstGeom>
        </p:spPr>
        <p:txBody>
          <a:bodyPr anchor="b"/>
          <a:lstStyle>
            <a:lvl1pPr>
              <a:defRPr sz="6700" b="1">
                <a:latin typeface="Calibri" panose="020F0502020204030204" pitchFamily="34" charset="0"/>
              </a:defRPr>
            </a:lvl1pPr>
          </a:lstStyle>
          <a:p>
            <a:pPr lvl="0">
              <a:defRPr sz="1800"/>
            </a:pPr>
            <a:r>
              <a:rPr sz="6700" dirty="0" err="1"/>
              <a:t>Образец</a:t>
            </a:r>
            <a:r>
              <a:rPr sz="6700" dirty="0"/>
              <a:t> </a:t>
            </a:r>
            <a:r>
              <a:rPr sz="6700" dirty="0" err="1"/>
              <a:t>заголовка</a:t>
            </a:r>
            <a:endParaRPr sz="6700" dirty="0"/>
          </a:p>
        </p:txBody>
      </p:sp>
      <p:sp>
        <p:nvSpPr>
          <p:cNvPr id="11" name="Shape 11"/>
          <p:cNvSpPr>
            <a:spLocks noGrp="1"/>
          </p:cNvSpPr>
          <p:nvPr>
            <p:ph type="body" idx="1"/>
          </p:nvPr>
        </p:nvSpPr>
        <p:spPr>
          <a:xfrm>
            <a:off x="1082887" y="1772267"/>
            <a:ext cx="7740255" cy="2514757"/>
          </a:xfrm>
          <a:prstGeom prst="rect">
            <a:avLst/>
          </a:prstGeom>
        </p:spPr>
        <p:txBody>
          <a:bodyPr/>
          <a:lstStyle>
            <a:lvl1pPr marL="0" indent="0">
              <a:buSzTx/>
              <a:buFontTx/>
              <a:buNone/>
              <a:defRPr sz="2700">
                <a:solidFill>
                  <a:srgbClr val="535353"/>
                </a:solidFill>
                <a:latin typeface="Calibri" panose="020F0502020204030204" pitchFamily="34" charset="0"/>
              </a:defRPr>
            </a:lvl1pPr>
          </a:lstStyle>
          <a:p>
            <a:pPr lvl="0">
              <a:defRPr sz="1800">
                <a:solidFill>
                  <a:srgbClr val="000000"/>
                </a:solidFill>
              </a:defRPr>
            </a:pPr>
            <a:r>
              <a:rPr sz="2700" dirty="0" err="1">
                <a:solidFill>
                  <a:srgbClr val="535353"/>
                </a:solidFill>
              </a:rPr>
              <a:t>Образец</a:t>
            </a:r>
            <a:r>
              <a:rPr sz="2700" dirty="0">
                <a:solidFill>
                  <a:srgbClr val="535353"/>
                </a:solidFill>
              </a:rPr>
              <a:t> </a:t>
            </a:r>
            <a:r>
              <a:rPr sz="2700" dirty="0" err="1">
                <a:solidFill>
                  <a:srgbClr val="535353"/>
                </a:solidFill>
              </a:rPr>
              <a:t>подзаголовка</a:t>
            </a:r>
            <a:endParaRPr sz="2700" dirty="0">
              <a:solidFill>
                <a:srgbClr val="535353"/>
              </a:solidFill>
            </a:endParaRPr>
          </a:p>
        </p:txBody>
      </p:sp>
      <p:sp>
        <p:nvSpPr>
          <p:cNvPr id="12" name="Shape 12"/>
          <p:cNvSpPr>
            <a:spLocks noGrp="1"/>
          </p:cNvSpPr>
          <p:nvPr>
            <p:ph type="sldNum" sz="quarter" idx="2"/>
          </p:nvPr>
        </p:nvSpPr>
        <p:spPr>
          <a:xfrm>
            <a:off x="7491938" y="7018699"/>
            <a:ext cx="2322077" cy="2819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8" name="Shape 78"/>
          <p:cNvSpPr>
            <a:spLocks noGrp="1"/>
          </p:cNvSpPr>
          <p:nvPr>
            <p:ph type="title"/>
          </p:nvPr>
        </p:nvSpPr>
        <p:spPr>
          <a:xfrm>
            <a:off x="711200" y="0"/>
            <a:ext cx="3328988" cy="2322513"/>
          </a:xfrm>
          <a:prstGeom prst="rect">
            <a:avLst/>
          </a:prstGeom>
        </p:spPr>
        <p:txBody>
          <a:bodyPr anchor="b"/>
          <a:lstStyle>
            <a:lvl1pPr defTabSz="914400">
              <a:defRPr sz="3200"/>
            </a:lvl1pPr>
          </a:lstStyle>
          <a:p>
            <a:pPr lvl="0">
              <a:defRPr sz="1800"/>
            </a:pPr>
            <a:r>
              <a:rPr sz="3200"/>
              <a:t>Образец заголовка</a:t>
            </a:r>
          </a:p>
        </p:txBody>
      </p:sp>
      <p:sp>
        <p:nvSpPr>
          <p:cNvPr id="79" name="Shape 79"/>
          <p:cNvSpPr>
            <a:spLocks noGrp="1"/>
          </p:cNvSpPr>
          <p:nvPr>
            <p:ph type="body" idx="1"/>
          </p:nvPr>
        </p:nvSpPr>
        <p:spPr>
          <a:xfrm>
            <a:off x="4387850" y="1114425"/>
            <a:ext cx="5224463" cy="6619876"/>
          </a:xfrm>
          <a:prstGeom prst="rect">
            <a:avLst/>
          </a:prstGeom>
        </p:spPr>
        <p:txBody>
          <a:bodyPr/>
          <a:lstStyle>
            <a:lvl1pPr marL="228600" indent="-228600" defTabSz="914400">
              <a:spcBef>
                <a:spcPts val="1000"/>
              </a:spcBef>
              <a:defRPr sz="3200"/>
            </a:lvl1pPr>
            <a:lvl2pPr marL="718457" indent="-261257" defTabSz="914400">
              <a:spcBef>
                <a:spcPts val="1000"/>
              </a:spcBef>
              <a:defRPr sz="3200"/>
            </a:lvl2pPr>
            <a:lvl3pPr marL="1219200" indent="-304800" defTabSz="914400">
              <a:spcBef>
                <a:spcPts val="1000"/>
              </a:spcBef>
              <a:defRPr sz="3200"/>
            </a:lvl3pPr>
            <a:lvl4pPr marL="1737360" indent="-365760" defTabSz="914400">
              <a:spcBef>
                <a:spcPts val="1000"/>
              </a:spcBef>
              <a:defRPr sz="3200"/>
            </a:lvl4pPr>
            <a:lvl5pPr marL="2194560" indent="-365760" defTabSz="914400">
              <a:spcBef>
                <a:spcPts val="1000"/>
              </a:spcBef>
              <a:defRPr sz="3200"/>
            </a:lvl5pPr>
          </a:lstStyle>
          <a:p>
            <a:pPr lvl="0">
              <a:defRPr sz="1800"/>
            </a:pPr>
            <a:r>
              <a:rPr sz="3200"/>
              <a:t>Образец текста</a:t>
            </a:r>
          </a:p>
          <a:p>
            <a:pPr lvl="1">
              <a:defRPr sz="1800"/>
            </a:pPr>
            <a:r>
              <a:rPr sz="3200"/>
              <a:t>Второй уровень</a:t>
            </a:r>
          </a:p>
          <a:p>
            <a:pPr lvl="2">
              <a:defRPr sz="1800"/>
            </a:pPr>
            <a:r>
              <a:rPr sz="3200"/>
              <a:t>Третий уровень</a:t>
            </a:r>
          </a:p>
          <a:p>
            <a:pPr lvl="3">
              <a:defRPr sz="1800"/>
            </a:pPr>
            <a:r>
              <a:rPr sz="3200"/>
              <a:t>Четвертый уровень</a:t>
            </a:r>
          </a:p>
          <a:p>
            <a:pPr lvl="4">
              <a:defRPr sz="1800"/>
            </a:pPr>
            <a:r>
              <a:rPr sz="3200"/>
              <a:t>Пятый уровень</a:t>
            </a:r>
          </a:p>
        </p:txBody>
      </p:sp>
      <p:sp>
        <p:nvSpPr>
          <p:cNvPr id="80" name="Shape 80"/>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2" name="Shape 82"/>
          <p:cNvSpPr>
            <a:spLocks noGrp="1"/>
          </p:cNvSpPr>
          <p:nvPr>
            <p:ph type="title"/>
          </p:nvPr>
        </p:nvSpPr>
        <p:spPr>
          <a:xfrm>
            <a:off x="711200" y="0"/>
            <a:ext cx="3328988" cy="2322513"/>
          </a:xfrm>
          <a:prstGeom prst="rect">
            <a:avLst/>
          </a:prstGeom>
        </p:spPr>
        <p:txBody>
          <a:bodyPr anchor="b"/>
          <a:lstStyle>
            <a:lvl1pPr defTabSz="914400">
              <a:defRPr sz="3200"/>
            </a:lvl1pPr>
          </a:lstStyle>
          <a:p>
            <a:pPr lvl="0">
              <a:defRPr sz="1800"/>
            </a:pPr>
            <a:r>
              <a:rPr sz="3200"/>
              <a:t>Образец заголовка</a:t>
            </a:r>
          </a:p>
        </p:txBody>
      </p:sp>
      <p:sp>
        <p:nvSpPr>
          <p:cNvPr id="83" name="Shape 83"/>
          <p:cNvSpPr>
            <a:spLocks noGrp="1"/>
          </p:cNvSpPr>
          <p:nvPr>
            <p:ph type="body" idx="1"/>
          </p:nvPr>
        </p:nvSpPr>
        <p:spPr>
          <a:xfrm>
            <a:off x="711200" y="2322513"/>
            <a:ext cx="3328988" cy="5411787"/>
          </a:xfrm>
          <a:prstGeom prst="rect">
            <a:avLst/>
          </a:prstGeom>
        </p:spPr>
        <p:txBody>
          <a:bodyPr/>
          <a:lstStyle>
            <a:lvl1pPr marL="0" indent="0" defTabSz="914400">
              <a:spcBef>
                <a:spcPts val="1000"/>
              </a:spcBef>
              <a:buSzTx/>
              <a:buFontTx/>
              <a:buNone/>
              <a:defRPr sz="1600"/>
            </a:lvl1pPr>
          </a:lstStyle>
          <a:p>
            <a:pPr lvl="0">
              <a:defRPr sz="1800"/>
            </a:pPr>
            <a:r>
              <a:rPr sz="1600"/>
              <a:t>Образец текста</a:t>
            </a:r>
          </a:p>
        </p:txBody>
      </p:sp>
      <p:sp>
        <p:nvSpPr>
          <p:cNvPr id="84" name="Shape 84"/>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86" name="Shape 86"/>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87" name="Shape 87"/>
          <p:cNvSpPr>
            <a:spLocks noGrp="1"/>
          </p:cNvSpPr>
          <p:nvPr>
            <p:ph type="body" idx="1"/>
          </p:nvPr>
        </p:nvSpPr>
        <p:spPr>
          <a:xfrm>
            <a:off x="709612" y="2060575"/>
            <a:ext cx="8901113"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88" name="Shape 88"/>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90" name="Shape 90"/>
          <p:cNvSpPr>
            <a:spLocks noGrp="1"/>
          </p:cNvSpPr>
          <p:nvPr>
            <p:ph type="title"/>
          </p:nvPr>
        </p:nvSpPr>
        <p:spPr>
          <a:xfrm>
            <a:off x="7386638" y="0"/>
            <a:ext cx="2224088" cy="7385050"/>
          </a:xfrm>
          <a:prstGeom prst="rect">
            <a:avLst/>
          </a:prstGeom>
        </p:spPr>
        <p:txBody>
          <a:bodyPr/>
          <a:lstStyle>
            <a:lvl1pPr defTabSz="914400">
              <a:defRPr sz="4400"/>
            </a:lvl1pPr>
          </a:lstStyle>
          <a:p>
            <a:pPr lvl="0">
              <a:defRPr sz="1800"/>
            </a:pPr>
            <a:r>
              <a:rPr sz="4400"/>
              <a:t>Образец заголовка</a:t>
            </a:r>
          </a:p>
        </p:txBody>
      </p:sp>
      <p:sp>
        <p:nvSpPr>
          <p:cNvPr id="91" name="Shape 91"/>
          <p:cNvSpPr>
            <a:spLocks noGrp="1"/>
          </p:cNvSpPr>
          <p:nvPr>
            <p:ph type="body" idx="1"/>
          </p:nvPr>
        </p:nvSpPr>
        <p:spPr>
          <a:xfrm>
            <a:off x="709612" y="412750"/>
            <a:ext cx="6524626" cy="7321550"/>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92" name="Shape 92"/>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94" name="Shape 94"/>
          <p:cNvSpPr>
            <a:spLocks noGrp="1"/>
          </p:cNvSpPr>
          <p:nvPr>
            <p:ph type="title"/>
          </p:nvPr>
        </p:nvSpPr>
        <p:spPr>
          <a:xfrm>
            <a:off x="1290637" y="0"/>
            <a:ext cx="7739063" cy="3962400"/>
          </a:xfrm>
          <a:prstGeom prst="rect">
            <a:avLst/>
          </a:prstGeom>
        </p:spPr>
        <p:txBody>
          <a:bodyPr anchor="b"/>
          <a:lstStyle>
            <a:lvl1pPr algn="ctr" defTabSz="914400">
              <a:defRPr sz="6000"/>
            </a:lvl1pPr>
          </a:lstStyle>
          <a:p>
            <a:pPr lvl="0">
              <a:defRPr sz="1800"/>
            </a:pPr>
            <a:r>
              <a:rPr sz="6000"/>
              <a:t>Образец заголовка</a:t>
            </a:r>
          </a:p>
        </p:txBody>
      </p:sp>
      <p:sp>
        <p:nvSpPr>
          <p:cNvPr id="95" name="Shape 95"/>
          <p:cNvSpPr>
            <a:spLocks noGrp="1"/>
          </p:cNvSpPr>
          <p:nvPr>
            <p:ph type="body" idx="1"/>
          </p:nvPr>
        </p:nvSpPr>
        <p:spPr>
          <a:xfrm>
            <a:off x="1290637" y="4065587"/>
            <a:ext cx="7739063" cy="3668713"/>
          </a:xfrm>
          <a:prstGeom prst="rect">
            <a:avLst/>
          </a:prstGeom>
        </p:spPr>
        <p:txBody>
          <a:bodyPr/>
          <a:lstStyle>
            <a:lvl1pPr marL="0" indent="0" algn="ctr" defTabSz="914400">
              <a:spcBef>
                <a:spcPts val="1000"/>
              </a:spcBef>
              <a:buSzTx/>
              <a:buFontTx/>
              <a:buNone/>
              <a:defRPr sz="2400"/>
            </a:lvl1pPr>
          </a:lstStyle>
          <a:p>
            <a:pPr lvl="0">
              <a:defRPr sz="1800"/>
            </a:pPr>
            <a:r>
              <a:rPr sz="2400"/>
              <a:t>Образец подзаголовка</a:t>
            </a:r>
          </a:p>
        </p:txBody>
      </p:sp>
      <p:sp>
        <p:nvSpPr>
          <p:cNvPr id="96" name="Shape 96"/>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98" name="Shape 98"/>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99" name="Shape 99"/>
          <p:cNvSpPr>
            <a:spLocks noGrp="1"/>
          </p:cNvSpPr>
          <p:nvPr>
            <p:ph type="body" idx="1"/>
          </p:nvPr>
        </p:nvSpPr>
        <p:spPr>
          <a:xfrm>
            <a:off x="709612" y="2060575"/>
            <a:ext cx="8901113"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100" name="Shape 100"/>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102" name="Shape 102"/>
          <p:cNvSpPr>
            <a:spLocks noGrp="1"/>
          </p:cNvSpPr>
          <p:nvPr>
            <p:ph type="title"/>
          </p:nvPr>
        </p:nvSpPr>
        <p:spPr>
          <a:xfrm>
            <a:off x="704850" y="0"/>
            <a:ext cx="8901114" cy="5149850"/>
          </a:xfrm>
          <a:prstGeom prst="rect">
            <a:avLst/>
          </a:prstGeom>
        </p:spPr>
        <p:txBody>
          <a:bodyPr anchor="b"/>
          <a:lstStyle>
            <a:lvl1pPr defTabSz="914400">
              <a:defRPr sz="6000"/>
            </a:lvl1pPr>
          </a:lstStyle>
          <a:p>
            <a:pPr lvl="0">
              <a:defRPr sz="1800"/>
            </a:pPr>
            <a:r>
              <a:rPr sz="6000"/>
              <a:t>Образец заголовка</a:t>
            </a:r>
          </a:p>
        </p:txBody>
      </p:sp>
      <p:sp>
        <p:nvSpPr>
          <p:cNvPr id="103" name="Shape 103"/>
          <p:cNvSpPr>
            <a:spLocks noGrp="1"/>
          </p:cNvSpPr>
          <p:nvPr>
            <p:ph type="body" idx="1"/>
          </p:nvPr>
        </p:nvSpPr>
        <p:spPr>
          <a:xfrm>
            <a:off x="704850" y="5180012"/>
            <a:ext cx="8901114" cy="2554288"/>
          </a:xfrm>
          <a:prstGeom prst="rect">
            <a:avLst/>
          </a:prstGeom>
        </p:spPr>
        <p:txBody>
          <a:bodyPr/>
          <a:lstStyle>
            <a:lvl1pPr marL="0" indent="0" defTabSz="914400">
              <a:spcBef>
                <a:spcPts val="1000"/>
              </a:spcBef>
              <a:buSzTx/>
              <a:buFontTx/>
              <a:buNone/>
              <a:defRPr sz="2400">
                <a:solidFill>
                  <a:srgbClr val="888888"/>
                </a:solidFill>
              </a:defRPr>
            </a:lvl1pPr>
          </a:lstStyle>
          <a:p>
            <a:pPr lvl="0">
              <a:defRPr sz="1800">
                <a:solidFill>
                  <a:srgbClr val="000000"/>
                </a:solidFill>
              </a:defRPr>
            </a:pPr>
            <a:r>
              <a:rPr sz="2400">
                <a:solidFill>
                  <a:srgbClr val="888888"/>
                </a:solidFill>
              </a:rPr>
              <a:t>Образец текста</a:t>
            </a:r>
          </a:p>
        </p:txBody>
      </p:sp>
      <p:sp>
        <p:nvSpPr>
          <p:cNvPr id="104" name="Shape 104"/>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106" name="Shape 106"/>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107" name="Shape 107"/>
          <p:cNvSpPr>
            <a:spLocks noGrp="1"/>
          </p:cNvSpPr>
          <p:nvPr>
            <p:ph type="body" idx="1"/>
          </p:nvPr>
        </p:nvSpPr>
        <p:spPr>
          <a:xfrm>
            <a:off x="709612" y="2060575"/>
            <a:ext cx="4373564"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108" name="Shape 108"/>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110" name="Shape 110"/>
          <p:cNvSpPr>
            <a:spLocks noGrp="1"/>
          </p:cNvSpPr>
          <p:nvPr>
            <p:ph type="title"/>
          </p:nvPr>
        </p:nvSpPr>
        <p:spPr>
          <a:xfrm>
            <a:off x="711200" y="412750"/>
            <a:ext cx="8901114" cy="1495425"/>
          </a:xfrm>
          <a:prstGeom prst="rect">
            <a:avLst/>
          </a:prstGeom>
        </p:spPr>
        <p:txBody>
          <a:bodyPr/>
          <a:lstStyle>
            <a:lvl1pPr defTabSz="914400">
              <a:defRPr sz="4400"/>
            </a:lvl1pPr>
          </a:lstStyle>
          <a:p>
            <a:pPr lvl="0">
              <a:defRPr sz="1800"/>
            </a:pPr>
            <a:r>
              <a:rPr sz="4400"/>
              <a:t>Образец заголовка</a:t>
            </a:r>
          </a:p>
        </p:txBody>
      </p:sp>
      <p:sp>
        <p:nvSpPr>
          <p:cNvPr id="111" name="Shape 111"/>
          <p:cNvSpPr>
            <a:spLocks noGrp="1"/>
          </p:cNvSpPr>
          <p:nvPr>
            <p:ph type="body" idx="1"/>
          </p:nvPr>
        </p:nvSpPr>
        <p:spPr>
          <a:xfrm>
            <a:off x="711200" y="1897063"/>
            <a:ext cx="4365625" cy="930276"/>
          </a:xfrm>
          <a:prstGeom prst="rect">
            <a:avLst/>
          </a:prstGeom>
        </p:spPr>
        <p:txBody>
          <a:bodyPr anchor="b"/>
          <a:lstStyle>
            <a:lvl1pPr marL="0" indent="0" defTabSz="914400">
              <a:spcBef>
                <a:spcPts val="1000"/>
              </a:spcBef>
              <a:buSzTx/>
              <a:buFontTx/>
              <a:buNone/>
              <a:defRPr sz="2400" b="1"/>
            </a:lvl1pPr>
          </a:lstStyle>
          <a:p>
            <a:pPr lvl="0">
              <a:defRPr sz="1800" b="0"/>
            </a:pPr>
            <a:r>
              <a:rPr sz="2400" b="1"/>
              <a:t>Образец текста</a:t>
            </a:r>
          </a:p>
        </p:txBody>
      </p:sp>
      <p:sp>
        <p:nvSpPr>
          <p:cNvPr id="112" name="Shape 112"/>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114" name="Shape 114"/>
          <p:cNvSpPr>
            <a:spLocks noGrp="1"/>
          </p:cNvSpPr>
          <p:nvPr>
            <p:ph type="title"/>
          </p:nvPr>
        </p:nvSpPr>
        <p:spPr>
          <a:xfrm>
            <a:off x="709612" y="412750"/>
            <a:ext cx="8901113" cy="1495425"/>
          </a:xfrm>
          <a:prstGeom prst="rect">
            <a:avLst/>
          </a:prstGeom>
        </p:spPr>
        <p:txBody>
          <a:bodyPr/>
          <a:lstStyle>
            <a:lvl1pPr defTabSz="914400">
              <a:defRPr sz="4400"/>
            </a:lvl1pPr>
          </a:lstStyle>
          <a:p>
            <a:pPr lvl="0">
              <a:defRPr sz="1800"/>
            </a:pPr>
            <a:r>
              <a:rPr sz="4400"/>
              <a:t>Образец заголовка</a:t>
            </a:r>
          </a:p>
        </p:txBody>
      </p:sp>
      <p:sp>
        <p:nvSpPr>
          <p:cNvPr id="115" name="Shape 115"/>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4900"/>
              <a:t>Образец заголовка</a:t>
            </a:r>
          </a:p>
        </p:txBody>
      </p:sp>
      <p:sp>
        <p:nvSpPr>
          <p:cNvPr id="17" name="Shape 17"/>
          <p:cNvSpPr>
            <a:spLocks noGrp="1"/>
          </p:cNvSpPr>
          <p:nvPr>
            <p:ph type="body" idx="1"/>
          </p:nvPr>
        </p:nvSpPr>
        <p:spPr>
          <a:prstGeom prst="rect">
            <a:avLst/>
          </a:prstGeom>
        </p:spPr>
        <p:txBody>
          <a:bodyPr/>
          <a:lstStyle/>
          <a:p>
            <a:pPr lvl="0">
              <a:defRPr sz="1800"/>
            </a:pPr>
            <a:r>
              <a:rPr sz="3100"/>
              <a:t>Образец текста</a:t>
            </a:r>
          </a:p>
          <a:p>
            <a:pPr lvl="1">
              <a:defRPr sz="1800"/>
            </a:pPr>
            <a:r>
              <a:rPr sz="3100"/>
              <a:t>Второй уровень</a:t>
            </a:r>
          </a:p>
          <a:p>
            <a:pPr lvl="2">
              <a:defRPr sz="1800"/>
            </a:pPr>
            <a:r>
              <a:rPr sz="3100"/>
              <a:t>Третий уровень</a:t>
            </a:r>
          </a:p>
          <a:p>
            <a:pPr lvl="3">
              <a:defRPr sz="1800"/>
            </a:pPr>
            <a:r>
              <a:rPr sz="3100"/>
              <a:t>Четвертый уровень</a:t>
            </a:r>
          </a:p>
          <a:p>
            <a:pPr lvl="4">
              <a:defRPr sz="1800"/>
            </a:pPr>
            <a:r>
              <a:rPr sz="3100"/>
              <a:t>Пятый уровень</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119" name="Shape 119"/>
          <p:cNvSpPr>
            <a:spLocks noGrp="1"/>
          </p:cNvSpPr>
          <p:nvPr>
            <p:ph type="title"/>
          </p:nvPr>
        </p:nvSpPr>
        <p:spPr>
          <a:xfrm>
            <a:off x="711200" y="0"/>
            <a:ext cx="3328988" cy="2322513"/>
          </a:xfrm>
          <a:prstGeom prst="rect">
            <a:avLst/>
          </a:prstGeom>
        </p:spPr>
        <p:txBody>
          <a:bodyPr anchor="b"/>
          <a:lstStyle>
            <a:lvl1pPr defTabSz="914400">
              <a:defRPr sz="3200"/>
            </a:lvl1pPr>
          </a:lstStyle>
          <a:p>
            <a:pPr lvl="0">
              <a:defRPr sz="1800"/>
            </a:pPr>
            <a:r>
              <a:rPr sz="3200"/>
              <a:t>Образец заголовка</a:t>
            </a:r>
          </a:p>
        </p:txBody>
      </p:sp>
      <p:sp>
        <p:nvSpPr>
          <p:cNvPr id="120" name="Shape 120"/>
          <p:cNvSpPr>
            <a:spLocks noGrp="1"/>
          </p:cNvSpPr>
          <p:nvPr>
            <p:ph type="body" idx="1"/>
          </p:nvPr>
        </p:nvSpPr>
        <p:spPr>
          <a:xfrm>
            <a:off x="4387850" y="1114425"/>
            <a:ext cx="5224463" cy="6619876"/>
          </a:xfrm>
          <a:prstGeom prst="rect">
            <a:avLst/>
          </a:prstGeom>
        </p:spPr>
        <p:txBody>
          <a:bodyPr/>
          <a:lstStyle>
            <a:lvl1pPr marL="228600" indent="-228600" defTabSz="914400">
              <a:spcBef>
                <a:spcPts val="1000"/>
              </a:spcBef>
              <a:defRPr sz="3200"/>
            </a:lvl1pPr>
            <a:lvl2pPr marL="718457" indent="-261257" defTabSz="914400">
              <a:spcBef>
                <a:spcPts val="1000"/>
              </a:spcBef>
              <a:defRPr sz="3200"/>
            </a:lvl2pPr>
            <a:lvl3pPr marL="1219200" indent="-304800" defTabSz="914400">
              <a:spcBef>
                <a:spcPts val="1000"/>
              </a:spcBef>
              <a:defRPr sz="3200"/>
            </a:lvl3pPr>
            <a:lvl4pPr marL="1737360" indent="-365760" defTabSz="914400">
              <a:spcBef>
                <a:spcPts val="1000"/>
              </a:spcBef>
              <a:defRPr sz="3200"/>
            </a:lvl4pPr>
            <a:lvl5pPr marL="2194560" indent="-365760" defTabSz="914400">
              <a:spcBef>
                <a:spcPts val="1000"/>
              </a:spcBef>
              <a:defRPr sz="3200"/>
            </a:lvl5pPr>
          </a:lstStyle>
          <a:p>
            <a:pPr lvl="0">
              <a:defRPr sz="1800"/>
            </a:pPr>
            <a:r>
              <a:rPr sz="3200"/>
              <a:t>Образец текста</a:t>
            </a:r>
          </a:p>
          <a:p>
            <a:pPr lvl="1">
              <a:defRPr sz="1800"/>
            </a:pPr>
            <a:r>
              <a:rPr sz="3200"/>
              <a:t>Второй уровень</a:t>
            </a:r>
          </a:p>
          <a:p>
            <a:pPr lvl="2">
              <a:defRPr sz="1800"/>
            </a:pPr>
            <a:r>
              <a:rPr sz="3200"/>
              <a:t>Третий уровень</a:t>
            </a:r>
          </a:p>
          <a:p>
            <a:pPr lvl="3">
              <a:defRPr sz="1800"/>
            </a:pPr>
            <a:r>
              <a:rPr sz="3200"/>
              <a:t>Четвертый уровень</a:t>
            </a:r>
          </a:p>
          <a:p>
            <a:pPr lvl="4">
              <a:defRPr sz="1800"/>
            </a:pPr>
            <a:r>
              <a:rPr sz="3200"/>
              <a:t>Пятый уровень</a:t>
            </a:r>
          </a:p>
        </p:txBody>
      </p:sp>
      <p:sp>
        <p:nvSpPr>
          <p:cNvPr id="121" name="Shape 121"/>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123" name="Shape 123"/>
          <p:cNvSpPr>
            <a:spLocks noGrp="1"/>
          </p:cNvSpPr>
          <p:nvPr>
            <p:ph type="title"/>
          </p:nvPr>
        </p:nvSpPr>
        <p:spPr>
          <a:xfrm>
            <a:off x="711200" y="0"/>
            <a:ext cx="3328988" cy="2322513"/>
          </a:xfrm>
          <a:prstGeom prst="rect">
            <a:avLst/>
          </a:prstGeom>
        </p:spPr>
        <p:txBody>
          <a:bodyPr anchor="b"/>
          <a:lstStyle>
            <a:lvl1pPr defTabSz="914400">
              <a:defRPr sz="3200"/>
            </a:lvl1pPr>
          </a:lstStyle>
          <a:p>
            <a:pPr lvl="0">
              <a:defRPr sz="1800"/>
            </a:pPr>
            <a:r>
              <a:rPr sz="3200"/>
              <a:t>Образец заголовка</a:t>
            </a:r>
          </a:p>
        </p:txBody>
      </p:sp>
      <p:sp>
        <p:nvSpPr>
          <p:cNvPr id="124" name="Shape 124"/>
          <p:cNvSpPr>
            <a:spLocks noGrp="1"/>
          </p:cNvSpPr>
          <p:nvPr>
            <p:ph type="body" idx="1"/>
          </p:nvPr>
        </p:nvSpPr>
        <p:spPr>
          <a:xfrm>
            <a:off x="711200" y="2322513"/>
            <a:ext cx="3328988" cy="5411787"/>
          </a:xfrm>
          <a:prstGeom prst="rect">
            <a:avLst/>
          </a:prstGeom>
        </p:spPr>
        <p:txBody>
          <a:bodyPr/>
          <a:lstStyle>
            <a:lvl1pPr marL="0" indent="0" defTabSz="914400">
              <a:spcBef>
                <a:spcPts val="1000"/>
              </a:spcBef>
              <a:buSzTx/>
              <a:buFontTx/>
              <a:buNone/>
              <a:defRPr sz="1600"/>
            </a:lvl1pPr>
          </a:lstStyle>
          <a:p>
            <a:pPr lvl="0">
              <a:defRPr sz="1800"/>
            </a:pPr>
            <a:r>
              <a:rPr sz="1600"/>
              <a:t>Образец текста</a:t>
            </a:r>
          </a:p>
        </p:txBody>
      </p:sp>
      <p:sp>
        <p:nvSpPr>
          <p:cNvPr id="125" name="Shape 125"/>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127" name="Shape 127"/>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128" name="Shape 128"/>
          <p:cNvSpPr>
            <a:spLocks noGrp="1"/>
          </p:cNvSpPr>
          <p:nvPr>
            <p:ph type="body" idx="1"/>
          </p:nvPr>
        </p:nvSpPr>
        <p:spPr>
          <a:xfrm>
            <a:off x="709612" y="2060575"/>
            <a:ext cx="8901113"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129" name="Shape 129"/>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131" name="Shape 131"/>
          <p:cNvSpPr>
            <a:spLocks noGrp="1"/>
          </p:cNvSpPr>
          <p:nvPr>
            <p:ph type="title"/>
          </p:nvPr>
        </p:nvSpPr>
        <p:spPr>
          <a:xfrm>
            <a:off x="7386638" y="0"/>
            <a:ext cx="2224088" cy="7385050"/>
          </a:xfrm>
          <a:prstGeom prst="rect">
            <a:avLst/>
          </a:prstGeom>
        </p:spPr>
        <p:txBody>
          <a:bodyPr/>
          <a:lstStyle>
            <a:lvl1pPr defTabSz="914400">
              <a:defRPr sz="4400"/>
            </a:lvl1pPr>
          </a:lstStyle>
          <a:p>
            <a:pPr lvl="0">
              <a:defRPr sz="1800"/>
            </a:pPr>
            <a:r>
              <a:rPr sz="4400"/>
              <a:t>Образец заголовка</a:t>
            </a:r>
          </a:p>
        </p:txBody>
      </p:sp>
      <p:sp>
        <p:nvSpPr>
          <p:cNvPr id="132" name="Shape 132"/>
          <p:cNvSpPr>
            <a:spLocks noGrp="1"/>
          </p:cNvSpPr>
          <p:nvPr>
            <p:ph type="body" idx="1"/>
          </p:nvPr>
        </p:nvSpPr>
        <p:spPr>
          <a:xfrm>
            <a:off x="709612" y="412750"/>
            <a:ext cx="6524626" cy="7321550"/>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133" name="Shape 133"/>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35" name="Shape 135"/>
          <p:cNvSpPr>
            <a:spLocks noGrp="1"/>
          </p:cNvSpPr>
          <p:nvPr>
            <p:ph type="title"/>
          </p:nvPr>
        </p:nvSpPr>
        <p:spPr>
          <a:xfrm>
            <a:off x="1290637" y="0"/>
            <a:ext cx="7739063" cy="3962400"/>
          </a:xfrm>
          <a:prstGeom prst="rect">
            <a:avLst/>
          </a:prstGeom>
        </p:spPr>
        <p:txBody>
          <a:bodyPr anchor="b"/>
          <a:lstStyle>
            <a:lvl1pPr algn="ctr" defTabSz="914400">
              <a:defRPr sz="6000"/>
            </a:lvl1pPr>
          </a:lstStyle>
          <a:p>
            <a:pPr lvl="0">
              <a:defRPr sz="1800"/>
            </a:pPr>
            <a:r>
              <a:rPr sz="6000"/>
              <a:t>Образец заголовка</a:t>
            </a:r>
          </a:p>
        </p:txBody>
      </p:sp>
      <p:sp>
        <p:nvSpPr>
          <p:cNvPr id="136" name="Shape 136"/>
          <p:cNvSpPr>
            <a:spLocks noGrp="1"/>
          </p:cNvSpPr>
          <p:nvPr>
            <p:ph type="body" idx="1"/>
          </p:nvPr>
        </p:nvSpPr>
        <p:spPr>
          <a:xfrm>
            <a:off x="1290637" y="4065587"/>
            <a:ext cx="7739063" cy="3668713"/>
          </a:xfrm>
          <a:prstGeom prst="rect">
            <a:avLst/>
          </a:prstGeom>
        </p:spPr>
        <p:txBody>
          <a:bodyPr/>
          <a:lstStyle>
            <a:lvl1pPr marL="0" indent="0" algn="ctr" defTabSz="914400">
              <a:spcBef>
                <a:spcPts val="1000"/>
              </a:spcBef>
              <a:buSzTx/>
              <a:buFontTx/>
              <a:buNone/>
              <a:defRPr sz="2400"/>
            </a:lvl1pPr>
          </a:lstStyle>
          <a:p>
            <a:pPr lvl="0">
              <a:defRPr sz="1800"/>
            </a:pPr>
            <a:r>
              <a:rPr sz="2400"/>
              <a:t>Образец подзаголовка</a:t>
            </a:r>
          </a:p>
        </p:txBody>
      </p:sp>
      <p:sp>
        <p:nvSpPr>
          <p:cNvPr id="137" name="Shape 137"/>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139" name="Shape 139"/>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140" name="Shape 140"/>
          <p:cNvSpPr>
            <a:spLocks noGrp="1"/>
          </p:cNvSpPr>
          <p:nvPr>
            <p:ph type="body" idx="1"/>
          </p:nvPr>
        </p:nvSpPr>
        <p:spPr>
          <a:xfrm>
            <a:off x="709612" y="2060575"/>
            <a:ext cx="8901113"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141" name="Shape 141"/>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143" name="Shape 143"/>
          <p:cNvSpPr>
            <a:spLocks noGrp="1"/>
          </p:cNvSpPr>
          <p:nvPr>
            <p:ph type="title"/>
          </p:nvPr>
        </p:nvSpPr>
        <p:spPr>
          <a:xfrm>
            <a:off x="704850" y="0"/>
            <a:ext cx="8901114" cy="5149850"/>
          </a:xfrm>
          <a:prstGeom prst="rect">
            <a:avLst/>
          </a:prstGeom>
        </p:spPr>
        <p:txBody>
          <a:bodyPr anchor="b"/>
          <a:lstStyle>
            <a:lvl1pPr defTabSz="914400">
              <a:defRPr sz="6000"/>
            </a:lvl1pPr>
          </a:lstStyle>
          <a:p>
            <a:pPr lvl="0">
              <a:defRPr sz="1800"/>
            </a:pPr>
            <a:r>
              <a:rPr sz="6000"/>
              <a:t>Образец заголовка</a:t>
            </a:r>
          </a:p>
        </p:txBody>
      </p:sp>
      <p:sp>
        <p:nvSpPr>
          <p:cNvPr id="144" name="Shape 144"/>
          <p:cNvSpPr>
            <a:spLocks noGrp="1"/>
          </p:cNvSpPr>
          <p:nvPr>
            <p:ph type="body" idx="1"/>
          </p:nvPr>
        </p:nvSpPr>
        <p:spPr>
          <a:xfrm>
            <a:off x="704850" y="5180012"/>
            <a:ext cx="8901114" cy="2554288"/>
          </a:xfrm>
          <a:prstGeom prst="rect">
            <a:avLst/>
          </a:prstGeom>
        </p:spPr>
        <p:txBody>
          <a:bodyPr/>
          <a:lstStyle>
            <a:lvl1pPr marL="0" indent="0" defTabSz="914400">
              <a:spcBef>
                <a:spcPts val="1000"/>
              </a:spcBef>
              <a:buSzTx/>
              <a:buFontTx/>
              <a:buNone/>
              <a:defRPr sz="2400">
                <a:solidFill>
                  <a:srgbClr val="888888"/>
                </a:solidFill>
              </a:defRPr>
            </a:lvl1pPr>
          </a:lstStyle>
          <a:p>
            <a:pPr lvl="0">
              <a:defRPr sz="1800">
                <a:solidFill>
                  <a:srgbClr val="000000"/>
                </a:solidFill>
              </a:defRPr>
            </a:pPr>
            <a:r>
              <a:rPr sz="2400">
                <a:solidFill>
                  <a:srgbClr val="888888"/>
                </a:solidFill>
              </a:rPr>
              <a:t>Образец текста</a:t>
            </a:r>
          </a:p>
        </p:txBody>
      </p:sp>
      <p:sp>
        <p:nvSpPr>
          <p:cNvPr id="145" name="Shape 145"/>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147" name="Shape 147"/>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148" name="Shape 148"/>
          <p:cNvSpPr>
            <a:spLocks noGrp="1"/>
          </p:cNvSpPr>
          <p:nvPr>
            <p:ph type="body" idx="1"/>
          </p:nvPr>
        </p:nvSpPr>
        <p:spPr>
          <a:xfrm>
            <a:off x="709612" y="2060575"/>
            <a:ext cx="4373564"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149" name="Shape 149"/>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151" name="Shape 151"/>
          <p:cNvSpPr>
            <a:spLocks noGrp="1"/>
          </p:cNvSpPr>
          <p:nvPr>
            <p:ph type="title"/>
          </p:nvPr>
        </p:nvSpPr>
        <p:spPr>
          <a:xfrm>
            <a:off x="711200" y="412750"/>
            <a:ext cx="8901114" cy="1495425"/>
          </a:xfrm>
          <a:prstGeom prst="rect">
            <a:avLst/>
          </a:prstGeom>
        </p:spPr>
        <p:txBody>
          <a:bodyPr/>
          <a:lstStyle>
            <a:lvl1pPr defTabSz="914400">
              <a:defRPr sz="4400"/>
            </a:lvl1pPr>
          </a:lstStyle>
          <a:p>
            <a:pPr lvl="0">
              <a:defRPr sz="1800"/>
            </a:pPr>
            <a:r>
              <a:rPr sz="4400"/>
              <a:t>Образец заголовка</a:t>
            </a:r>
          </a:p>
        </p:txBody>
      </p:sp>
      <p:sp>
        <p:nvSpPr>
          <p:cNvPr id="152" name="Shape 152"/>
          <p:cNvSpPr>
            <a:spLocks noGrp="1"/>
          </p:cNvSpPr>
          <p:nvPr>
            <p:ph type="body" idx="1"/>
          </p:nvPr>
        </p:nvSpPr>
        <p:spPr>
          <a:xfrm>
            <a:off x="711200" y="1897063"/>
            <a:ext cx="4365625" cy="930276"/>
          </a:xfrm>
          <a:prstGeom prst="rect">
            <a:avLst/>
          </a:prstGeom>
        </p:spPr>
        <p:txBody>
          <a:bodyPr anchor="b"/>
          <a:lstStyle>
            <a:lvl1pPr marL="0" indent="0" defTabSz="914400">
              <a:spcBef>
                <a:spcPts val="1000"/>
              </a:spcBef>
              <a:buSzTx/>
              <a:buFontTx/>
              <a:buNone/>
              <a:defRPr sz="2400" b="1"/>
            </a:lvl1pPr>
          </a:lstStyle>
          <a:p>
            <a:pPr lvl="0">
              <a:defRPr sz="1800" b="0"/>
            </a:pPr>
            <a:r>
              <a:rPr sz="2400" b="1"/>
              <a:t>Образец текста</a:t>
            </a:r>
          </a:p>
        </p:txBody>
      </p:sp>
      <p:sp>
        <p:nvSpPr>
          <p:cNvPr id="153" name="Shape 153"/>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155" name="Shape 155"/>
          <p:cNvSpPr>
            <a:spLocks noGrp="1"/>
          </p:cNvSpPr>
          <p:nvPr>
            <p:ph type="title"/>
          </p:nvPr>
        </p:nvSpPr>
        <p:spPr>
          <a:xfrm>
            <a:off x="709612" y="412750"/>
            <a:ext cx="8901113" cy="1495425"/>
          </a:xfrm>
          <a:prstGeom prst="rect">
            <a:avLst/>
          </a:prstGeom>
        </p:spPr>
        <p:txBody>
          <a:bodyPr/>
          <a:lstStyle>
            <a:lvl1pPr defTabSz="914400">
              <a:defRPr sz="4400"/>
            </a:lvl1pPr>
          </a:lstStyle>
          <a:p>
            <a:pPr lvl="0">
              <a:defRPr sz="1800"/>
            </a:pPr>
            <a:r>
              <a:rPr sz="4400"/>
              <a:t>Образец заголовка</a:t>
            </a:r>
          </a:p>
        </p:txBody>
      </p:sp>
      <p:sp>
        <p:nvSpPr>
          <p:cNvPr id="156" name="Shape 156"/>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0" name="Shape 20"/>
          <p:cNvSpPr>
            <a:spLocks noGrp="1"/>
          </p:cNvSpPr>
          <p:nvPr>
            <p:ph type="title"/>
          </p:nvPr>
        </p:nvSpPr>
        <p:spPr>
          <a:xfrm>
            <a:off x="704148" y="0"/>
            <a:ext cx="8901293" cy="5149684"/>
          </a:xfrm>
          <a:prstGeom prst="rect">
            <a:avLst/>
          </a:prstGeom>
        </p:spPr>
        <p:txBody>
          <a:bodyPr anchor="b"/>
          <a:lstStyle>
            <a:lvl1pPr>
              <a:defRPr sz="6700"/>
            </a:lvl1pPr>
          </a:lstStyle>
          <a:p>
            <a:pPr lvl="0">
              <a:defRPr sz="1800"/>
            </a:pPr>
            <a:r>
              <a:rPr sz="6700"/>
              <a:t>Образец заголовка</a:t>
            </a:r>
          </a:p>
        </p:txBody>
      </p:sp>
      <p:sp>
        <p:nvSpPr>
          <p:cNvPr id="21" name="Shape 21"/>
          <p:cNvSpPr>
            <a:spLocks noGrp="1"/>
          </p:cNvSpPr>
          <p:nvPr>
            <p:ph type="body" idx="1"/>
          </p:nvPr>
        </p:nvSpPr>
        <p:spPr>
          <a:xfrm>
            <a:off x="704148" y="5180145"/>
            <a:ext cx="8901293" cy="2554155"/>
          </a:xfrm>
          <a:prstGeom prst="rect">
            <a:avLst/>
          </a:prstGeom>
        </p:spPr>
        <p:txBody>
          <a:bodyPr/>
          <a:lstStyle>
            <a:lvl1pPr marL="0" indent="0">
              <a:buSzTx/>
              <a:buFontTx/>
              <a:buNone/>
              <a:defRPr sz="2700"/>
            </a:lvl1pPr>
          </a:lstStyle>
          <a:p>
            <a:pPr lvl="0">
              <a:defRPr sz="1800"/>
            </a:pPr>
            <a:r>
              <a:rPr sz="2700"/>
              <a:t>Образец текста</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158" name="Shape 158"/>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160" name="Shape 160"/>
          <p:cNvSpPr>
            <a:spLocks noGrp="1"/>
          </p:cNvSpPr>
          <p:nvPr>
            <p:ph type="title"/>
          </p:nvPr>
        </p:nvSpPr>
        <p:spPr>
          <a:xfrm>
            <a:off x="711200" y="0"/>
            <a:ext cx="3328988" cy="2322513"/>
          </a:xfrm>
          <a:prstGeom prst="rect">
            <a:avLst/>
          </a:prstGeom>
        </p:spPr>
        <p:txBody>
          <a:bodyPr anchor="b"/>
          <a:lstStyle>
            <a:lvl1pPr defTabSz="914400">
              <a:defRPr sz="3200"/>
            </a:lvl1pPr>
          </a:lstStyle>
          <a:p>
            <a:pPr lvl="0">
              <a:defRPr sz="1800"/>
            </a:pPr>
            <a:r>
              <a:rPr sz="3200"/>
              <a:t>Образец заголовка</a:t>
            </a:r>
          </a:p>
        </p:txBody>
      </p:sp>
      <p:sp>
        <p:nvSpPr>
          <p:cNvPr id="161" name="Shape 161"/>
          <p:cNvSpPr>
            <a:spLocks noGrp="1"/>
          </p:cNvSpPr>
          <p:nvPr>
            <p:ph type="body" idx="1"/>
          </p:nvPr>
        </p:nvSpPr>
        <p:spPr>
          <a:xfrm>
            <a:off x="4387850" y="1114425"/>
            <a:ext cx="5224463" cy="6619876"/>
          </a:xfrm>
          <a:prstGeom prst="rect">
            <a:avLst/>
          </a:prstGeom>
        </p:spPr>
        <p:txBody>
          <a:bodyPr/>
          <a:lstStyle>
            <a:lvl1pPr marL="228600" indent="-228600" defTabSz="914400">
              <a:spcBef>
                <a:spcPts val="1000"/>
              </a:spcBef>
              <a:defRPr sz="3200"/>
            </a:lvl1pPr>
            <a:lvl2pPr marL="718457" indent="-261257" defTabSz="914400">
              <a:spcBef>
                <a:spcPts val="1000"/>
              </a:spcBef>
              <a:defRPr sz="3200"/>
            </a:lvl2pPr>
            <a:lvl3pPr marL="1219200" indent="-304800" defTabSz="914400">
              <a:spcBef>
                <a:spcPts val="1000"/>
              </a:spcBef>
              <a:defRPr sz="3200"/>
            </a:lvl3pPr>
            <a:lvl4pPr marL="1737360" indent="-365760" defTabSz="914400">
              <a:spcBef>
                <a:spcPts val="1000"/>
              </a:spcBef>
              <a:defRPr sz="3200"/>
            </a:lvl4pPr>
            <a:lvl5pPr marL="2194560" indent="-365760" defTabSz="914400">
              <a:spcBef>
                <a:spcPts val="1000"/>
              </a:spcBef>
              <a:defRPr sz="3200"/>
            </a:lvl5pPr>
          </a:lstStyle>
          <a:p>
            <a:pPr lvl="0">
              <a:defRPr sz="1800"/>
            </a:pPr>
            <a:r>
              <a:rPr sz="3200"/>
              <a:t>Образец текста</a:t>
            </a:r>
          </a:p>
          <a:p>
            <a:pPr lvl="1">
              <a:defRPr sz="1800"/>
            </a:pPr>
            <a:r>
              <a:rPr sz="3200"/>
              <a:t>Второй уровень</a:t>
            </a:r>
          </a:p>
          <a:p>
            <a:pPr lvl="2">
              <a:defRPr sz="1800"/>
            </a:pPr>
            <a:r>
              <a:rPr sz="3200"/>
              <a:t>Третий уровень</a:t>
            </a:r>
          </a:p>
          <a:p>
            <a:pPr lvl="3">
              <a:defRPr sz="1800"/>
            </a:pPr>
            <a:r>
              <a:rPr sz="3200"/>
              <a:t>Четвертый уровень</a:t>
            </a:r>
          </a:p>
          <a:p>
            <a:pPr lvl="4">
              <a:defRPr sz="1800"/>
            </a:pPr>
            <a:r>
              <a:rPr sz="3200"/>
              <a:t>Пятый уровень</a:t>
            </a:r>
          </a:p>
        </p:txBody>
      </p:sp>
      <p:sp>
        <p:nvSpPr>
          <p:cNvPr id="162" name="Shape 162"/>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164" name="Shape 164"/>
          <p:cNvSpPr>
            <a:spLocks noGrp="1"/>
          </p:cNvSpPr>
          <p:nvPr>
            <p:ph type="title"/>
          </p:nvPr>
        </p:nvSpPr>
        <p:spPr>
          <a:xfrm>
            <a:off x="711200" y="0"/>
            <a:ext cx="3328988" cy="2322513"/>
          </a:xfrm>
          <a:prstGeom prst="rect">
            <a:avLst/>
          </a:prstGeom>
        </p:spPr>
        <p:txBody>
          <a:bodyPr anchor="b"/>
          <a:lstStyle>
            <a:lvl1pPr defTabSz="914400">
              <a:defRPr sz="3200"/>
            </a:lvl1pPr>
          </a:lstStyle>
          <a:p>
            <a:pPr lvl="0">
              <a:defRPr sz="1800"/>
            </a:pPr>
            <a:r>
              <a:rPr sz="3200"/>
              <a:t>Образец заголовка</a:t>
            </a:r>
          </a:p>
        </p:txBody>
      </p:sp>
      <p:sp>
        <p:nvSpPr>
          <p:cNvPr id="165" name="Shape 165"/>
          <p:cNvSpPr>
            <a:spLocks noGrp="1"/>
          </p:cNvSpPr>
          <p:nvPr>
            <p:ph type="body" idx="1"/>
          </p:nvPr>
        </p:nvSpPr>
        <p:spPr>
          <a:xfrm>
            <a:off x="711200" y="2322513"/>
            <a:ext cx="3328988" cy="5411787"/>
          </a:xfrm>
          <a:prstGeom prst="rect">
            <a:avLst/>
          </a:prstGeom>
        </p:spPr>
        <p:txBody>
          <a:bodyPr/>
          <a:lstStyle>
            <a:lvl1pPr marL="0" indent="0" defTabSz="914400">
              <a:spcBef>
                <a:spcPts val="1000"/>
              </a:spcBef>
              <a:buSzTx/>
              <a:buFontTx/>
              <a:buNone/>
              <a:defRPr sz="1600"/>
            </a:lvl1pPr>
          </a:lstStyle>
          <a:p>
            <a:pPr lvl="0">
              <a:defRPr sz="1800"/>
            </a:pPr>
            <a:r>
              <a:rPr sz="1600"/>
              <a:t>Образец текста</a:t>
            </a:r>
          </a:p>
        </p:txBody>
      </p:sp>
      <p:sp>
        <p:nvSpPr>
          <p:cNvPr id="166" name="Shape 166"/>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168" name="Shape 168"/>
          <p:cNvSpPr>
            <a:spLocks noGrp="1"/>
          </p:cNvSpPr>
          <p:nvPr>
            <p:ph type="title"/>
          </p:nvPr>
        </p:nvSpPr>
        <p:spPr>
          <a:xfrm>
            <a:off x="709612" y="260350"/>
            <a:ext cx="8901113" cy="1800225"/>
          </a:xfrm>
          <a:prstGeom prst="rect">
            <a:avLst/>
          </a:prstGeom>
        </p:spPr>
        <p:txBody>
          <a:bodyPr/>
          <a:lstStyle>
            <a:lvl1pPr defTabSz="914400">
              <a:defRPr sz="4400"/>
            </a:lvl1pPr>
          </a:lstStyle>
          <a:p>
            <a:pPr lvl="0">
              <a:defRPr sz="1800"/>
            </a:pPr>
            <a:r>
              <a:rPr sz="4400"/>
              <a:t>Образец заголовка</a:t>
            </a:r>
          </a:p>
        </p:txBody>
      </p:sp>
      <p:sp>
        <p:nvSpPr>
          <p:cNvPr id="169" name="Shape 169"/>
          <p:cNvSpPr>
            <a:spLocks noGrp="1"/>
          </p:cNvSpPr>
          <p:nvPr>
            <p:ph type="body" idx="1"/>
          </p:nvPr>
        </p:nvSpPr>
        <p:spPr>
          <a:xfrm>
            <a:off x="709612" y="2060575"/>
            <a:ext cx="8901113" cy="5673725"/>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170" name="Shape 170"/>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172" name="Shape 172"/>
          <p:cNvSpPr>
            <a:spLocks noGrp="1"/>
          </p:cNvSpPr>
          <p:nvPr>
            <p:ph type="title"/>
          </p:nvPr>
        </p:nvSpPr>
        <p:spPr>
          <a:xfrm>
            <a:off x="7386638" y="0"/>
            <a:ext cx="2224088" cy="7385050"/>
          </a:xfrm>
          <a:prstGeom prst="rect">
            <a:avLst/>
          </a:prstGeom>
        </p:spPr>
        <p:txBody>
          <a:bodyPr/>
          <a:lstStyle>
            <a:lvl1pPr defTabSz="914400">
              <a:defRPr sz="4400"/>
            </a:lvl1pPr>
          </a:lstStyle>
          <a:p>
            <a:pPr lvl="0">
              <a:defRPr sz="1800"/>
            </a:pPr>
            <a:r>
              <a:rPr sz="4400"/>
              <a:t>Образец заголовка</a:t>
            </a:r>
          </a:p>
        </p:txBody>
      </p:sp>
      <p:sp>
        <p:nvSpPr>
          <p:cNvPr id="173" name="Shape 173"/>
          <p:cNvSpPr>
            <a:spLocks noGrp="1"/>
          </p:cNvSpPr>
          <p:nvPr>
            <p:ph type="body" idx="1"/>
          </p:nvPr>
        </p:nvSpPr>
        <p:spPr>
          <a:xfrm>
            <a:off x="709612" y="412750"/>
            <a:ext cx="6524626" cy="7321550"/>
          </a:xfrm>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pPr lvl="0">
              <a:defRPr sz="1800"/>
            </a:pPr>
            <a:r>
              <a:rPr sz="2800"/>
              <a:t>Образец текста</a:t>
            </a:r>
          </a:p>
          <a:p>
            <a:pPr lvl="1">
              <a:defRPr sz="1800"/>
            </a:pPr>
            <a:r>
              <a:rPr sz="2800"/>
              <a:t>Второй уровень</a:t>
            </a:r>
          </a:p>
          <a:p>
            <a:pPr lvl="2">
              <a:defRPr sz="1800"/>
            </a:pPr>
            <a:r>
              <a:rPr sz="2800"/>
              <a:t>Третий уровень</a:t>
            </a:r>
          </a:p>
          <a:p>
            <a:pPr lvl="3">
              <a:defRPr sz="1800"/>
            </a:pPr>
            <a:r>
              <a:rPr sz="2800"/>
              <a:t>Четвертый уровень</a:t>
            </a:r>
          </a:p>
          <a:p>
            <a:pPr lvl="4">
              <a:defRPr sz="1800"/>
            </a:pPr>
            <a:r>
              <a:rPr sz="2800"/>
              <a:t>Пятый уровень</a:t>
            </a:r>
          </a:p>
        </p:txBody>
      </p:sp>
      <p:sp>
        <p:nvSpPr>
          <p:cNvPr id="174" name="Shape 174"/>
          <p:cNvSpPr>
            <a:spLocks noGrp="1"/>
          </p:cNvSpPr>
          <p:nvPr>
            <p:ph type="sldNum" sz="quarter" idx="2"/>
          </p:nvPr>
        </p:nvSpPr>
        <p:spPr>
          <a:xfrm>
            <a:off x="7288213" y="7245668"/>
            <a:ext cx="2322513" cy="269241"/>
          </a:xfrm>
          <a:prstGeom prst="rect">
            <a:avLst/>
          </a:prstGeom>
        </p:spPr>
        <p:txBody>
          <a:bodyPr/>
          <a:lstStyle>
            <a:lvl1pPr>
              <a:defRPr sz="1200"/>
            </a:lvl1p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pPr>
            <a:r>
              <a:rPr sz="4900"/>
              <a:t>Образец заголовка</a:t>
            </a:r>
          </a:p>
        </p:txBody>
      </p:sp>
      <p:sp>
        <p:nvSpPr>
          <p:cNvPr id="25" name="Shape 25"/>
          <p:cNvSpPr>
            <a:spLocks noGrp="1"/>
          </p:cNvSpPr>
          <p:nvPr>
            <p:ph type="body" idx="1"/>
          </p:nvPr>
        </p:nvSpPr>
        <p:spPr>
          <a:xfrm>
            <a:off x="709523" y="2060589"/>
            <a:ext cx="4386144" cy="5673711"/>
          </a:xfrm>
          <a:prstGeom prst="rect">
            <a:avLst/>
          </a:prstGeom>
        </p:spPr>
        <p:txBody>
          <a:bodyPr/>
          <a:lstStyle/>
          <a:p>
            <a:pPr lvl="0">
              <a:defRPr sz="1800"/>
            </a:pPr>
            <a:r>
              <a:rPr sz="3100"/>
              <a:t>Образец текста</a:t>
            </a:r>
          </a:p>
          <a:p>
            <a:pPr lvl="1">
              <a:defRPr sz="1800"/>
            </a:pPr>
            <a:r>
              <a:rPr sz="3100"/>
              <a:t>Второй уровень</a:t>
            </a:r>
          </a:p>
          <a:p>
            <a:pPr lvl="2">
              <a:defRPr sz="1800"/>
            </a:pPr>
            <a:r>
              <a:rPr sz="3100"/>
              <a:t>Третий уровень</a:t>
            </a:r>
          </a:p>
          <a:p>
            <a:pPr lvl="3">
              <a:defRPr sz="1800"/>
            </a:pPr>
            <a:r>
              <a:rPr sz="3100"/>
              <a:t>Четвертый уровень</a:t>
            </a:r>
          </a:p>
          <a:p>
            <a:pPr lvl="4">
              <a:defRPr sz="1800"/>
            </a:pPr>
            <a:r>
              <a:rPr sz="3100"/>
              <a:t>Пятый уровень</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28" name="Shape 28"/>
          <p:cNvSpPr>
            <a:spLocks noGrp="1"/>
          </p:cNvSpPr>
          <p:nvPr>
            <p:ph type="title"/>
          </p:nvPr>
        </p:nvSpPr>
        <p:spPr>
          <a:xfrm>
            <a:off x="710866" y="412119"/>
            <a:ext cx="8901294" cy="1496169"/>
          </a:xfrm>
          <a:prstGeom prst="rect">
            <a:avLst/>
          </a:prstGeom>
        </p:spPr>
        <p:txBody>
          <a:bodyPr/>
          <a:lstStyle/>
          <a:p>
            <a:pPr lvl="0">
              <a:defRPr sz="1800"/>
            </a:pPr>
            <a:r>
              <a:rPr sz="4900"/>
              <a:t>Образец заголовка</a:t>
            </a:r>
          </a:p>
        </p:txBody>
      </p:sp>
      <p:sp>
        <p:nvSpPr>
          <p:cNvPr id="29" name="Shape 29"/>
          <p:cNvSpPr>
            <a:spLocks noGrp="1"/>
          </p:cNvSpPr>
          <p:nvPr>
            <p:ph type="body" idx="1"/>
          </p:nvPr>
        </p:nvSpPr>
        <p:spPr>
          <a:xfrm>
            <a:off x="710869" y="1897534"/>
            <a:ext cx="4365986" cy="929954"/>
          </a:xfrm>
          <a:prstGeom prst="rect">
            <a:avLst/>
          </a:prstGeom>
        </p:spPr>
        <p:txBody>
          <a:bodyPr anchor="b"/>
          <a:lstStyle>
            <a:lvl1pPr marL="0" indent="0">
              <a:buSzTx/>
              <a:buFontTx/>
              <a:buNone/>
              <a:defRPr sz="2700" b="1"/>
            </a:lvl1pPr>
          </a:lstStyle>
          <a:p>
            <a:pPr lvl="0">
              <a:defRPr sz="1800" b="0"/>
            </a:pPr>
            <a:r>
              <a:rPr sz="2700" b="1"/>
              <a:t>Образец текста</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32" name="Shape 32"/>
          <p:cNvSpPr>
            <a:spLocks noGrp="1"/>
          </p:cNvSpPr>
          <p:nvPr>
            <p:ph type="title"/>
          </p:nvPr>
        </p:nvSpPr>
        <p:spPr>
          <a:xfrm>
            <a:off x="709523" y="412119"/>
            <a:ext cx="8901293" cy="1496169"/>
          </a:xfrm>
          <a:prstGeom prst="rect">
            <a:avLst/>
          </a:prstGeom>
        </p:spPr>
        <p:txBody>
          <a:bodyPr/>
          <a:lstStyle/>
          <a:p>
            <a:pPr lvl="0">
              <a:defRPr sz="1800"/>
            </a:pPr>
            <a:r>
              <a:rPr sz="4900"/>
              <a:t>Образец заголовка</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37" name="Shape 37"/>
          <p:cNvSpPr>
            <a:spLocks noGrp="1"/>
          </p:cNvSpPr>
          <p:nvPr>
            <p:ph type="title"/>
          </p:nvPr>
        </p:nvSpPr>
        <p:spPr>
          <a:xfrm>
            <a:off x="710866" y="0"/>
            <a:ext cx="3328579" cy="2322195"/>
          </a:xfrm>
          <a:prstGeom prst="rect">
            <a:avLst/>
          </a:prstGeom>
        </p:spPr>
        <p:txBody>
          <a:bodyPr anchor="b"/>
          <a:lstStyle>
            <a:lvl1pPr>
              <a:defRPr sz="3600"/>
            </a:lvl1pPr>
          </a:lstStyle>
          <a:p>
            <a:pPr lvl="0">
              <a:defRPr sz="1800"/>
            </a:pPr>
            <a:r>
              <a:rPr sz="3600"/>
              <a:t>Образец заголовка</a:t>
            </a:r>
          </a:p>
        </p:txBody>
      </p:sp>
      <p:sp>
        <p:nvSpPr>
          <p:cNvPr id="38" name="Shape 38"/>
          <p:cNvSpPr>
            <a:spLocks noGrp="1"/>
          </p:cNvSpPr>
          <p:nvPr>
            <p:ph type="body" idx="1"/>
          </p:nvPr>
        </p:nvSpPr>
        <p:spPr>
          <a:xfrm>
            <a:off x="4387488" y="1114512"/>
            <a:ext cx="5224672" cy="6619789"/>
          </a:xfrm>
          <a:prstGeom prst="rect">
            <a:avLst/>
          </a:prstGeom>
        </p:spPr>
        <p:txBody>
          <a:bodyPr/>
          <a:lstStyle>
            <a:lvl1pPr>
              <a:defRPr sz="3600"/>
            </a:lvl1pPr>
            <a:lvl2pPr marL="815606" indent="-299610">
              <a:defRPr sz="3600"/>
            </a:lvl2pPr>
            <a:lvl3pPr marL="1375989" indent="-343997">
              <a:defRPr sz="3600"/>
            </a:lvl3pPr>
            <a:lvl4pPr marL="1970166" indent="-422178">
              <a:defRPr sz="3600"/>
            </a:lvl4pPr>
            <a:lvl5pPr marL="2486162" indent="-422178">
              <a:defRPr sz="3600"/>
            </a:lvl5pPr>
          </a:lstStyle>
          <a:p>
            <a:pPr lvl="0">
              <a:defRPr sz="1800"/>
            </a:pPr>
            <a:r>
              <a:rPr sz="3600"/>
              <a:t>Образец текста</a:t>
            </a:r>
          </a:p>
          <a:p>
            <a:pPr lvl="1">
              <a:defRPr sz="1800"/>
            </a:pPr>
            <a:r>
              <a:rPr sz="3600"/>
              <a:t>Второй уровень</a:t>
            </a:r>
          </a:p>
          <a:p>
            <a:pPr lvl="2">
              <a:defRPr sz="1800"/>
            </a:pPr>
            <a:r>
              <a:rPr sz="3600"/>
              <a:t>Третий уровень</a:t>
            </a:r>
          </a:p>
          <a:p>
            <a:pPr lvl="3">
              <a:defRPr sz="1800"/>
            </a:pPr>
            <a:r>
              <a:rPr sz="3600"/>
              <a:t>Четвертый уровень</a:t>
            </a:r>
          </a:p>
          <a:p>
            <a:pPr lvl="4">
              <a:defRPr sz="1800"/>
            </a:pPr>
            <a:r>
              <a:rPr sz="3600"/>
              <a:t>Пятый уровень</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09523" y="259818"/>
            <a:ext cx="8901293" cy="180077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900"/>
              <a:t>Образец заголовка</a:t>
            </a:r>
          </a:p>
        </p:txBody>
      </p:sp>
      <p:sp>
        <p:nvSpPr>
          <p:cNvPr id="3" name="Shape 3"/>
          <p:cNvSpPr>
            <a:spLocks noGrp="1"/>
          </p:cNvSpPr>
          <p:nvPr>
            <p:ph type="body" idx="1"/>
          </p:nvPr>
        </p:nvSpPr>
        <p:spPr>
          <a:xfrm>
            <a:off x="709523" y="2060589"/>
            <a:ext cx="8901293" cy="567371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100"/>
              <a:t>Образец текста</a:t>
            </a:r>
          </a:p>
          <a:p>
            <a:pPr lvl="1">
              <a:defRPr sz="1800"/>
            </a:pPr>
            <a:r>
              <a:rPr sz="3100"/>
              <a:t>Второй уровень</a:t>
            </a:r>
          </a:p>
          <a:p>
            <a:pPr lvl="2">
              <a:defRPr sz="1800"/>
            </a:pPr>
            <a:r>
              <a:rPr sz="3100"/>
              <a:t>Третий уровень</a:t>
            </a:r>
          </a:p>
          <a:p>
            <a:pPr lvl="3">
              <a:defRPr sz="1800"/>
            </a:pPr>
            <a:r>
              <a:rPr sz="3100"/>
              <a:t>Четвертый уровень</a:t>
            </a:r>
          </a:p>
          <a:p>
            <a:pPr lvl="4">
              <a:defRPr sz="1800"/>
            </a:pPr>
            <a:r>
              <a:rPr sz="3100"/>
              <a:t>Пятый уровень</a:t>
            </a:r>
          </a:p>
        </p:txBody>
      </p:sp>
      <p:sp>
        <p:nvSpPr>
          <p:cNvPr id="4" name="Shape 4"/>
          <p:cNvSpPr>
            <a:spLocks noGrp="1"/>
          </p:cNvSpPr>
          <p:nvPr>
            <p:ph type="sldNum" sz="quarter" idx="2"/>
          </p:nvPr>
        </p:nvSpPr>
        <p:spPr>
          <a:xfrm>
            <a:off x="7288738" y="7239526"/>
            <a:ext cx="2322077" cy="281941"/>
          </a:xfrm>
          <a:prstGeom prst="rect">
            <a:avLst/>
          </a:prstGeom>
          <a:ln w="12700">
            <a:miter lim="400000"/>
          </a:ln>
        </p:spPr>
        <p:txBody>
          <a:bodyPr lIns="45719" rIns="45719" anchor="ctr">
            <a:spAutoFit/>
          </a:bodyPr>
          <a:lstStyle>
            <a:lvl1pPr algn="r">
              <a:defRPr sz="13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Lst>
  <p:transition spd="med"/>
  <p:txStyles>
    <p:titleStyle>
      <a:lvl1pPr defTabSz="1031992">
        <a:lnSpc>
          <a:spcPct val="90000"/>
        </a:lnSpc>
        <a:defRPr sz="4900">
          <a:latin typeface="Calibri Light"/>
          <a:ea typeface="Calibri Light"/>
          <a:cs typeface="Calibri Light"/>
          <a:sym typeface="Calibri Light"/>
        </a:defRPr>
      </a:lvl1pPr>
      <a:lvl2pPr defTabSz="1031992">
        <a:lnSpc>
          <a:spcPct val="90000"/>
        </a:lnSpc>
        <a:defRPr sz="4900">
          <a:latin typeface="Calibri Light"/>
          <a:ea typeface="Calibri Light"/>
          <a:cs typeface="Calibri Light"/>
          <a:sym typeface="Calibri Light"/>
        </a:defRPr>
      </a:lvl2pPr>
      <a:lvl3pPr defTabSz="1031992">
        <a:lnSpc>
          <a:spcPct val="90000"/>
        </a:lnSpc>
        <a:defRPr sz="4900">
          <a:latin typeface="Calibri Light"/>
          <a:ea typeface="Calibri Light"/>
          <a:cs typeface="Calibri Light"/>
          <a:sym typeface="Calibri Light"/>
        </a:defRPr>
      </a:lvl3pPr>
      <a:lvl4pPr defTabSz="1031992">
        <a:lnSpc>
          <a:spcPct val="90000"/>
        </a:lnSpc>
        <a:defRPr sz="4900">
          <a:latin typeface="Calibri Light"/>
          <a:ea typeface="Calibri Light"/>
          <a:cs typeface="Calibri Light"/>
          <a:sym typeface="Calibri Light"/>
        </a:defRPr>
      </a:lvl4pPr>
      <a:lvl5pPr defTabSz="1031992">
        <a:lnSpc>
          <a:spcPct val="90000"/>
        </a:lnSpc>
        <a:defRPr sz="4900">
          <a:latin typeface="Calibri Light"/>
          <a:ea typeface="Calibri Light"/>
          <a:cs typeface="Calibri Light"/>
          <a:sym typeface="Calibri Light"/>
        </a:defRPr>
      </a:lvl5pPr>
      <a:lvl6pPr defTabSz="1031992">
        <a:lnSpc>
          <a:spcPct val="90000"/>
        </a:lnSpc>
        <a:defRPr sz="4900">
          <a:latin typeface="Calibri Light"/>
          <a:ea typeface="Calibri Light"/>
          <a:cs typeface="Calibri Light"/>
          <a:sym typeface="Calibri Light"/>
        </a:defRPr>
      </a:lvl6pPr>
      <a:lvl7pPr defTabSz="1031992">
        <a:lnSpc>
          <a:spcPct val="90000"/>
        </a:lnSpc>
        <a:defRPr sz="4900">
          <a:latin typeface="Calibri Light"/>
          <a:ea typeface="Calibri Light"/>
          <a:cs typeface="Calibri Light"/>
          <a:sym typeface="Calibri Light"/>
        </a:defRPr>
      </a:lvl7pPr>
      <a:lvl8pPr defTabSz="1031992">
        <a:lnSpc>
          <a:spcPct val="90000"/>
        </a:lnSpc>
        <a:defRPr sz="4900">
          <a:latin typeface="Calibri Light"/>
          <a:ea typeface="Calibri Light"/>
          <a:cs typeface="Calibri Light"/>
          <a:sym typeface="Calibri Light"/>
        </a:defRPr>
      </a:lvl8pPr>
      <a:lvl9pPr defTabSz="1031992">
        <a:lnSpc>
          <a:spcPct val="90000"/>
        </a:lnSpc>
        <a:defRPr sz="4900">
          <a:latin typeface="Calibri Light"/>
          <a:ea typeface="Calibri Light"/>
          <a:cs typeface="Calibri Light"/>
          <a:sym typeface="Calibri Light"/>
        </a:defRPr>
      </a:lvl9pPr>
    </p:titleStyle>
    <p:bodyStyle>
      <a:lvl1pPr marL="257998" indent="-257998" defTabSz="1031992">
        <a:lnSpc>
          <a:spcPct val="90000"/>
        </a:lnSpc>
        <a:spcBef>
          <a:spcPts val="1100"/>
        </a:spcBef>
        <a:buSzPct val="100000"/>
        <a:buFont typeface="Arial"/>
        <a:buChar char="•"/>
        <a:defRPr sz="3100">
          <a:latin typeface="Calibri"/>
          <a:ea typeface="Calibri"/>
          <a:cs typeface="Calibri"/>
          <a:sym typeface="Calibri"/>
        </a:defRPr>
      </a:lvl1pPr>
      <a:lvl2pPr marL="812215" indent="-296219" defTabSz="1031992">
        <a:lnSpc>
          <a:spcPct val="90000"/>
        </a:lnSpc>
        <a:spcBef>
          <a:spcPts val="1100"/>
        </a:spcBef>
        <a:buSzPct val="100000"/>
        <a:buFont typeface="Arial"/>
        <a:buChar char="•"/>
        <a:defRPr sz="3100">
          <a:latin typeface="Calibri"/>
          <a:ea typeface="Calibri"/>
          <a:cs typeface="Calibri"/>
          <a:sym typeface="Calibri"/>
        </a:defRPr>
      </a:lvl2pPr>
      <a:lvl3pPr marL="1395534" indent="-363542" defTabSz="1031992">
        <a:lnSpc>
          <a:spcPct val="90000"/>
        </a:lnSpc>
        <a:spcBef>
          <a:spcPts val="1100"/>
        </a:spcBef>
        <a:buSzPct val="100000"/>
        <a:buFont typeface="Arial"/>
        <a:buChar char="•"/>
        <a:defRPr sz="3100">
          <a:latin typeface="Calibri"/>
          <a:ea typeface="Calibri"/>
          <a:cs typeface="Calibri"/>
          <a:sym typeface="Calibri"/>
        </a:defRPr>
      </a:lvl3pPr>
      <a:lvl4pPr marL="1947884" indent="-399896" defTabSz="1031992">
        <a:lnSpc>
          <a:spcPct val="90000"/>
        </a:lnSpc>
        <a:spcBef>
          <a:spcPts val="1100"/>
        </a:spcBef>
        <a:buSzPct val="100000"/>
        <a:buFont typeface="Arial"/>
        <a:buChar char="•"/>
        <a:defRPr sz="3100">
          <a:latin typeface="Calibri"/>
          <a:ea typeface="Calibri"/>
          <a:cs typeface="Calibri"/>
          <a:sym typeface="Calibri"/>
        </a:defRPr>
      </a:lvl4pPr>
      <a:lvl5pPr marL="2463880" indent="-399896" defTabSz="1031992">
        <a:lnSpc>
          <a:spcPct val="90000"/>
        </a:lnSpc>
        <a:spcBef>
          <a:spcPts val="1100"/>
        </a:spcBef>
        <a:buSzPct val="100000"/>
        <a:buFont typeface="Arial"/>
        <a:buChar char="•"/>
        <a:defRPr sz="3100">
          <a:latin typeface="Calibri"/>
          <a:ea typeface="Calibri"/>
          <a:cs typeface="Calibri"/>
          <a:sym typeface="Calibri"/>
        </a:defRPr>
      </a:lvl5pPr>
      <a:lvl6pPr marL="2979876" indent="-399896" defTabSz="1031992">
        <a:lnSpc>
          <a:spcPct val="90000"/>
        </a:lnSpc>
        <a:spcBef>
          <a:spcPts val="1100"/>
        </a:spcBef>
        <a:buSzPct val="100000"/>
        <a:buFont typeface="Arial"/>
        <a:buChar char="•"/>
        <a:defRPr sz="3100">
          <a:latin typeface="Calibri"/>
          <a:ea typeface="Calibri"/>
          <a:cs typeface="Calibri"/>
          <a:sym typeface="Calibri"/>
        </a:defRPr>
      </a:lvl6pPr>
      <a:lvl7pPr marL="3495871" indent="-399896" defTabSz="1031992">
        <a:lnSpc>
          <a:spcPct val="90000"/>
        </a:lnSpc>
        <a:spcBef>
          <a:spcPts val="1100"/>
        </a:spcBef>
        <a:buSzPct val="100000"/>
        <a:buFont typeface="Arial"/>
        <a:buChar char="•"/>
        <a:defRPr sz="3100">
          <a:latin typeface="Calibri"/>
          <a:ea typeface="Calibri"/>
          <a:cs typeface="Calibri"/>
          <a:sym typeface="Calibri"/>
        </a:defRPr>
      </a:lvl7pPr>
      <a:lvl8pPr marL="4011867" indent="-399896" defTabSz="1031992">
        <a:lnSpc>
          <a:spcPct val="90000"/>
        </a:lnSpc>
        <a:spcBef>
          <a:spcPts val="1100"/>
        </a:spcBef>
        <a:buSzPct val="100000"/>
        <a:buFont typeface="Arial"/>
        <a:buChar char="•"/>
        <a:defRPr sz="3100">
          <a:latin typeface="Calibri"/>
          <a:ea typeface="Calibri"/>
          <a:cs typeface="Calibri"/>
          <a:sym typeface="Calibri"/>
        </a:defRPr>
      </a:lvl8pPr>
      <a:lvl9pPr marL="4527863" indent="-399897" defTabSz="1031992">
        <a:lnSpc>
          <a:spcPct val="90000"/>
        </a:lnSpc>
        <a:spcBef>
          <a:spcPts val="1100"/>
        </a:spcBef>
        <a:buSzPct val="100000"/>
        <a:buFont typeface="Arial"/>
        <a:buChar char="•"/>
        <a:defRPr sz="3100">
          <a:latin typeface="Calibri"/>
          <a:ea typeface="Calibri"/>
          <a:cs typeface="Calibri"/>
          <a:sym typeface="Calibri"/>
        </a:defRPr>
      </a:lvl9pPr>
    </p:bodyStyle>
    <p:otherStyle>
      <a:lvl1pPr algn="r">
        <a:defRPr sz="1300">
          <a:solidFill>
            <a:schemeClr val="tx1"/>
          </a:solidFill>
          <a:latin typeface="+mn-lt"/>
          <a:ea typeface="+mn-ea"/>
          <a:cs typeface="+mn-cs"/>
          <a:sym typeface="Calibri"/>
        </a:defRPr>
      </a:lvl1pPr>
      <a:lvl2pPr indent="457200" algn="r">
        <a:defRPr sz="1300">
          <a:solidFill>
            <a:schemeClr val="tx1"/>
          </a:solidFill>
          <a:latin typeface="+mn-lt"/>
          <a:ea typeface="+mn-ea"/>
          <a:cs typeface="+mn-cs"/>
          <a:sym typeface="Calibri"/>
        </a:defRPr>
      </a:lvl2pPr>
      <a:lvl3pPr indent="914400" algn="r">
        <a:defRPr sz="1300">
          <a:solidFill>
            <a:schemeClr val="tx1"/>
          </a:solidFill>
          <a:latin typeface="+mn-lt"/>
          <a:ea typeface="+mn-ea"/>
          <a:cs typeface="+mn-cs"/>
          <a:sym typeface="Calibri"/>
        </a:defRPr>
      </a:lvl3pPr>
      <a:lvl4pPr indent="1371600" algn="r">
        <a:defRPr sz="1300">
          <a:solidFill>
            <a:schemeClr val="tx1"/>
          </a:solidFill>
          <a:latin typeface="+mn-lt"/>
          <a:ea typeface="+mn-ea"/>
          <a:cs typeface="+mn-cs"/>
          <a:sym typeface="Calibri"/>
        </a:defRPr>
      </a:lvl4pPr>
      <a:lvl5pPr indent="1828800" algn="r">
        <a:defRPr sz="1300">
          <a:solidFill>
            <a:schemeClr val="tx1"/>
          </a:solidFill>
          <a:latin typeface="+mn-lt"/>
          <a:ea typeface="+mn-ea"/>
          <a:cs typeface="+mn-cs"/>
          <a:sym typeface="Calibri"/>
        </a:defRPr>
      </a:lvl5pPr>
      <a:lvl6pPr indent="2286000" algn="r">
        <a:defRPr sz="1300">
          <a:solidFill>
            <a:schemeClr val="tx1"/>
          </a:solidFill>
          <a:latin typeface="+mn-lt"/>
          <a:ea typeface="+mn-ea"/>
          <a:cs typeface="+mn-cs"/>
          <a:sym typeface="Calibri"/>
        </a:defRPr>
      </a:lvl6pPr>
      <a:lvl7pPr indent="2743200" algn="r">
        <a:defRPr sz="1300">
          <a:solidFill>
            <a:schemeClr val="tx1"/>
          </a:solidFill>
          <a:latin typeface="+mn-lt"/>
          <a:ea typeface="+mn-ea"/>
          <a:cs typeface="+mn-cs"/>
          <a:sym typeface="Calibri"/>
        </a:defRPr>
      </a:lvl7pPr>
      <a:lvl8pPr indent="3200400" algn="r">
        <a:defRPr sz="1300">
          <a:solidFill>
            <a:schemeClr val="tx1"/>
          </a:solidFill>
          <a:latin typeface="+mn-lt"/>
          <a:ea typeface="+mn-ea"/>
          <a:cs typeface="+mn-cs"/>
          <a:sym typeface="Calibri"/>
        </a:defRPr>
      </a:lvl8pPr>
      <a:lvl9pPr indent="3657600" algn="r">
        <a:defRPr sz="13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age2.jpeg"/>
          <p:cNvPicPr/>
          <p:nvPr/>
        </p:nvPicPr>
        <p:blipFill>
          <a:blip r:embed="rId3"/>
          <a:stretch>
            <a:fillRect/>
          </a:stretch>
        </p:blipFill>
        <p:spPr>
          <a:xfrm>
            <a:off x="0" y="0"/>
            <a:ext cx="10320339" cy="5701987"/>
          </a:xfrm>
          <a:prstGeom prst="rect">
            <a:avLst/>
          </a:prstGeom>
          <a:ln w="12700">
            <a:miter lim="400000"/>
          </a:ln>
        </p:spPr>
      </p:pic>
      <p:sp>
        <p:nvSpPr>
          <p:cNvPr id="179" name="Shape 179"/>
          <p:cNvSpPr>
            <a:spLocks noGrp="1"/>
          </p:cNvSpPr>
          <p:nvPr>
            <p:ph type="title"/>
          </p:nvPr>
        </p:nvSpPr>
        <p:spPr>
          <a:xfrm>
            <a:off x="5393014" y="5924550"/>
            <a:ext cx="4702852" cy="1301693"/>
          </a:xfrm>
          <a:prstGeom prst="rect">
            <a:avLst/>
          </a:prstGeom>
        </p:spPr>
        <p:txBody>
          <a:bodyPr>
            <a:normAutofit fontScale="90000"/>
          </a:bodyPr>
          <a:lstStyle/>
          <a:p>
            <a:pPr lvl="0" defTabSz="897833">
              <a:lnSpc>
                <a:spcPct val="100000"/>
              </a:lnSpc>
              <a:defRPr sz="1800">
                <a:solidFill>
                  <a:srgbClr val="000000"/>
                </a:solidFill>
              </a:defRPr>
            </a:pPr>
            <a:br>
              <a:rPr lang="ru-RU" sz="1300" b="1" dirty="0">
                <a:solidFill>
                  <a:srgbClr val="0066FF"/>
                </a:solidFill>
                <a:latin typeface="Times New Roman" panose="02020603050405020304" pitchFamily="18" charset="0"/>
                <a:cs typeface="Times New Roman" panose="02020603050405020304" pitchFamily="18" charset="0"/>
              </a:rPr>
            </a:br>
            <a:br>
              <a:rPr lang="ru-RU" sz="1300" b="1" dirty="0">
                <a:solidFill>
                  <a:srgbClr val="0066FF"/>
                </a:solidFill>
                <a:latin typeface="Times New Roman" panose="02020603050405020304" pitchFamily="18" charset="0"/>
                <a:cs typeface="Times New Roman" panose="02020603050405020304" pitchFamily="18" charset="0"/>
              </a:rPr>
            </a:br>
            <a:r>
              <a:rPr lang="ru-RU" sz="1300" b="1" dirty="0">
                <a:solidFill>
                  <a:srgbClr val="0066FF"/>
                </a:solidFill>
                <a:latin typeface="Times New Roman" panose="02020603050405020304" pitchFamily="18" charset="0"/>
                <a:cs typeface="Times New Roman" panose="02020603050405020304" pitchFamily="18" charset="0"/>
              </a:rPr>
              <a:t>Отдел ГО, ЧС и пожарной безопасности</a:t>
            </a:r>
            <a:br>
              <a:rPr lang="ru-RU" sz="1300" b="1" dirty="0">
                <a:solidFill>
                  <a:srgbClr val="0066FF"/>
                </a:solidFill>
                <a:latin typeface="Times New Roman" panose="02020603050405020304" pitchFamily="18" charset="0"/>
                <a:cs typeface="Times New Roman" panose="02020603050405020304" pitchFamily="18" charset="0"/>
              </a:rPr>
            </a:br>
            <a:br>
              <a:rPr lang="ru-RU" sz="1300" b="1" dirty="0">
                <a:latin typeface="Times New Roman" panose="02020603050405020304" pitchFamily="18" charset="0"/>
                <a:cs typeface="Times New Roman" panose="02020603050405020304" pitchFamily="18" charset="0"/>
              </a:rPr>
            </a:br>
            <a:r>
              <a:rPr lang="ru-RU" sz="1300" b="1" dirty="0">
                <a:latin typeface="Times New Roman" panose="02020603050405020304" pitchFamily="18" charset="0"/>
                <a:cs typeface="Times New Roman" panose="02020603050405020304" pitchFamily="18" charset="0"/>
              </a:rPr>
              <a:t>Курсовое обучение на 2022 год</a:t>
            </a:r>
            <a:br>
              <a:rPr lang="ru-RU" sz="1300" b="1" dirty="0">
                <a:latin typeface="Times New Roman" panose="02020603050405020304" pitchFamily="18" charset="0"/>
                <a:cs typeface="Times New Roman" panose="02020603050405020304" pitchFamily="18" charset="0"/>
              </a:rPr>
            </a:br>
            <a:r>
              <a:rPr lang="ru-RU" sz="1300" b="1" dirty="0">
                <a:latin typeface="Times New Roman" panose="02020603050405020304" pitchFamily="18" charset="0"/>
                <a:cs typeface="Times New Roman" panose="02020603050405020304" pitchFamily="18" charset="0"/>
              </a:rPr>
              <a:t>по рабочей программе по подготовке работников ТГУ в области гражданской обороны и защиты от чрезвычайных ситуаций</a:t>
            </a:r>
            <a:br>
              <a:rPr lang="ru-RU" sz="1300" b="1" dirty="0">
                <a:latin typeface="Times New Roman" panose="02020603050405020304" pitchFamily="18" charset="0"/>
                <a:cs typeface="Times New Roman" panose="02020603050405020304" pitchFamily="18" charset="0"/>
              </a:rPr>
            </a:br>
            <a:br>
              <a:rPr lang="ru-RU" sz="1300" b="1" dirty="0">
                <a:latin typeface="Times New Roman" panose="02020603050405020304" pitchFamily="18" charset="0"/>
                <a:cs typeface="Times New Roman" panose="02020603050405020304" pitchFamily="18" charset="0"/>
              </a:rPr>
            </a:br>
            <a:r>
              <a:rPr lang="ru-RU" sz="1300" b="1" dirty="0">
                <a:solidFill>
                  <a:srgbClr val="FF0000"/>
                </a:solidFill>
                <a:latin typeface="Times New Roman" panose="02020603050405020304" pitchFamily="18" charset="0"/>
                <a:cs typeface="Times New Roman" panose="02020603050405020304" pitchFamily="18" charset="0"/>
              </a:rPr>
              <a:t>тема №3</a:t>
            </a:r>
            <a:endParaRPr sz="13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836" y="5924550"/>
            <a:ext cx="3062764" cy="136135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10</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6" name="TextBox 5">
            <a:extLst>
              <a:ext uri="{FF2B5EF4-FFF2-40B4-BE49-F238E27FC236}">
                <a16:creationId xmlns:a16="http://schemas.microsoft.com/office/drawing/2014/main" id="{264B56DC-BA56-4C6A-BB89-E1F8F2F7C371}"/>
              </a:ext>
            </a:extLst>
          </p:cNvPr>
          <p:cNvSpPr txBox="1"/>
          <p:nvPr/>
        </p:nvSpPr>
        <p:spPr>
          <a:xfrm>
            <a:off x="646044" y="447761"/>
            <a:ext cx="9167972" cy="2031325"/>
          </a:xfrm>
          <a:prstGeom prst="rect">
            <a:avLst/>
          </a:prstGeom>
          <a:solidFill>
            <a:schemeClr val="accent6">
              <a:lumMod val="20000"/>
              <a:lumOff val="80000"/>
            </a:schemeClr>
          </a:solidFill>
          <a:ln w="38100" cap="flat">
            <a:solidFill>
              <a:schemeClr val="accent6">
                <a:lumMod val="75000"/>
              </a:schemeClr>
            </a:solidFill>
            <a:miter lim="400000"/>
          </a:ln>
          <a:effectLst>
            <a:glow rad="139700">
              <a:schemeClr val="accent6">
                <a:satMod val="175000"/>
                <a:alpha val="40000"/>
              </a:schemeClr>
            </a:glow>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indent="457200" algn="just"/>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Средства индивидуальной защиты (СИЗ)</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гражданской обороны - предмет или группа предметов, предназначенных для защиты человека или животного от радиоактивных, отравляющих и аварийно химически опасных веществ, бактериальных (биологических) средств, светового и теплового излучения.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Большую часть таких средств человек носит при себе. В зависимости от предназначения СИЗ подразделяются 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средства защиты органов дыхания (фильтрующие противогазы, респираторы,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пневмошлемы</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пневмомаски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изолирующие противогазы);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специальную одежду и обувь;</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средства защиты рук, головы, лица, органов слуха, глаз и др.</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a16="http://schemas.microsoft.com/office/drawing/2014/main" id="{87B8BDE5-F2A7-452F-8698-36FCAE1DF606}"/>
              </a:ext>
            </a:extLst>
          </p:cNvPr>
          <p:cNvPicPr>
            <a:picLocks noChangeAspect="1"/>
          </p:cNvPicPr>
          <p:nvPr/>
        </p:nvPicPr>
        <p:blipFill>
          <a:blip r:embed="rId3"/>
          <a:stretch>
            <a:fillRect/>
          </a:stretch>
        </p:blipFill>
        <p:spPr>
          <a:xfrm>
            <a:off x="1240905" y="2704531"/>
            <a:ext cx="7714762" cy="3913974"/>
          </a:xfrm>
          <a:prstGeom prst="rect">
            <a:avLst/>
          </a:prstGeom>
        </p:spPr>
      </p:pic>
    </p:spTree>
    <p:extLst>
      <p:ext uri="{BB962C8B-B14F-4D97-AF65-F5344CB8AC3E}">
        <p14:creationId xmlns:p14="http://schemas.microsoft.com/office/powerpoint/2010/main" val="22577071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11</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7" name="TextBox 6">
            <a:extLst>
              <a:ext uri="{FF2B5EF4-FFF2-40B4-BE49-F238E27FC236}">
                <a16:creationId xmlns:a16="http://schemas.microsoft.com/office/drawing/2014/main" id="{9E23A8A9-B43D-406E-8AB5-559F4EC8E42C}"/>
              </a:ext>
            </a:extLst>
          </p:cNvPr>
          <p:cNvSpPr txBox="1"/>
          <p:nvPr/>
        </p:nvSpPr>
        <p:spPr>
          <a:xfrm>
            <a:off x="954157" y="793171"/>
            <a:ext cx="8859858" cy="5424305"/>
          </a:xfrm>
          <a:prstGeom prst="rect">
            <a:avLst/>
          </a:prstGeom>
          <a:solidFill>
            <a:schemeClr val="accent4">
              <a:lumMod val="40000"/>
              <a:lumOff val="60000"/>
            </a:schemeClr>
          </a:solidFill>
          <a:ln w="38100" cap="flat">
            <a:solidFill>
              <a:schemeClr val="accent2">
                <a:lumMod val="75000"/>
              </a:schemeClr>
            </a:solidFill>
            <a:miter lim="400000"/>
          </a:ln>
          <a:effectLst>
            <a:glow rad="139700">
              <a:schemeClr val="accent2">
                <a:satMod val="175000"/>
                <a:alpha val="40000"/>
              </a:schemeClr>
            </a:glow>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indent="457200" algn="just">
              <a:lnSpc>
                <a:spcPct val="115000"/>
              </a:lnSpc>
              <a:spcAft>
                <a:spcPts val="100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В соответствии с ГОСТ 12.4.034-2017 межгосударственный стандарт «Система стандартов безопасности труда. Средства индивидуальной защиты органов дыхания. Классификация и маркировка» СИЗОД по конструкции и принципу действия подразделяют на 3 группы: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1) </a:t>
            </a:r>
            <a:r>
              <a:rPr lang="ru-RU" b="1" dirty="0">
                <a:effectLst/>
                <a:latin typeface="Times New Roman" panose="02020603050405020304" pitchFamily="18" charset="0"/>
                <a:ea typeface="Calibri" panose="020F0502020204030204" pitchFamily="34" charset="0"/>
                <a:cs typeface="Times New Roman" panose="02020603050405020304" pitchFamily="18" charset="0"/>
              </a:rPr>
              <a:t>Изолирующие СИЗОД </a:t>
            </a:r>
            <a:r>
              <a:rPr lang="ru-RU" dirty="0">
                <a:effectLst/>
                <a:latin typeface="Times New Roman" panose="02020603050405020304" pitchFamily="18" charset="0"/>
                <a:ea typeface="Calibri" panose="020F0502020204030204" pitchFamily="34" charset="0"/>
                <a:cs typeface="Times New Roman" panose="02020603050405020304" pitchFamily="18" charset="0"/>
              </a:rPr>
              <a:t>- СИЗОД, изолирующие дыхательные пути от окружающей атмосферы и подающие пригодную для дыхания газовую дыхательную смесь (ГДС) из чистой зоны (неавтономные СИЗОД) или из источника дыхательной смеси, являющегося составной частью СИЗОД (автономные СИЗОД).</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b="1" dirty="0">
                <a:effectLst/>
                <a:latin typeface="Times New Roman" panose="02020603050405020304" pitchFamily="18" charset="0"/>
                <a:ea typeface="Calibri" panose="020F0502020204030204" pitchFamily="34" charset="0"/>
                <a:cs typeface="Times New Roman" panose="02020603050405020304" pitchFamily="18" charset="0"/>
              </a:rPr>
              <a:t>Фильтрующие СИЗОД </a:t>
            </a:r>
            <a:r>
              <a:rPr lang="ru-RU" dirty="0">
                <a:effectLst/>
                <a:latin typeface="Times New Roman" panose="02020603050405020304" pitchFamily="18" charset="0"/>
                <a:ea typeface="Calibri" panose="020F0502020204030204" pitchFamily="34" charset="0"/>
                <a:cs typeface="Times New Roman" panose="02020603050405020304" pitchFamily="18" charset="0"/>
              </a:rPr>
              <a:t>- СИЗОД, обеспечивающие с помощью фильтров очистку воздуха, вдыхаемого пользователем из окружающей среды.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3) </a:t>
            </a:r>
            <a:r>
              <a:rPr lang="ru-RU" b="1" dirty="0">
                <a:effectLst/>
                <a:latin typeface="Times New Roman" panose="02020603050405020304" pitchFamily="18" charset="0"/>
                <a:ea typeface="Calibri" panose="020F0502020204030204" pitchFamily="34" charset="0"/>
                <a:cs typeface="Times New Roman" panose="02020603050405020304" pitchFamily="18" charset="0"/>
              </a:rPr>
              <a:t>Изолирующие-фильтрующие аппараты (ИФА) </a:t>
            </a:r>
            <a:r>
              <a:rPr lang="ru-RU" dirty="0">
                <a:effectLst/>
                <a:latin typeface="Times New Roman" panose="02020603050405020304" pitchFamily="18" charset="0"/>
                <a:ea typeface="Calibri" panose="020F0502020204030204" pitchFamily="34" charset="0"/>
                <a:cs typeface="Times New Roman" panose="02020603050405020304" pitchFamily="18" charset="0"/>
              </a:rPr>
              <a:t>- СИЗОД, обеспечивающие человека ГДС пригодной для дыхания в фильтрующем и изолирующем режимах защиты.</a:t>
            </a:r>
          </a:p>
          <a:p>
            <a:pPr indent="457200" algn="just">
              <a:lnSpc>
                <a:spcPct val="115000"/>
              </a:lnSpc>
              <a:spcAft>
                <a:spcPts val="100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79603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12</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79B1093C-323D-4320-BB26-E376AF72B140}"/>
              </a:ext>
            </a:extLst>
          </p:cNvPr>
          <p:cNvSpPr txBox="1"/>
          <p:nvPr/>
        </p:nvSpPr>
        <p:spPr>
          <a:xfrm>
            <a:off x="403988" y="355682"/>
            <a:ext cx="9334776" cy="1346331"/>
          </a:xfrm>
          <a:prstGeom prst="rect">
            <a:avLst/>
          </a:prstGeom>
          <a:solidFill>
            <a:schemeClr val="accent6">
              <a:lumMod val="20000"/>
              <a:lumOff val="80000"/>
            </a:schemeClr>
          </a:solidFill>
          <a:ln w="38100" cap="flat">
            <a:solidFill>
              <a:srgbClr val="FF0000"/>
            </a:solidFill>
            <a:miter lim="400000"/>
          </a:ln>
          <a:effectLst>
            <a:glow rad="101600">
              <a:schemeClr val="accent2">
                <a:satMod val="175000"/>
                <a:alpha val="40000"/>
              </a:schemeClr>
            </a:glow>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indent="450215" algn="just">
              <a:lnSpc>
                <a:spcPct val="115000"/>
              </a:lnSpc>
              <a:spcAft>
                <a:spcPts val="10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Изолирующие СИЗОД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предназначены для защиты от вредных веществ неизвестного состава и концентраций или при объемной доле вредных веществ в воздухе более 0,5%, или в условиях недостатка кислорода с объемной долей менее 17%, или в замкнутых пространствах малого объема.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C5337A13-0A2D-41C3-814E-16D8B1E9A7D5}"/>
              </a:ext>
            </a:extLst>
          </p:cNvPr>
          <p:cNvPicPr>
            <a:picLocks noChangeAspect="1"/>
          </p:cNvPicPr>
          <p:nvPr/>
        </p:nvPicPr>
        <p:blipFill>
          <a:blip r:embed="rId3"/>
          <a:stretch>
            <a:fillRect/>
          </a:stretch>
        </p:blipFill>
        <p:spPr>
          <a:xfrm>
            <a:off x="461829" y="2025013"/>
            <a:ext cx="5233293" cy="4196884"/>
          </a:xfrm>
          <a:prstGeom prst="rect">
            <a:avLst/>
          </a:prstGeom>
          <a:ln w="38100">
            <a:solidFill>
              <a:srgbClr val="FF0000"/>
            </a:solidFill>
          </a:ln>
          <a:effectLst>
            <a:glow rad="101600">
              <a:schemeClr val="accent2">
                <a:satMod val="175000"/>
                <a:alpha val="40000"/>
              </a:schemeClr>
            </a:glow>
          </a:effectLst>
        </p:spPr>
      </p:pic>
      <p:pic>
        <p:nvPicPr>
          <p:cNvPr id="4" name="Рисунок 3">
            <a:extLst>
              <a:ext uri="{FF2B5EF4-FFF2-40B4-BE49-F238E27FC236}">
                <a16:creationId xmlns:a16="http://schemas.microsoft.com/office/drawing/2014/main" id="{F96B50C0-783A-44F7-9C39-EF86D8A91DD0}"/>
              </a:ext>
            </a:extLst>
          </p:cNvPr>
          <p:cNvPicPr>
            <a:picLocks noChangeAspect="1"/>
          </p:cNvPicPr>
          <p:nvPr/>
        </p:nvPicPr>
        <p:blipFill>
          <a:blip r:embed="rId4"/>
          <a:stretch>
            <a:fillRect/>
          </a:stretch>
        </p:blipFill>
        <p:spPr>
          <a:xfrm>
            <a:off x="5990693" y="1921937"/>
            <a:ext cx="3823322" cy="4403036"/>
          </a:xfrm>
          <a:prstGeom prst="rect">
            <a:avLst/>
          </a:prstGeom>
          <a:solidFill>
            <a:schemeClr val="accent5">
              <a:lumMod val="20000"/>
              <a:lumOff val="80000"/>
            </a:schemeClr>
          </a:solidFill>
          <a:effectLst/>
        </p:spPr>
      </p:pic>
    </p:spTree>
    <p:extLst>
      <p:ext uri="{BB962C8B-B14F-4D97-AF65-F5344CB8AC3E}">
        <p14:creationId xmlns:p14="http://schemas.microsoft.com/office/powerpoint/2010/main" val="338770035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13</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pic>
        <p:nvPicPr>
          <p:cNvPr id="4" name="Рисунок 3">
            <a:extLst>
              <a:ext uri="{FF2B5EF4-FFF2-40B4-BE49-F238E27FC236}">
                <a16:creationId xmlns:a16="http://schemas.microsoft.com/office/drawing/2014/main" id="{ED6B773A-A9C2-4BE6-AA2A-62AF401E5A71}"/>
              </a:ext>
            </a:extLst>
          </p:cNvPr>
          <p:cNvPicPr>
            <a:picLocks noChangeAspect="1"/>
          </p:cNvPicPr>
          <p:nvPr/>
        </p:nvPicPr>
        <p:blipFill>
          <a:blip r:embed="rId3"/>
          <a:stretch>
            <a:fillRect/>
          </a:stretch>
        </p:blipFill>
        <p:spPr>
          <a:xfrm>
            <a:off x="498385" y="326031"/>
            <a:ext cx="6051502" cy="5955499"/>
          </a:xfrm>
          <a:prstGeom prst="rect">
            <a:avLst/>
          </a:prstGeom>
        </p:spPr>
      </p:pic>
      <p:sp>
        <p:nvSpPr>
          <p:cNvPr id="11" name="TextBox 10">
            <a:extLst>
              <a:ext uri="{FF2B5EF4-FFF2-40B4-BE49-F238E27FC236}">
                <a16:creationId xmlns:a16="http://schemas.microsoft.com/office/drawing/2014/main" id="{4C54A005-678B-4FCE-B1C6-40985AF96861}"/>
              </a:ext>
            </a:extLst>
          </p:cNvPr>
          <p:cNvSpPr txBox="1"/>
          <p:nvPr/>
        </p:nvSpPr>
        <p:spPr>
          <a:xfrm>
            <a:off x="6748669" y="4082155"/>
            <a:ext cx="3177589" cy="1508105"/>
          </a:xfrm>
          <a:prstGeom prst="rect">
            <a:avLst/>
          </a:prstGeom>
          <a:solidFill>
            <a:schemeClr val="accent2">
              <a:lumMod val="40000"/>
              <a:lumOff val="60000"/>
            </a:schemeClr>
          </a:solidFill>
          <a:ln w="38100" cap="flat">
            <a:solidFill>
              <a:srgbClr val="FF0000"/>
            </a:solidFill>
            <a:miter lim="400000"/>
          </a:ln>
          <a:effectLst>
            <a:glow rad="101600">
              <a:schemeClr val="accent2">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ct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Для защиты </a:t>
            </a:r>
          </a:p>
          <a:p>
            <a:pPr algn="ct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широких слоев населения </a:t>
            </a:r>
          </a:p>
          <a:p>
            <a:pPr algn="ct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применяются фильтрующие СИЗОД.</a:t>
            </a:r>
          </a:p>
          <a:p>
            <a:pPr algn="ct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7038E94-61E8-4F47-9768-808B6F7225A8}"/>
              </a:ext>
            </a:extLst>
          </p:cNvPr>
          <p:cNvSpPr txBox="1"/>
          <p:nvPr/>
        </p:nvSpPr>
        <p:spPr>
          <a:xfrm>
            <a:off x="6659217" y="950963"/>
            <a:ext cx="3267041" cy="2056460"/>
          </a:xfrm>
          <a:prstGeom prst="rect">
            <a:avLst/>
          </a:prstGeom>
          <a:solidFill>
            <a:schemeClr val="accent2">
              <a:lumMod val="40000"/>
              <a:lumOff val="60000"/>
            </a:schemeClr>
          </a:solidFill>
          <a:ln w="28575" cap="flat">
            <a:solidFill>
              <a:srgbClr val="C00000"/>
            </a:solidFill>
            <a:miter lim="400000"/>
          </a:ln>
          <a:effectLst>
            <a:glow rad="63500">
              <a:schemeClr val="accent2">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Фильтрующие СИЗОД предназначены для использования только при объемной доле кислорода в воздухе не менее 17% и известных типах загрязняющих веществ, а также их концентрациях до 0,5%.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67153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14</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6" name="TextBox 15">
            <a:extLst>
              <a:ext uri="{FF2B5EF4-FFF2-40B4-BE49-F238E27FC236}">
                <a16:creationId xmlns:a16="http://schemas.microsoft.com/office/drawing/2014/main" id="{F49526F5-EF29-419B-8B21-D15ADE43B52C}"/>
              </a:ext>
            </a:extLst>
          </p:cNvPr>
          <p:cNvSpPr txBox="1"/>
          <p:nvPr/>
        </p:nvSpPr>
        <p:spPr>
          <a:xfrm>
            <a:off x="779345" y="1481267"/>
            <a:ext cx="9034670" cy="3970318"/>
          </a:xfrm>
          <a:prstGeom prst="rect">
            <a:avLst/>
          </a:prstGeom>
          <a:solidFill>
            <a:schemeClr val="accent6">
              <a:lumMod val="20000"/>
              <a:lumOff val="80000"/>
            </a:schemeClr>
          </a:solidFill>
          <a:ln w="38100" cap="flat">
            <a:solidFill>
              <a:srgbClr val="FF0000"/>
            </a:solidFill>
            <a:miter lim="400000"/>
          </a:ln>
          <a:effectLst>
            <a:glow rad="101600">
              <a:schemeClr val="accent2">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ctr"/>
            <a:r>
              <a:rPr lang="ru-RU" b="1" dirty="0">
                <a:effectLst/>
                <a:latin typeface="Times New Roman" panose="02020603050405020304" pitchFamily="18" charset="0"/>
                <a:ea typeface="Calibri" panose="020F0502020204030204" pitchFamily="34" charset="0"/>
              </a:rPr>
              <a:t>Изолирующие-фильтрующие аппараты (ИФА) </a:t>
            </a:r>
            <a:r>
              <a:rPr lang="ru-RU" dirty="0">
                <a:effectLst/>
                <a:latin typeface="Times New Roman" panose="02020603050405020304" pitchFamily="18" charset="0"/>
                <a:ea typeface="Calibri" panose="020F0502020204030204" pitchFamily="34" charset="0"/>
              </a:rPr>
              <a:t>- СИЗОД, обеспечивающие человека ГДС пригодной для дыхания в фильтрующем и изолирующем режимах защиты</a:t>
            </a:r>
          </a:p>
          <a:p>
            <a:pPr algn="just"/>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ИФА</a:t>
            </a:r>
            <a:r>
              <a:rPr lang="ru-RU"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предназначены для защиты от вредных веществ при проведении аварийных и регламентных работ в непригодной для дыхания атмосфере, в том числе в атмосфере с пониженной объемной долей кислорода или при его отсутствии. </a:t>
            </a:r>
          </a:p>
          <a:p>
            <a:pPr algn="just"/>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ИФА применяют в фильтрующем режиме защиты при объемной доле кислорода в воздухе не менее 17% и известных типах загрязняющих веществ, а также их концентрациях до 0,5%. </a:t>
            </a:r>
          </a:p>
          <a:p>
            <a:pPr algn="just"/>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effectLst/>
                <a:latin typeface="Times New Roman" panose="02020603050405020304" pitchFamily="18" charset="0"/>
                <a:ea typeface="Calibri" panose="020F0502020204030204" pitchFamily="34" charset="0"/>
                <a:cs typeface="Times New Roman" panose="02020603050405020304" pitchFamily="18" charset="0"/>
              </a:rPr>
              <a:t>Не допускается применение ИФА в фильтрующем режиме защиты при неизвестном составе загрязняющих атмосферу веществ, а также при наличии в ней несорбирующихся веществ.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3807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15</a:t>
            </a:fld>
            <a:endParaRPr sz="1300" dirty="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07130C8C-FA3E-4950-AEA9-79E689C7F35C}"/>
              </a:ext>
            </a:extLst>
          </p:cNvPr>
          <p:cNvSpPr txBox="1"/>
          <p:nvPr/>
        </p:nvSpPr>
        <p:spPr>
          <a:xfrm>
            <a:off x="772356" y="326031"/>
            <a:ext cx="9315861" cy="738664"/>
          </a:xfrm>
          <a:prstGeom prst="rect">
            <a:avLst/>
          </a:prstGeom>
          <a:noFill/>
          <a:ln w="38100" cap="flat">
            <a:solidFill>
              <a:schemeClr val="accent6">
                <a:lumMod val="75000"/>
              </a:schemeClr>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dirty="0">
                <a:latin typeface="Times New Roman" panose="02020603050405020304" pitchFamily="18" charset="0"/>
                <a:cs typeface="Times New Roman" panose="02020603050405020304" pitchFamily="18" charset="0"/>
              </a:rPr>
              <a:t>Гражданский фильтрующий противогаз ГП-7 надежно защищает от отравляющих и многих аварийно химически опасных веществ, радиоактивной пыли и бактериальных средств. Состоит из фильтрующе-поглощающей коробки ГП-7К, лицевой части МГП, </a:t>
            </a:r>
            <a:r>
              <a:rPr lang="ru-RU" sz="1400" dirty="0" err="1">
                <a:latin typeface="Times New Roman" panose="02020603050405020304" pitchFamily="18" charset="0"/>
                <a:cs typeface="Times New Roman" panose="02020603050405020304" pitchFamily="18" charset="0"/>
              </a:rPr>
              <a:t>незапотевающих</a:t>
            </a:r>
            <a:r>
              <a:rPr lang="ru-RU" sz="1400" dirty="0">
                <a:latin typeface="Times New Roman" panose="02020603050405020304" pitchFamily="18" charset="0"/>
                <a:cs typeface="Times New Roman" panose="02020603050405020304" pitchFamily="18" charset="0"/>
              </a:rPr>
              <a:t> пленок, утеплительных манжет, защитного трикотажного чехла и сумки.</a:t>
            </a:r>
          </a:p>
        </p:txBody>
      </p:sp>
      <p:pic>
        <p:nvPicPr>
          <p:cNvPr id="4" name="Рисунок 3">
            <a:extLst>
              <a:ext uri="{FF2B5EF4-FFF2-40B4-BE49-F238E27FC236}">
                <a16:creationId xmlns:a16="http://schemas.microsoft.com/office/drawing/2014/main" id="{6658EF31-D211-488B-9EA4-41D7B399D218}"/>
              </a:ext>
            </a:extLst>
          </p:cNvPr>
          <p:cNvPicPr>
            <a:picLocks noChangeAspect="1"/>
          </p:cNvPicPr>
          <p:nvPr/>
        </p:nvPicPr>
        <p:blipFill>
          <a:blip r:embed="rId3"/>
          <a:stretch>
            <a:fillRect/>
          </a:stretch>
        </p:blipFill>
        <p:spPr>
          <a:xfrm>
            <a:off x="779402" y="1486079"/>
            <a:ext cx="4682278" cy="4884904"/>
          </a:xfrm>
          <a:prstGeom prst="rect">
            <a:avLst/>
          </a:prstGeom>
          <a:ln w="38100">
            <a:solidFill>
              <a:schemeClr val="accent6">
                <a:lumMod val="75000"/>
              </a:schemeClr>
            </a:solidFill>
          </a:ln>
          <a:effectLst>
            <a:glow rad="139700">
              <a:schemeClr val="accent6">
                <a:satMod val="175000"/>
                <a:alpha val="40000"/>
              </a:schemeClr>
            </a:glow>
          </a:effectLst>
        </p:spPr>
      </p:pic>
      <p:sp>
        <p:nvSpPr>
          <p:cNvPr id="11" name="TextBox 10">
            <a:extLst>
              <a:ext uri="{FF2B5EF4-FFF2-40B4-BE49-F238E27FC236}">
                <a16:creationId xmlns:a16="http://schemas.microsoft.com/office/drawing/2014/main" id="{759909EB-172F-4498-ABE9-08ABD364E02B}"/>
              </a:ext>
            </a:extLst>
          </p:cNvPr>
          <p:cNvSpPr txBox="1"/>
          <p:nvPr/>
        </p:nvSpPr>
        <p:spPr>
          <a:xfrm>
            <a:off x="5744818" y="1486079"/>
            <a:ext cx="4343400" cy="4893647"/>
          </a:xfrm>
          <a:prstGeom prst="rect">
            <a:avLst/>
          </a:prstGeom>
          <a:noFill/>
          <a:ln w="38100" cap="flat">
            <a:solidFill>
              <a:schemeClr val="accent6">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endParaRPr lang="ru-RU" sz="1300" dirty="0">
              <a:latin typeface="Times New Roman" panose="02020603050405020304" pitchFamily="18" charset="0"/>
              <a:cs typeface="Times New Roman" panose="02020603050405020304" pitchFamily="18" charset="0"/>
            </a:endParaRPr>
          </a:p>
          <a:p>
            <a:pPr algn="just"/>
            <a:r>
              <a:rPr lang="ru-RU" sz="1300" dirty="0">
                <a:latin typeface="Times New Roman" panose="02020603050405020304" pitchFamily="18" charset="0"/>
                <a:cs typeface="Times New Roman" panose="02020603050405020304" pitchFamily="18" charset="0"/>
              </a:rPr>
              <a:t>После получения на руки противогаза с лицевой частью требуемого роста следует проверить его комплектность, произвести сборку противогаза и уложить его в сумку.</a:t>
            </a:r>
          </a:p>
          <a:p>
            <a:pPr algn="ctr"/>
            <a:r>
              <a:rPr lang="ru-RU" sz="1300" dirty="0">
                <a:latin typeface="Times New Roman" panose="02020603050405020304" pitchFamily="18" charset="0"/>
                <a:cs typeface="Times New Roman" panose="02020603050405020304" pitchFamily="18" charset="0"/>
              </a:rPr>
              <a:t>Для этого следует:</a:t>
            </a:r>
          </a:p>
          <a:p>
            <a:pPr marL="285750" indent="-285750">
              <a:buFontTx/>
              <a:buChar char="-"/>
            </a:pPr>
            <a:r>
              <a:rPr lang="ru-RU" sz="1300" dirty="0">
                <a:latin typeface="Times New Roman" panose="02020603050405020304" pitchFamily="18" charset="0"/>
                <a:cs typeface="Times New Roman" panose="02020603050405020304" pitchFamily="18" charset="0"/>
              </a:rPr>
              <a:t>вынуть лицевую часть из полиэтиленового пакета (при его наличии);</a:t>
            </a:r>
          </a:p>
          <a:p>
            <a:pPr marL="285750" indent="-285750">
              <a:buFontTx/>
              <a:buChar char="-"/>
            </a:pPr>
            <a:r>
              <a:rPr lang="ru-RU" sz="1300" dirty="0">
                <a:latin typeface="Times New Roman" panose="02020603050405020304" pitchFamily="18" charset="0"/>
                <a:cs typeface="Times New Roman" panose="02020603050405020304" pitchFamily="18" charset="0"/>
              </a:rPr>
              <a:t>вынуть из лицевой части вкладыш и положить его в ящик из-под противогазов;</a:t>
            </a:r>
          </a:p>
          <a:p>
            <a:pPr marL="285750" indent="-285750">
              <a:buFontTx/>
              <a:buChar char="-"/>
            </a:pPr>
            <a:r>
              <a:rPr lang="ru-RU" sz="1300" dirty="0">
                <a:latin typeface="Times New Roman" panose="02020603050405020304" pitchFamily="18" charset="0"/>
                <a:cs typeface="Times New Roman" panose="02020603050405020304" pitchFamily="18" charset="0"/>
              </a:rPr>
              <a:t>проверить целостность корпуса маски, обтюратора и лямок наголовника, а также наличие пряжек;</a:t>
            </a:r>
          </a:p>
          <a:p>
            <a:pPr marL="285750" indent="-285750">
              <a:buFontTx/>
              <a:buChar char="-"/>
            </a:pPr>
            <a:r>
              <a:rPr lang="ru-RU" sz="1300" dirty="0">
                <a:latin typeface="Times New Roman" panose="02020603050405020304" pitchFamily="18" charset="0"/>
                <a:cs typeface="Times New Roman" panose="02020603050405020304" pitchFamily="18" charset="0"/>
              </a:rPr>
              <a:t>осмотреть узел вдоха, для чего нужно снять экран, отвинтить наружную седловину клапана выдоха и проверить наличие и состояние лепестков (они не должны быть порваны, покороблены или засорены), а также наличие резинового уплотнительного кольца</a:t>
            </a:r>
          </a:p>
          <a:p>
            <a:pPr marL="285750" indent="-285750">
              <a:buFontTx/>
              <a:buChar char="-"/>
            </a:pPr>
            <a:r>
              <a:rPr lang="ru-RU" sz="1300" dirty="0">
                <a:latin typeface="Times New Roman" panose="02020603050405020304" pitchFamily="18" charset="0"/>
                <a:cs typeface="Times New Roman" panose="02020603050405020304" pitchFamily="18" charset="0"/>
              </a:rPr>
              <a:t>проверить целостность стекол очков и стекол уплотнительных манжет, наличие и исправность прижимных колец или резиновых шнуров (резиновые шнуры вставить в пазы очковых узлов);</a:t>
            </a:r>
          </a:p>
          <a:p>
            <a:pPr marL="285750" indent="-285750">
              <a:buFontTx/>
              <a:buChar char="-"/>
            </a:pPr>
            <a:r>
              <a:rPr lang="ru-RU" sz="1300" dirty="0">
                <a:latin typeface="Times New Roman" panose="02020603050405020304" pitchFamily="18" charset="0"/>
                <a:cs typeface="Times New Roman" panose="02020603050405020304" pitchFamily="18" charset="0"/>
              </a:rPr>
              <a:t>проверить состояние узла вдоха и надежность крепления обтекателя, а также наличие прокладочного кольца в седловине клапана вдоха.</a:t>
            </a:r>
          </a:p>
          <a:p>
            <a:pPr marL="285750" indent="-285750">
              <a:buFontTx/>
              <a:buChar char="-"/>
            </a:pPr>
            <a:endParaRPr lang="ru-RU"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56563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16</a:t>
            </a:fld>
            <a:endParaRPr sz="1300" dirty="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07130C8C-FA3E-4950-AEA9-79E689C7F35C}"/>
              </a:ext>
            </a:extLst>
          </p:cNvPr>
          <p:cNvSpPr txBox="1"/>
          <p:nvPr/>
        </p:nvSpPr>
        <p:spPr>
          <a:xfrm>
            <a:off x="772356" y="326031"/>
            <a:ext cx="9315861" cy="2246769"/>
          </a:xfrm>
          <a:prstGeom prst="rect">
            <a:avLst/>
          </a:prstGeom>
          <a:noFill/>
          <a:ln w="38100" cap="flat">
            <a:solidFill>
              <a:schemeClr val="accent6">
                <a:lumMod val="75000"/>
              </a:schemeClr>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dirty="0">
                <a:latin typeface="Times New Roman" panose="02020603050405020304" pitchFamily="18" charset="0"/>
                <a:cs typeface="Times New Roman" panose="02020603050405020304" pitchFamily="18" charset="0"/>
              </a:rPr>
              <a:t>Проверенный противогаз в собранном виде укладывают в сумку: снизу кладут фильтрующе-поглощающую коробку, сверху – шлем-маску.</a:t>
            </a:r>
          </a:p>
          <a:p>
            <a:pPr algn="just"/>
            <a:r>
              <a:rPr lang="ru-RU" sz="1400" dirty="0">
                <a:latin typeface="Times New Roman" panose="02020603050405020304" pitchFamily="18" charset="0"/>
                <a:cs typeface="Times New Roman" panose="02020603050405020304" pitchFamily="18" charset="0"/>
              </a:rPr>
              <a:t>Противогаз носят вложенным в сумку. Плечевая лямка перебрасывается через правое плечо. Сама сумка – на левом боку, клапаном от себя. Противогаз может быть в положениях «походном», «наготове», «боевом».</a:t>
            </a:r>
          </a:p>
          <a:p>
            <a:pPr algn="just"/>
            <a:r>
              <a:rPr lang="ru-RU" sz="1400" dirty="0">
                <a:latin typeface="Times New Roman" panose="02020603050405020304" pitchFamily="18" charset="0"/>
                <a:cs typeface="Times New Roman" panose="02020603050405020304" pitchFamily="18" charset="0"/>
              </a:rPr>
              <a:t>В «походном», когда нет угрозы заражения ОВ, АХОВ, радиоактивной пылью, бактериальными средствами. Сумка на левом боку. При ходьбе она может быть немного сдвинута назад, чтобы не мешала движению руками. Верх сумки должен быть на уровне талии, клапан застегнут.</a:t>
            </a:r>
          </a:p>
          <a:p>
            <a:pPr algn="just"/>
            <a:r>
              <a:rPr lang="ru-RU" sz="1400" dirty="0">
                <a:latin typeface="Times New Roman" panose="02020603050405020304" pitchFamily="18" charset="0"/>
                <a:cs typeface="Times New Roman" panose="02020603050405020304" pitchFamily="18" charset="0"/>
              </a:rPr>
              <a:t>В положении «наготове» противогаз переводят при угрозе заражения, после информации по радио, телевидению или по команде «Противогазы готовь!»  В этом случае сумку надо закрепить поясной тесьмой, слегка подав ее вперед, клапан отстегнуть для того, чтобы можно было быстро воспользоваться противогазом.</a:t>
            </a:r>
          </a:p>
        </p:txBody>
      </p:sp>
      <p:sp>
        <p:nvSpPr>
          <p:cNvPr id="11" name="TextBox 10">
            <a:extLst>
              <a:ext uri="{FF2B5EF4-FFF2-40B4-BE49-F238E27FC236}">
                <a16:creationId xmlns:a16="http://schemas.microsoft.com/office/drawing/2014/main" id="{759909EB-172F-4498-ABE9-08ABD364E02B}"/>
              </a:ext>
            </a:extLst>
          </p:cNvPr>
          <p:cNvSpPr txBox="1"/>
          <p:nvPr/>
        </p:nvSpPr>
        <p:spPr>
          <a:xfrm>
            <a:off x="772355" y="3103326"/>
            <a:ext cx="9315862" cy="2154949"/>
          </a:xfrm>
          <a:prstGeom prst="rect">
            <a:avLst/>
          </a:prstGeom>
          <a:noFill/>
          <a:ln w="38100" cap="flat">
            <a:solidFill>
              <a:schemeClr val="accent6">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indent="457200" algn="just">
              <a:lnSpc>
                <a:spcPct val="115000"/>
              </a:lnSpc>
              <a:spcAft>
                <a:spcPts val="10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В «боевом» положении – лицевая часть надета. Делают это по команде «Газы!», по другим распоряжениям, а также самостоятельно при обнаружении признаков того или иного заражения. Противогаз считается надетым правильно, если стекла очков лицевой части находятся против глаз, шлем-маска плотно прилегает к лицу. Необходимость делать сильный выдох перед открытием глаз и возобновлением дыхания после надевания противогаза объясняется тем, что надо удалить из-под шлема-маски зараженный воздух, если он туда попал в момент надевания. При надетом противогазе следует дышать глубоко и равномерно. Не нужно делать резких движений. Если есть потребность бежать, то начинать бег следует трусцой, постепенно увеличивая темп.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endParaRPr lang="ru-RU" sz="13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D87752E-D070-43E9-9235-45AA5BA61182}"/>
              </a:ext>
            </a:extLst>
          </p:cNvPr>
          <p:cNvSpPr txBox="1"/>
          <p:nvPr/>
        </p:nvSpPr>
        <p:spPr>
          <a:xfrm>
            <a:off x="789337" y="5517338"/>
            <a:ext cx="9315861" cy="954107"/>
          </a:xfrm>
          <a:prstGeom prst="rect">
            <a:avLst/>
          </a:prstGeom>
          <a:noFill/>
          <a:ln w="38100" cap="flat">
            <a:solidFill>
              <a:schemeClr val="accent6">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dirty="0">
                <a:latin typeface="Times New Roman" panose="02020603050405020304" pitchFamily="18" charset="0"/>
                <a:cs typeface="Times New Roman" panose="02020603050405020304" pitchFamily="18" charset="0"/>
              </a:rPr>
              <a:t>Противогаз снимается по команде «Противогаз снять!». Для этого нужно приподнять одной рукой головной убор, другой – взяться за клапанную коробку, слегка оттянуть шлем-маску вниз и движением вперед и вверх снять ее, надеть головной убор, вывернуть шлем-маску, тщательно протереть и уложить в сумку. Самостоятельно (без команды) противогаз можно снять только в случае, если станет достоверно известно, что опасность поражения миновала.</a:t>
            </a:r>
          </a:p>
        </p:txBody>
      </p:sp>
    </p:spTree>
    <p:extLst>
      <p:ext uri="{BB962C8B-B14F-4D97-AF65-F5344CB8AC3E}">
        <p14:creationId xmlns:p14="http://schemas.microsoft.com/office/powerpoint/2010/main" val="10845121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17</a:t>
            </a:fld>
            <a:endParaRPr sz="1300" dirty="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07130C8C-FA3E-4950-AEA9-79E689C7F35C}"/>
              </a:ext>
            </a:extLst>
          </p:cNvPr>
          <p:cNvSpPr txBox="1"/>
          <p:nvPr/>
        </p:nvSpPr>
        <p:spPr>
          <a:xfrm>
            <a:off x="772356" y="326031"/>
            <a:ext cx="9315861" cy="307777"/>
          </a:xfrm>
          <a:prstGeom prst="rect">
            <a:avLst/>
          </a:prstGeom>
          <a:noFill/>
          <a:ln w="38100" cap="flat">
            <a:solidFill>
              <a:srgbClr val="7030A0"/>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ctr"/>
            <a:r>
              <a:rPr lang="ru-RU" sz="1400" b="1" dirty="0">
                <a:latin typeface="Times New Roman" panose="02020603050405020304" pitchFamily="18" charset="0"/>
                <a:cs typeface="Times New Roman" panose="02020603050405020304" pitchFamily="18" charset="0"/>
              </a:rPr>
              <a:t>Самоспасатель фильтрующий «</a:t>
            </a:r>
            <a:r>
              <a:rPr lang="ru-RU" sz="1400" b="1" dirty="0" err="1">
                <a:latin typeface="Times New Roman" panose="02020603050405020304" pitchFamily="18" charset="0"/>
                <a:cs typeface="Times New Roman" panose="02020603050405020304" pitchFamily="18" charset="0"/>
              </a:rPr>
              <a:t>Газодымозащитный</a:t>
            </a:r>
            <a:r>
              <a:rPr lang="ru-RU" sz="1400" b="1" dirty="0">
                <a:latin typeface="Times New Roman" panose="02020603050405020304" pitchFamily="18" charset="0"/>
                <a:cs typeface="Times New Roman" panose="02020603050405020304" pitchFamily="18" charset="0"/>
              </a:rPr>
              <a:t> комплект «Гарант-1» (ГДЗК «Гарант-1»)</a:t>
            </a:r>
          </a:p>
        </p:txBody>
      </p:sp>
      <p:pic>
        <p:nvPicPr>
          <p:cNvPr id="2" name="Рисунок 1">
            <a:extLst>
              <a:ext uri="{FF2B5EF4-FFF2-40B4-BE49-F238E27FC236}">
                <a16:creationId xmlns:a16="http://schemas.microsoft.com/office/drawing/2014/main" id="{AB469E9C-2135-430F-8409-62EA57392ED0}"/>
              </a:ext>
            </a:extLst>
          </p:cNvPr>
          <p:cNvPicPr>
            <a:picLocks noChangeAspect="1"/>
          </p:cNvPicPr>
          <p:nvPr/>
        </p:nvPicPr>
        <p:blipFill>
          <a:blip r:embed="rId3"/>
          <a:stretch>
            <a:fillRect/>
          </a:stretch>
        </p:blipFill>
        <p:spPr>
          <a:xfrm>
            <a:off x="702782" y="1265820"/>
            <a:ext cx="5761905" cy="5060124"/>
          </a:xfrm>
          <a:prstGeom prst="rect">
            <a:avLst/>
          </a:prstGeom>
          <a:ln>
            <a:solidFill>
              <a:schemeClr val="accent6">
                <a:lumMod val="75000"/>
              </a:schemeClr>
            </a:solidFill>
          </a:ln>
          <a:effectLst>
            <a:glow rad="101600">
              <a:schemeClr val="accent5">
                <a:satMod val="175000"/>
                <a:alpha val="40000"/>
              </a:schemeClr>
            </a:glow>
          </a:effectLst>
        </p:spPr>
      </p:pic>
      <p:sp>
        <p:nvSpPr>
          <p:cNvPr id="13" name="TextBox 12">
            <a:extLst>
              <a:ext uri="{FF2B5EF4-FFF2-40B4-BE49-F238E27FC236}">
                <a16:creationId xmlns:a16="http://schemas.microsoft.com/office/drawing/2014/main" id="{BC407FDB-085D-4331-B1F1-022B73323F1A}"/>
              </a:ext>
            </a:extLst>
          </p:cNvPr>
          <p:cNvSpPr txBox="1"/>
          <p:nvPr/>
        </p:nvSpPr>
        <p:spPr>
          <a:xfrm>
            <a:off x="6629400" y="1333669"/>
            <a:ext cx="3458817" cy="2462213"/>
          </a:xfrm>
          <a:prstGeom prst="rect">
            <a:avLst/>
          </a:prstGeom>
          <a:noFill/>
          <a:ln w="28575" cap="flat">
            <a:solidFill>
              <a:srgbClr val="7030A0"/>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b="1" dirty="0">
                <a:latin typeface="Times New Roman" panose="02020603050405020304" pitchFamily="18" charset="0"/>
                <a:cs typeface="Times New Roman" panose="02020603050405020304" pitchFamily="18" charset="0"/>
              </a:rPr>
              <a:t>ГДЗК «Гарант-1» </a:t>
            </a:r>
            <a:r>
              <a:rPr lang="ru-RU" sz="1400" dirty="0">
                <a:latin typeface="Times New Roman" panose="02020603050405020304" pitchFamily="18" charset="0"/>
                <a:cs typeface="Times New Roman" panose="02020603050405020304" pitchFamily="18" charset="0"/>
              </a:rPr>
              <a:t>является фильтрующим средством индивидуальной защиты органов дыхания и зрения человека для эвакуации из зданий и сооружений в случае возникновения пожара или иной чрезвычайной ситуации природного или техногенного характера (включая террористические акты), связанные с выделением в окружающую атмосферу токсичных продуктов горения и других опасных химических веществ и аэрозолей.</a:t>
            </a:r>
          </a:p>
        </p:txBody>
      </p:sp>
      <p:sp>
        <p:nvSpPr>
          <p:cNvPr id="14" name="TextBox 13">
            <a:extLst>
              <a:ext uri="{FF2B5EF4-FFF2-40B4-BE49-F238E27FC236}">
                <a16:creationId xmlns:a16="http://schemas.microsoft.com/office/drawing/2014/main" id="{0E8B7A14-1442-464A-8C92-507A94F76327}"/>
              </a:ext>
            </a:extLst>
          </p:cNvPr>
          <p:cNvSpPr txBox="1"/>
          <p:nvPr/>
        </p:nvSpPr>
        <p:spPr>
          <a:xfrm>
            <a:off x="6629400" y="4212033"/>
            <a:ext cx="3458817" cy="2031325"/>
          </a:xfrm>
          <a:prstGeom prst="rect">
            <a:avLst/>
          </a:prstGeom>
          <a:noFill/>
          <a:ln w="28575" cap="flat">
            <a:solidFill>
              <a:srgbClr val="7030A0"/>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dirty="0">
                <a:latin typeface="Times New Roman" panose="02020603050405020304" pitchFamily="18" charset="0"/>
                <a:cs typeface="Times New Roman" panose="02020603050405020304" pitchFamily="18" charset="0"/>
              </a:rPr>
              <a:t>ГДЗК «Гарант-1» прост, интуитивно понятен в применении и не требует предварительного обучения. </a:t>
            </a:r>
          </a:p>
          <a:p>
            <a:pPr algn="just"/>
            <a:r>
              <a:rPr lang="ru-RU" sz="1400" dirty="0">
                <a:latin typeface="Times New Roman" panose="02020603050405020304" pitchFamily="18" charset="0"/>
                <a:cs typeface="Times New Roman" panose="02020603050405020304" pitchFamily="18" charset="0"/>
              </a:rPr>
              <a:t>Имеет один универсальный размер и может применяться людьми старше 12 лет, в том числе имеющими бороду, усы, объемную прическу, а также позволяет пользоваться личными корригирующими приспособлениями (очками).</a:t>
            </a:r>
          </a:p>
        </p:txBody>
      </p:sp>
    </p:spTree>
    <p:extLst>
      <p:ext uri="{BB962C8B-B14F-4D97-AF65-F5344CB8AC3E}">
        <p14:creationId xmlns:p14="http://schemas.microsoft.com/office/powerpoint/2010/main" val="99632378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18</a:t>
            </a:fld>
            <a:endParaRPr sz="1300" dirty="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07130C8C-FA3E-4950-AEA9-79E689C7F35C}"/>
              </a:ext>
            </a:extLst>
          </p:cNvPr>
          <p:cNvSpPr txBox="1"/>
          <p:nvPr/>
        </p:nvSpPr>
        <p:spPr>
          <a:xfrm>
            <a:off x="772356" y="326031"/>
            <a:ext cx="9152049" cy="568041"/>
          </a:xfrm>
          <a:prstGeom prst="rect">
            <a:avLst/>
          </a:prstGeom>
          <a:noFill/>
          <a:ln w="38100" cap="flat">
            <a:solidFill>
              <a:schemeClr val="accent6">
                <a:lumMod val="75000"/>
              </a:schemeClr>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1000"/>
              </a:spcAft>
            </a:pPr>
            <a:r>
              <a:rPr lang="ru-RU" sz="1400" b="1" dirty="0">
                <a:effectLst/>
                <a:latin typeface="Times New Roman" panose="02020603050405020304" pitchFamily="18" charset="0"/>
                <a:ea typeface="Calibri" panose="020F0502020204030204" pitchFamily="34" charset="0"/>
              </a:rPr>
              <a:t>Самоспасатель изолирующий СПИ-50 - </a:t>
            </a:r>
            <a:r>
              <a:rPr lang="ru-RU" sz="1400" b="0" dirty="0">
                <a:effectLst/>
                <a:latin typeface="Times New Roman" panose="02020603050405020304" pitchFamily="18" charset="0"/>
                <a:ea typeface="Calibri" panose="020F0502020204030204" pitchFamily="34" charset="0"/>
              </a:rPr>
              <a:t>п</a:t>
            </a:r>
            <a:r>
              <a:rPr lang="ru-RU" sz="1400" dirty="0">
                <a:effectLst/>
                <a:latin typeface="Times New Roman" panose="02020603050405020304" pitchFamily="18" charset="0"/>
                <a:ea typeface="Calibri" panose="020F0502020204030204" pitchFamily="34" charset="0"/>
              </a:rPr>
              <a:t>редназначен для экстренной защиты органов и зрения людей при эвакуации в условиях пожара из высотных зданий, гостиниц, при авариях на всех видах транспорта. </a:t>
            </a:r>
          </a:p>
        </p:txBody>
      </p:sp>
      <p:pic>
        <p:nvPicPr>
          <p:cNvPr id="2" name="Рисунок 1">
            <a:extLst>
              <a:ext uri="{FF2B5EF4-FFF2-40B4-BE49-F238E27FC236}">
                <a16:creationId xmlns:a16="http://schemas.microsoft.com/office/drawing/2014/main" id="{BBC605FD-F7A4-4A5D-825C-2A0EE3A40E55}"/>
              </a:ext>
            </a:extLst>
          </p:cNvPr>
          <p:cNvPicPr>
            <a:picLocks noChangeAspect="1"/>
          </p:cNvPicPr>
          <p:nvPr/>
        </p:nvPicPr>
        <p:blipFill>
          <a:blip r:embed="rId3"/>
          <a:stretch>
            <a:fillRect/>
          </a:stretch>
        </p:blipFill>
        <p:spPr>
          <a:xfrm>
            <a:off x="844348" y="1223323"/>
            <a:ext cx="6172679" cy="3232126"/>
          </a:xfrm>
          <a:prstGeom prst="rect">
            <a:avLst/>
          </a:prstGeom>
          <a:ln w="28575">
            <a:solidFill>
              <a:schemeClr val="accent6">
                <a:lumMod val="75000"/>
              </a:schemeClr>
            </a:solidFill>
          </a:ln>
          <a:effectLst>
            <a:glow rad="101600">
              <a:schemeClr val="accent6">
                <a:satMod val="175000"/>
                <a:alpha val="40000"/>
              </a:schemeClr>
            </a:glow>
          </a:effectLst>
        </p:spPr>
      </p:pic>
      <p:pic>
        <p:nvPicPr>
          <p:cNvPr id="3" name="Рисунок 2">
            <a:extLst>
              <a:ext uri="{FF2B5EF4-FFF2-40B4-BE49-F238E27FC236}">
                <a16:creationId xmlns:a16="http://schemas.microsoft.com/office/drawing/2014/main" id="{42ABB971-F4DE-4E7A-92FD-F9A3CFB93768}"/>
              </a:ext>
            </a:extLst>
          </p:cNvPr>
          <p:cNvPicPr>
            <a:picLocks noChangeAspect="1"/>
          </p:cNvPicPr>
          <p:nvPr/>
        </p:nvPicPr>
        <p:blipFill>
          <a:blip r:embed="rId4"/>
          <a:stretch>
            <a:fillRect/>
          </a:stretch>
        </p:blipFill>
        <p:spPr>
          <a:xfrm>
            <a:off x="7265505" y="1223323"/>
            <a:ext cx="2658900" cy="3232126"/>
          </a:xfrm>
          <a:prstGeom prst="rect">
            <a:avLst/>
          </a:prstGeom>
          <a:ln w="28575">
            <a:solidFill>
              <a:schemeClr val="accent6">
                <a:lumMod val="75000"/>
              </a:schemeClr>
            </a:solidFill>
          </a:ln>
          <a:effectLst>
            <a:glow rad="101600">
              <a:schemeClr val="accent6">
                <a:satMod val="175000"/>
                <a:alpha val="40000"/>
              </a:schemeClr>
            </a:glow>
          </a:effectLst>
        </p:spPr>
      </p:pic>
      <p:sp>
        <p:nvSpPr>
          <p:cNvPr id="11" name="TextBox 10">
            <a:extLst>
              <a:ext uri="{FF2B5EF4-FFF2-40B4-BE49-F238E27FC236}">
                <a16:creationId xmlns:a16="http://schemas.microsoft.com/office/drawing/2014/main" id="{16B4C362-AC44-4897-A9CC-5D077D84B341}"/>
              </a:ext>
            </a:extLst>
          </p:cNvPr>
          <p:cNvSpPr txBox="1"/>
          <p:nvPr/>
        </p:nvSpPr>
        <p:spPr>
          <a:xfrm>
            <a:off x="772356" y="4649665"/>
            <a:ext cx="9230682" cy="738664"/>
          </a:xfrm>
          <a:prstGeom prst="rect">
            <a:avLst/>
          </a:prstGeom>
          <a:noFill/>
          <a:ln w="28575" cap="flat">
            <a:solidFill>
              <a:schemeClr val="accent6">
                <a:lumMod val="75000"/>
              </a:schemeClr>
            </a:solidFill>
            <a:miter lim="400000"/>
          </a:ln>
          <a:effectLst/>
        </p:spPr>
        <p:style>
          <a:lnRef idx="0">
            <a:scrgbClr r="0" g="0" b="0"/>
          </a:lnRef>
          <a:fillRef idx="0">
            <a:scrgbClr r="0" g="0" b="0"/>
          </a:fillRef>
          <a:effectRef idx="0">
            <a:scrgbClr r="0" g="0" b="0"/>
          </a:effectRef>
          <a:fontRef idx="none"/>
        </p:style>
        <p:txBody>
          <a:bodyPr wrap="square">
            <a:spAutoFit/>
          </a:bodyPr>
          <a:lstStyle/>
          <a:p>
            <a:pPr algn="just"/>
            <a:r>
              <a:rPr lang="ru-RU" sz="1400" dirty="0">
                <a:latin typeface="Times New Roman" panose="02020603050405020304" pitchFamily="18" charset="0"/>
                <a:cs typeface="Times New Roman" panose="02020603050405020304" pitchFamily="18" charset="0"/>
              </a:rPr>
              <a:t>Самоспасатель изолирующий СПИ-50 обеспечивает автономное дыхания человека газо-воздушной смесью в аварийной ситуации. СПИ-50 полностью защищает органы дыхания человека от окружающей среды с недостатком или полным отсутствием кислорода, а также с высоким содержанием опасных химических веществ. </a:t>
            </a:r>
          </a:p>
        </p:txBody>
      </p:sp>
      <p:sp>
        <p:nvSpPr>
          <p:cNvPr id="12" name="TextBox 11">
            <a:extLst>
              <a:ext uri="{FF2B5EF4-FFF2-40B4-BE49-F238E27FC236}">
                <a16:creationId xmlns:a16="http://schemas.microsoft.com/office/drawing/2014/main" id="{D467F7A7-793F-4E70-829A-C74BE98710C7}"/>
              </a:ext>
            </a:extLst>
          </p:cNvPr>
          <p:cNvSpPr txBox="1"/>
          <p:nvPr/>
        </p:nvSpPr>
        <p:spPr>
          <a:xfrm>
            <a:off x="772356" y="5582545"/>
            <a:ext cx="9230682" cy="1169551"/>
          </a:xfrm>
          <a:prstGeom prst="rect">
            <a:avLst/>
          </a:prstGeom>
          <a:noFill/>
          <a:ln w="28575" cap="flat">
            <a:solidFill>
              <a:schemeClr val="accent6">
                <a:lumMod val="75000"/>
              </a:schemeClr>
            </a:solidFill>
            <a:miter lim="400000"/>
          </a:ln>
          <a:effectLst/>
        </p:spPr>
        <p:style>
          <a:lnRef idx="0">
            <a:scrgbClr r="0" g="0" b="0"/>
          </a:lnRef>
          <a:fillRef idx="0">
            <a:scrgbClr r="0" g="0" b="0"/>
          </a:fillRef>
          <a:effectRef idx="0">
            <a:scrgbClr r="0" g="0" b="0"/>
          </a:effectRef>
          <a:fontRef idx="none"/>
        </p:style>
        <p:txBody>
          <a:bodyPr wrap="square">
            <a:spAutoFit/>
          </a:bodyPr>
          <a:lstStyle/>
          <a:p>
            <a:pPr algn="just"/>
            <a:r>
              <a:rPr lang="ru-RU" sz="1400" dirty="0">
                <a:latin typeface="Times New Roman" panose="02020603050405020304" pitchFamily="18" charset="0"/>
                <a:cs typeface="Times New Roman" panose="02020603050405020304" pitchFamily="18" charset="0"/>
              </a:rPr>
              <a:t>Самоспасатель не требует соблюдения размерного ряда т.к. оснащен универсальным по размерам защитным колпаком, который позволяет использовать его людьми, имеющими бороду, прическу, усы и очки. </a:t>
            </a:r>
          </a:p>
          <a:p>
            <a:pPr algn="just"/>
            <a:r>
              <a:rPr lang="ru-RU" sz="1400" dirty="0">
                <a:latin typeface="Times New Roman" panose="02020603050405020304" pitchFamily="18" charset="0"/>
                <a:cs typeface="Times New Roman" panose="02020603050405020304" pitchFamily="18" charset="0"/>
              </a:rPr>
              <a:t>Защитный колпак предохраняет голову и волосы при кратковременном контакте с открытым огнем.</a:t>
            </a:r>
          </a:p>
          <a:p>
            <a:pPr algn="just"/>
            <a:r>
              <a:rPr lang="ru-RU" sz="1400" dirty="0">
                <a:latin typeface="Times New Roman" panose="02020603050405020304" pitchFamily="18" charset="0"/>
                <a:cs typeface="Times New Roman" panose="02020603050405020304" pitchFamily="18" charset="0"/>
              </a:rPr>
              <a:t>Самоспасатель СПИ-50 обеспечивает возможность ведения переговоров, прост в обращении и не требует предварительного обучения по применению.</a:t>
            </a:r>
          </a:p>
        </p:txBody>
      </p:sp>
    </p:spTree>
    <p:extLst>
      <p:ext uri="{BB962C8B-B14F-4D97-AF65-F5344CB8AC3E}">
        <p14:creationId xmlns:p14="http://schemas.microsoft.com/office/powerpoint/2010/main" val="8271748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19</a:t>
            </a:fld>
            <a:endParaRPr sz="1300" dirty="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07130C8C-FA3E-4950-AEA9-79E689C7F35C}"/>
              </a:ext>
            </a:extLst>
          </p:cNvPr>
          <p:cNvSpPr txBox="1"/>
          <p:nvPr/>
        </p:nvSpPr>
        <p:spPr>
          <a:xfrm>
            <a:off x="2678319" y="214774"/>
            <a:ext cx="7454347" cy="2031325"/>
          </a:xfrm>
          <a:prstGeom prst="rect">
            <a:avLst/>
          </a:prstGeom>
          <a:noFill/>
          <a:ln w="38100" cap="flat">
            <a:solidFill>
              <a:schemeClr val="accent6">
                <a:lumMod val="75000"/>
              </a:schemeClr>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ctr"/>
            <a:r>
              <a:rPr lang="ru-RU" sz="1400" b="1" dirty="0">
                <a:latin typeface="Times New Roman" panose="02020603050405020304" pitchFamily="18" charset="0"/>
                <a:cs typeface="Times New Roman" panose="02020603050405020304" pitchFamily="18" charset="0"/>
              </a:rPr>
              <a:t>Респиратор ШБ-1 «Лепесток» </a:t>
            </a:r>
            <a:r>
              <a:rPr lang="ru-RU" sz="1400" dirty="0">
                <a:latin typeface="Times New Roman" panose="02020603050405020304" pitchFamily="18" charset="0"/>
                <a:cs typeface="Times New Roman" panose="02020603050405020304" pitchFamily="18" charset="0"/>
              </a:rPr>
              <a:t>предназначен для защиты органов дыхания от вредных аэрозолей в виде пыли, дыма и тумана. Он представляет собой легкую полумаску из тканевого материала ФПП (фильтр Петрянова из волокон полихлорвинила), являющуюся одновременно и фильтром. Поэтому в таком респираторе какие-либо клапаны отсутствуют: при вдохе воздух движется в одном направлении, а при выдохе – в противоположном. Получается, как бы маятниковое движение его через ткань, что несколько снижает защитные свойства. Еще одна отрицательная сторона – при выдохе влага оседает на внутренней поверхности, постепенно впитывается тканью и ухудшает фильтрующую способность, а при низких температурах респиратор обмерзает, что еще больше снижает эксплуатационные возможности.</a:t>
            </a:r>
          </a:p>
        </p:txBody>
      </p:sp>
      <p:pic>
        <p:nvPicPr>
          <p:cNvPr id="2" name="Рисунок 1">
            <a:extLst>
              <a:ext uri="{FF2B5EF4-FFF2-40B4-BE49-F238E27FC236}">
                <a16:creationId xmlns:a16="http://schemas.microsoft.com/office/drawing/2014/main" id="{4DC58C08-6711-4328-BFE8-4CEEF8F4B777}"/>
              </a:ext>
            </a:extLst>
          </p:cNvPr>
          <p:cNvPicPr>
            <a:picLocks noChangeAspect="1"/>
          </p:cNvPicPr>
          <p:nvPr/>
        </p:nvPicPr>
        <p:blipFill>
          <a:blip r:embed="rId3"/>
          <a:stretch>
            <a:fillRect/>
          </a:stretch>
        </p:blipFill>
        <p:spPr>
          <a:xfrm>
            <a:off x="328774" y="326031"/>
            <a:ext cx="2176917" cy="1924009"/>
          </a:xfrm>
          <a:prstGeom prst="rect">
            <a:avLst/>
          </a:prstGeom>
          <a:ln w="28575">
            <a:solidFill>
              <a:schemeClr val="accent6">
                <a:lumMod val="75000"/>
              </a:schemeClr>
            </a:solidFill>
          </a:ln>
          <a:effectLst>
            <a:glow rad="101600">
              <a:schemeClr val="accent6">
                <a:satMod val="175000"/>
                <a:alpha val="40000"/>
              </a:schemeClr>
            </a:glow>
          </a:effectLst>
        </p:spPr>
      </p:pic>
      <p:pic>
        <p:nvPicPr>
          <p:cNvPr id="3" name="Рисунок 2">
            <a:extLst>
              <a:ext uri="{FF2B5EF4-FFF2-40B4-BE49-F238E27FC236}">
                <a16:creationId xmlns:a16="http://schemas.microsoft.com/office/drawing/2014/main" id="{3BDC3F03-C433-4AC4-A1DD-0E7BDA064AA2}"/>
              </a:ext>
            </a:extLst>
          </p:cNvPr>
          <p:cNvPicPr>
            <a:picLocks noChangeAspect="1"/>
          </p:cNvPicPr>
          <p:nvPr/>
        </p:nvPicPr>
        <p:blipFill>
          <a:blip r:embed="rId4"/>
          <a:stretch>
            <a:fillRect/>
          </a:stretch>
        </p:blipFill>
        <p:spPr>
          <a:xfrm>
            <a:off x="7961586" y="2465664"/>
            <a:ext cx="2171080" cy="1950506"/>
          </a:xfrm>
          <a:prstGeom prst="rect">
            <a:avLst/>
          </a:prstGeom>
          <a:ln w="28575">
            <a:solidFill>
              <a:schemeClr val="accent6">
                <a:lumMod val="75000"/>
              </a:schemeClr>
            </a:solidFill>
          </a:ln>
          <a:effectLst>
            <a:glow rad="101600">
              <a:schemeClr val="accent6">
                <a:satMod val="175000"/>
                <a:alpha val="40000"/>
              </a:schemeClr>
            </a:glow>
          </a:effectLst>
        </p:spPr>
      </p:pic>
      <p:sp>
        <p:nvSpPr>
          <p:cNvPr id="15" name="TextBox 14">
            <a:extLst>
              <a:ext uri="{FF2B5EF4-FFF2-40B4-BE49-F238E27FC236}">
                <a16:creationId xmlns:a16="http://schemas.microsoft.com/office/drawing/2014/main" id="{7B1481B6-1B55-47E0-9BE3-47E2EC45BEE6}"/>
              </a:ext>
            </a:extLst>
          </p:cNvPr>
          <p:cNvSpPr txBox="1"/>
          <p:nvPr/>
        </p:nvSpPr>
        <p:spPr>
          <a:xfrm>
            <a:off x="328774" y="2488617"/>
            <a:ext cx="7205537" cy="2031325"/>
          </a:xfrm>
          <a:prstGeom prst="rect">
            <a:avLst/>
          </a:prstGeom>
          <a:noFill/>
          <a:ln w="28575" cap="flat">
            <a:solidFill>
              <a:schemeClr val="accent6">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b="1" dirty="0">
                <a:effectLst/>
                <a:latin typeface="Times New Roman" panose="02020603050405020304" pitchFamily="18" charset="0"/>
                <a:ea typeface="Times New Roman" panose="02020603050405020304" pitchFamily="18" charset="0"/>
              </a:rPr>
              <a:t>Респиратор У-2К</a:t>
            </a:r>
            <a:r>
              <a:rPr lang="ru-RU" sz="1400" dirty="0">
                <a:effectLst/>
                <a:latin typeface="Times New Roman" panose="02020603050405020304" pitchFamily="18" charset="0"/>
                <a:ea typeface="Times New Roman" panose="02020603050405020304" pitchFamily="18" charset="0"/>
              </a:rPr>
              <a:t> выполнен в виде фильтрующей полумаски, с двумя клапанами вдоха и одним клапаном выдоха. Для придания полумаске жесткости внутрь вставлены распорки, по наружной кромке укреплена марлевая полоса, обработанная специальным составом. Плотность прилегания обеспечивается с помощью резинового шнура, проходящего по всему периметру респиратора и алюминиевой пластинки, обжимающей переносицу, а также за счет электростатического заряда материала ФПП, который обеспечивает мягкое и надежное уплотнение (прилипание) респиратора по линии прилегания к лицу. Респиратор удерживается на лице двумя хлопчатобумажными лентами, имеет малое сопротивление дыханию и малую массу – 60 г.</a:t>
            </a:r>
            <a:endParaRPr lang="ru-RU" sz="1400" dirty="0"/>
          </a:p>
        </p:txBody>
      </p:sp>
      <p:pic>
        <p:nvPicPr>
          <p:cNvPr id="12" name="Рисунок 11">
            <a:extLst>
              <a:ext uri="{FF2B5EF4-FFF2-40B4-BE49-F238E27FC236}">
                <a16:creationId xmlns:a16="http://schemas.microsoft.com/office/drawing/2014/main" id="{8ADE4D83-7778-4F42-A33A-10543F08EFE3}"/>
              </a:ext>
            </a:extLst>
          </p:cNvPr>
          <p:cNvPicPr>
            <a:picLocks noChangeAspect="1"/>
          </p:cNvPicPr>
          <p:nvPr/>
        </p:nvPicPr>
        <p:blipFill>
          <a:blip r:embed="rId5"/>
          <a:stretch>
            <a:fillRect/>
          </a:stretch>
        </p:blipFill>
        <p:spPr>
          <a:xfrm>
            <a:off x="328774" y="4758520"/>
            <a:ext cx="2176918" cy="2035266"/>
          </a:xfrm>
          <a:prstGeom prst="rect">
            <a:avLst/>
          </a:prstGeom>
          <a:ln w="28575">
            <a:solidFill>
              <a:schemeClr val="accent6">
                <a:lumMod val="75000"/>
              </a:schemeClr>
            </a:solidFill>
          </a:ln>
          <a:effectLst>
            <a:glow rad="101600">
              <a:schemeClr val="accent6">
                <a:satMod val="175000"/>
                <a:alpha val="40000"/>
              </a:schemeClr>
            </a:glow>
          </a:effectLst>
        </p:spPr>
      </p:pic>
      <p:sp>
        <p:nvSpPr>
          <p:cNvPr id="18" name="TextBox 17">
            <a:extLst>
              <a:ext uri="{FF2B5EF4-FFF2-40B4-BE49-F238E27FC236}">
                <a16:creationId xmlns:a16="http://schemas.microsoft.com/office/drawing/2014/main" id="{473CCD82-1F3F-4E79-8EC8-58DCDC54EFB6}"/>
              </a:ext>
            </a:extLst>
          </p:cNvPr>
          <p:cNvSpPr txBox="1"/>
          <p:nvPr/>
        </p:nvSpPr>
        <p:spPr>
          <a:xfrm>
            <a:off x="2678319" y="4762460"/>
            <a:ext cx="7454347" cy="2031325"/>
          </a:xfrm>
          <a:prstGeom prst="rect">
            <a:avLst/>
          </a:prstGeom>
          <a:noFill/>
          <a:ln w="28575" cap="flat">
            <a:solidFill>
              <a:schemeClr val="accent6">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b="1" dirty="0">
                <a:effectLst/>
                <a:latin typeface="Times New Roman" panose="02020603050405020304" pitchFamily="18" charset="0"/>
                <a:ea typeface="Times New Roman" panose="02020603050405020304" pitchFamily="18" charset="0"/>
              </a:rPr>
              <a:t>Респиратор РУ-60М</a:t>
            </a:r>
            <a:r>
              <a:rPr lang="ru-RU" sz="1400" dirty="0">
                <a:effectLst/>
                <a:latin typeface="Times New Roman" panose="02020603050405020304" pitchFamily="18" charset="0"/>
                <a:ea typeface="Times New Roman" panose="02020603050405020304" pitchFamily="18" charset="0"/>
              </a:rPr>
              <a:t> состоит из резиновой полумаски, двухсменных фильтрующих патронов, содержащих специализированный поглотитель, пластмассовых манжет с клапаном вдоха, клапанами выдоха с предохранительным экраном, оголовья. Сменные фильтрующие патроны поставляются в комплекте респиратора, но могут поставляться и отдельно. Предназначен для защиты органов дыхания человека одновременно от паро- и газообразных вредных веществ и аэрозолей. Комплектуется противогазовыми фильтрующими патронами 4-х марок. Марка респиратора соответствует марке фильтрующего патрона. Фильтрующие патроны специализированы по назначению в зависимости от физико-химических и токсических свойств вредных примесей и различаются по составу поглотителей и маркировке. </a:t>
            </a:r>
            <a:endParaRPr lang="ru-RU" sz="1400" dirty="0"/>
          </a:p>
        </p:txBody>
      </p:sp>
    </p:spTree>
    <p:extLst>
      <p:ext uri="{BB962C8B-B14F-4D97-AF65-F5344CB8AC3E}">
        <p14:creationId xmlns:p14="http://schemas.microsoft.com/office/powerpoint/2010/main" val="9775693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1062531" y="1725747"/>
            <a:ext cx="8772288" cy="3512174"/>
          </a:xfrm>
          <a:prstGeom prst="rect">
            <a:avLst/>
          </a:prstGeom>
          <a:solidFill>
            <a:schemeClr val="accent1">
              <a:lumMod val="20000"/>
              <a:lumOff val="80000"/>
            </a:schemeClr>
          </a:solidFill>
          <a:ln w="38100">
            <a:solidFill>
              <a:srgbClr val="0066FF"/>
            </a:solidFill>
          </a:ln>
          <a:effectLst>
            <a:outerShdw blurRad="50800" dist="38100" dir="5400000" algn="t" rotWithShape="0">
              <a:prstClr val="black">
                <a:alpha val="40000"/>
              </a:prstClr>
            </a:outerShdw>
          </a:effectLst>
        </p:spPr>
        <p:txBody>
          <a:bodyPr>
            <a:normAutofit/>
          </a:bodyPr>
          <a:lstStyle>
            <a:lvl1pPr>
              <a:defRPr sz="5500"/>
            </a:lvl1pPr>
          </a:lstStyle>
          <a:p>
            <a:pPr lvl="0" algn="ctr">
              <a:defRPr sz="1800"/>
            </a:pPr>
            <a:r>
              <a:rPr lang="ru-RU" sz="3100" dirty="0">
                <a:solidFill>
                  <a:srgbClr val="0066FF"/>
                </a:solidFill>
                <a:latin typeface="Times New Roman" panose="02020603050405020304" pitchFamily="18" charset="0"/>
                <a:cs typeface="Times New Roman" panose="02020603050405020304" pitchFamily="18" charset="0"/>
              </a:rPr>
              <a:t>Порядок и правила использования средства индивидуальной и коллективной защиты, а также средств пожаротушения, </a:t>
            </a:r>
            <a:br>
              <a:rPr lang="ru-RU" sz="3100" dirty="0">
                <a:solidFill>
                  <a:srgbClr val="0066FF"/>
                </a:solidFill>
                <a:latin typeface="Times New Roman" panose="02020603050405020304" pitchFamily="18" charset="0"/>
                <a:cs typeface="Times New Roman" panose="02020603050405020304" pitchFamily="18" charset="0"/>
              </a:rPr>
            </a:br>
            <a:r>
              <a:rPr lang="ru-RU" sz="3100" dirty="0">
                <a:solidFill>
                  <a:srgbClr val="0066FF"/>
                </a:solidFill>
                <a:latin typeface="Times New Roman" panose="02020603050405020304" pitchFamily="18" charset="0"/>
                <a:cs typeface="Times New Roman" panose="02020603050405020304" pitchFamily="18" charset="0"/>
              </a:rPr>
              <a:t>имеющихся в организации.</a:t>
            </a:r>
            <a:br>
              <a:rPr lang="ru-RU" sz="3100" dirty="0">
                <a:solidFill>
                  <a:srgbClr val="0066FF"/>
                </a:solidFill>
                <a:latin typeface="Times New Roman" panose="02020603050405020304" pitchFamily="18" charset="0"/>
                <a:cs typeface="Times New Roman" panose="02020603050405020304" pitchFamily="18" charset="0"/>
              </a:rPr>
            </a:br>
            <a:br>
              <a:rPr lang="ru-RU" sz="3600" dirty="0">
                <a:solidFill>
                  <a:srgbClr val="0066FF"/>
                </a:solidFill>
                <a:latin typeface="Times New Roman" panose="02020603050405020304" pitchFamily="18" charset="0"/>
                <a:cs typeface="Times New Roman" panose="02020603050405020304" pitchFamily="18" charset="0"/>
              </a:rPr>
            </a:br>
            <a:br>
              <a:rPr lang="ru-RU" sz="1400" dirty="0">
                <a:latin typeface="Times New Roman" panose="02020603050405020304" pitchFamily="18" charset="0"/>
                <a:cs typeface="Times New Roman" panose="02020603050405020304" pitchFamily="18" charset="0"/>
              </a:rPr>
            </a:br>
            <a:endParaRPr sz="1400" dirty="0">
              <a:latin typeface="Times New Roman" panose="02020603050405020304" pitchFamily="18" charset="0"/>
              <a:cs typeface="Times New Roman" panose="02020603050405020304" pitchFamily="18" charset="0"/>
            </a:endParaRPr>
          </a:p>
        </p:txBody>
      </p:sp>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2</a:t>
            </a:fld>
            <a:endParaRPr sz="1300">
              <a:solidFill>
                <a:srgbClr val="888888"/>
              </a:solidFill>
            </a:endParaRPr>
          </a:p>
        </p:txBody>
      </p:sp>
      <p:pic>
        <p:nvPicPr>
          <p:cNvPr id="5" name="image1.jpg"/>
          <p:cNvPicPr/>
          <p:nvPr/>
        </p:nvPicPr>
        <p:blipFill>
          <a:blip r:embed="rId2"/>
          <a:stretch>
            <a:fillRect/>
          </a:stretch>
        </p:blipFill>
        <p:spPr>
          <a:xfrm>
            <a:off x="461828" y="6911069"/>
            <a:ext cx="621059" cy="497200"/>
          </a:xfrm>
          <a:prstGeom prst="rect">
            <a:avLst/>
          </a:prstGeom>
          <a:ln w="12700">
            <a:miter lim="400000"/>
          </a:ln>
        </p:spPr>
      </p:pic>
      <p:sp>
        <p:nvSpPr>
          <p:cNvPr id="6"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latin typeface="Times New Roman" panose="02020603050405020304" pitchFamily="18" charset="0"/>
                <a:cs typeface="Times New Roman" panose="02020603050405020304" pitchFamily="18" charset="0"/>
              </a:rPr>
              <a:t>Обучение в области ГО и ЧС, 2022 год, тема №3</a:t>
            </a:r>
            <a:endParaRPr sz="1200" b="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20</a:t>
            </a:fld>
            <a:endParaRPr sz="1300" dirty="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07130C8C-FA3E-4950-AEA9-79E689C7F35C}"/>
              </a:ext>
            </a:extLst>
          </p:cNvPr>
          <p:cNvSpPr txBox="1"/>
          <p:nvPr/>
        </p:nvSpPr>
        <p:spPr>
          <a:xfrm>
            <a:off x="3356651" y="326031"/>
            <a:ext cx="6728282" cy="1773306"/>
          </a:xfrm>
          <a:prstGeom prst="rect">
            <a:avLst/>
          </a:prstGeom>
          <a:noFill/>
          <a:ln w="38100" cap="flat">
            <a:solidFill>
              <a:schemeClr val="accent6">
                <a:lumMod val="75000"/>
              </a:schemeClr>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indent="450215" algn="just">
              <a:lnSpc>
                <a:spcPct val="115000"/>
              </a:lnSpc>
              <a:spcAft>
                <a:spcPts val="100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Средства защиты кожи</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предназначены для предохранения людей от воздействия химических, опасных, отравляющих радиоактивных веществ и бактериальных средств. Эти средства делят на две группы: специальные и подручные.  Свою очередь, специальные средства защиты кожи подразделяются на изолирующие (воздухонепроницаемые) и фильтрующие (воздухопроницаемые).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C353E94-10F7-44D5-8FEF-33809E018639}"/>
              </a:ext>
            </a:extLst>
          </p:cNvPr>
          <p:cNvSpPr txBox="1"/>
          <p:nvPr/>
        </p:nvSpPr>
        <p:spPr>
          <a:xfrm>
            <a:off x="3404384" y="2311685"/>
            <a:ext cx="6728282" cy="1077218"/>
          </a:xfrm>
          <a:prstGeom prst="rect">
            <a:avLst/>
          </a:prstGeom>
          <a:noFill/>
          <a:ln w="28575" cap="flat">
            <a:solidFill>
              <a:schemeClr val="accent6">
                <a:lumMod val="50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600" dirty="0">
                <a:latin typeface="Times New Roman" panose="02020603050405020304" pitchFamily="18" charset="0"/>
                <a:cs typeface="Times New Roman" panose="02020603050405020304" pitchFamily="18" charset="0"/>
              </a:rPr>
              <a:t>В аварийно-спасательных формированиях, в химических войсках и других спецподразделениях длительное время находятся на оснащении и наиболее распространены такие изолирующие средства защиты кожи, как общевойсковой защитный комплект и легкий защитный костюм Л-1.</a:t>
            </a:r>
          </a:p>
        </p:txBody>
      </p:sp>
      <p:pic>
        <p:nvPicPr>
          <p:cNvPr id="5" name="Рисунок 4">
            <a:extLst>
              <a:ext uri="{FF2B5EF4-FFF2-40B4-BE49-F238E27FC236}">
                <a16:creationId xmlns:a16="http://schemas.microsoft.com/office/drawing/2014/main" id="{FEE36ED5-E2D9-4C5F-88D7-3E6E4F8B38FB}"/>
              </a:ext>
            </a:extLst>
          </p:cNvPr>
          <p:cNvPicPr>
            <a:picLocks noChangeAspect="1"/>
          </p:cNvPicPr>
          <p:nvPr/>
        </p:nvPicPr>
        <p:blipFill>
          <a:blip r:embed="rId3"/>
          <a:stretch>
            <a:fillRect/>
          </a:stretch>
        </p:blipFill>
        <p:spPr>
          <a:xfrm>
            <a:off x="575353" y="326031"/>
            <a:ext cx="2547991" cy="5965696"/>
          </a:xfrm>
          <a:prstGeom prst="rect">
            <a:avLst/>
          </a:prstGeom>
          <a:ln w="28575">
            <a:solidFill>
              <a:schemeClr val="accent6">
                <a:lumMod val="50000"/>
              </a:schemeClr>
            </a:solidFill>
          </a:ln>
          <a:effectLst>
            <a:glow rad="101600">
              <a:schemeClr val="accent6">
                <a:satMod val="175000"/>
                <a:alpha val="40000"/>
              </a:schemeClr>
            </a:glow>
          </a:effectLst>
        </p:spPr>
      </p:pic>
      <p:sp>
        <p:nvSpPr>
          <p:cNvPr id="16" name="TextBox 15">
            <a:extLst>
              <a:ext uri="{FF2B5EF4-FFF2-40B4-BE49-F238E27FC236}">
                <a16:creationId xmlns:a16="http://schemas.microsoft.com/office/drawing/2014/main" id="{8A90855A-3870-4701-AD3C-2254FBB65F2C}"/>
              </a:ext>
            </a:extLst>
          </p:cNvPr>
          <p:cNvSpPr txBox="1"/>
          <p:nvPr/>
        </p:nvSpPr>
        <p:spPr>
          <a:xfrm>
            <a:off x="3397748" y="3824385"/>
            <a:ext cx="6728282" cy="2467342"/>
          </a:xfrm>
          <a:prstGeom prst="rect">
            <a:avLst/>
          </a:prstGeom>
          <a:noFill/>
          <a:ln w="28575" cap="flat">
            <a:solidFill>
              <a:schemeClr val="accent6">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spcAft>
                <a:spcPts val="100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Так же широко применяется защитная фильтрующая одежда. Работать в ней легче, человек меньше устает, его действия меньше скованы. Средства защиты кожи надевают на незараженной местности. Используют их в комплексе с противогазами</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panose="02020603050405020304" pitchFamily="18" charset="0"/>
              </a:rPr>
              <a:t> </a:t>
            </a:r>
          </a:p>
          <a:p>
            <a:pPr algn="just">
              <a:spcAft>
                <a:spcPts val="1000"/>
              </a:spcAft>
            </a:pPr>
            <a:r>
              <a:rPr lang="ru-RU" sz="1600" dirty="0">
                <a:latin typeface="Times New Roman" panose="02020603050405020304" pitchFamily="18" charset="0"/>
                <a:ea typeface="Times New Roman" panose="02020603050405020304" pitchFamily="18" charset="0"/>
              </a:rPr>
              <a:t>В изолирующих средствах защиты человек перегревается и быстро устает. Для увеличения продолжительности работы при температуре выше +15</a:t>
            </a:r>
            <a:r>
              <a:rPr lang="ru-RU" sz="1600" baseline="30000" dirty="0">
                <a:latin typeface="Times New Roman" panose="02020603050405020304" pitchFamily="18" charset="0"/>
                <a:ea typeface="Times New Roman" panose="02020603050405020304" pitchFamily="18" charset="0"/>
              </a:rPr>
              <a:t>0</a:t>
            </a:r>
            <a:r>
              <a:rPr lang="ru-RU" sz="1600" dirty="0">
                <a:latin typeface="Times New Roman" panose="02020603050405020304" pitchFamily="18" charset="0"/>
                <a:ea typeface="Times New Roman" panose="02020603050405020304" pitchFamily="18" charset="0"/>
              </a:rPr>
              <a:t>С применяют влажные экранирующие (охлаждающие) комбинезоны из хлопчатобумажной ткани, надеваемые поверх средств защиты кожи. Экранирующие комбинезоны периодически смачивают водой.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61687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21</a:t>
            </a:fld>
            <a:endParaRPr sz="1300" dirty="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07130C8C-FA3E-4950-AEA9-79E689C7F35C}"/>
              </a:ext>
            </a:extLst>
          </p:cNvPr>
          <p:cNvSpPr txBox="1"/>
          <p:nvPr/>
        </p:nvSpPr>
        <p:spPr>
          <a:xfrm>
            <a:off x="5280918" y="743456"/>
            <a:ext cx="4685015" cy="2800767"/>
          </a:xfrm>
          <a:prstGeom prst="rect">
            <a:avLst/>
          </a:prstGeom>
          <a:noFill/>
          <a:ln w="38100" cap="flat">
            <a:solidFill>
              <a:schemeClr val="accent6">
                <a:lumMod val="75000"/>
              </a:schemeClr>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indent="450215" algn="just"/>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Медицинские средства индивидуальной защиты -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это медицинские препараты и материалы, предназначенные для предупреждения поражения или снижения эффекта воздействия поражающих факторов и применяемые в порядке само- и взаимопомощи.</a:t>
            </a:r>
          </a:p>
          <a:p>
            <a:pPr indent="450215"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К ним относят пакет перевязочный индивидуальный ИПП, индивидуальный противохимический пакет ИПП-11, комплекты индивидуальные медицинские гражданской защиты (КИМГЗ) различных комплектаций.</a:t>
            </a:r>
          </a:p>
        </p:txBody>
      </p:sp>
      <p:pic>
        <p:nvPicPr>
          <p:cNvPr id="2" name="Рисунок 1">
            <a:extLst>
              <a:ext uri="{FF2B5EF4-FFF2-40B4-BE49-F238E27FC236}">
                <a16:creationId xmlns:a16="http://schemas.microsoft.com/office/drawing/2014/main" id="{77F51B13-750D-4131-A3A8-FF968CDD949A}"/>
              </a:ext>
            </a:extLst>
          </p:cNvPr>
          <p:cNvPicPr>
            <a:picLocks noChangeAspect="1"/>
          </p:cNvPicPr>
          <p:nvPr/>
        </p:nvPicPr>
        <p:blipFill>
          <a:blip r:embed="rId3"/>
          <a:stretch>
            <a:fillRect/>
          </a:stretch>
        </p:blipFill>
        <p:spPr>
          <a:xfrm>
            <a:off x="572500" y="743456"/>
            <a:ext cx="4458984" cy="2800768"/>
          </a:xfrm>
          <a:prstGeom prst="rect">
            <a:avLst/>
          </a:prstGeom>
          <a:ln w="28575">
            <a:solidFill>
              <a:schemeClr val="accent6">
                <a:lumMod val="75000"/>
              </a:schemeClr>
            </a:solidFill>
          </a:ln>
          <a:effectLst>
            <a:glow rad="101600">
              <a:schemeClr val="accent6">
                <a:satMod val="175000"/>
                <a:alpha val="40000"/>
              </a:schemeClr>
            </a:glow>
          </a:effectLst>
        </p:spPr>
      </p:pic>
      <p:sp>
        <p:nvSpPr>
          <p:cNvPr id="11" name="TextBox 10">
            <a:extLst>
              <a:ext uri="{FF2B5EF4-FFF2-40B4-BE49-F238E27FC236}">
                <a16:creationId xmlns:a16="http://schemas.microsoft.com/office/drawing/2014/main" id="{215D174E-D0B7-49E3-94D5-53A536B6326C}"/>
              </a:ext>
            </a:extLst>
          </p:cNvPr>
          <p:cNvSpPr txBox="1"/>
          <p:nvPr/>
        </p:nvSpPr>
        <p:spPr>
          <a:xfrm>
            <a:off x="572500" y="4180913"/>
            <a:ext cx="9393433" cy="1815882"/>
          </a:xfrm>
          <a:prstGeom prst="rect">
            <a:avLst/>
          </a:prstGeom>
          <a:noFill/>
          <a:ln w="28575" cap="flat">
            <a:solidFill>
              <a:schemeClr val="accent6">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Представляет собой герметично заваренную оболочку из полимерного материала с вложенными в нее тампонами из нетканого материала, пропитанного по рецептуре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Ланглик</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На швах оболочки имеются насечки для быстрого вскрытия пакета.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При использовании вскрыть пакет по насечке, достать тампон и равномерно обработать им открытые участки кожи (лицо, шею, кисти рук) и прилегающие к ним кромки одежды. </a:t>
            </a: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Обработку можно проводить в интервале температур от - 20 до + 50</a:t>
            </a:r>
            <a:r>
              <a:rPr lang="ru-RU"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С. </a:t>
            </a: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При заблаговременном нанесении на кожу защитный эффект сохраняется в течение 24 часов.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11392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22</a:t>
            </a:fld>
            <a:endParaRPr sz="1300" dirty="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07130C8C-FA3E-4950-AEA9-79E689C7F35C}"/>
              </a:ext>
            </a:extLst>
          </p:cNvPr>
          <p:cNvSpPr txBox="1"/>
          <p:nvPr/>
        </p:nvSpPr>
        <p:spPr>
          <a:xfrm>
            <a:off x="494755" y="801385"/>
            <a:ext cx="4886125" cy="3163687"/>
          </a:xfrm>
          <a:prstGeom prst="rect">
            <a:avLst/>
          </a:prstGeom>
          <a:noFill/>
          <a:ln w="38100" cap="flat">
            <a:solidFill>
              <a:schemeClr val="accent6">
                <a:lumMod val="75000"/>
              </a:schemeClr>
            </a:solidFill>
            <a:miter lim="400000"/>
          </a:ln>
          <a:effectLst>
            <a:glow rad="635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indent="450215" algn="just">
              <a:lnSpc>
                <a:spcPct val="115000"/>
              </a:lnSpc>
              <a:spcAft>
                <a:spcPts val="1000"/>
              </a:spcAft>
            </a:pP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Комплект индивидуальный медицинский гражданской защиты «Юнита» (КИМГЗ «Юнита»)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предназначен для оказания первой помощи (в порядке само- и взаимопомощи) в очагах поражения с целью предупреждения или максимального ослабления эффектов воздействия поражающих факторов химической, радиационной и биологической природы.</a:t>
            </a:r>
          </a:p>
          <a:p>
            <a:pPr indent="450215" algn="just">
              <a:lnSpc>
                <a:spcPct val="115000"/>
              </a:lnSpc>
              <a:spcAft>
                <a:spcPts val="100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a16="http://schemas.microsoft.com/office/drawing/2014/main" id="{6234351E-A070-46FB-A3A0-625EC4BAE1AF}"/>
              </a:ext>
            </a:extLst>
          </p:cNvPr>
          <p:cNvPicPr>
            <a:picLocks noChangeAspect="1"/>
          </p:cNvPicPr>
          <p:nvPr/>
        </p:nvPicPr>
        <p:blipFill>
          <a:blip r:embed="rId3"/>
          <a:stretch>
            <a:fillRect/>
          </a:stretch>
        </p:blipFill>
        <p:spPr>
          <a:xfrm>
            <a:off x="5700672" y="801384"/>
            <a:ext cx="4008408" cy="3163687"/>
          </a:xfrm>
          <a:prstGeom prst="rect">
            <a:avLst/>
          </a:prstGeom>
          <a:ln w="28575">
            <a:solidFill>
              <a:schemeClr val="accent6">
                <a:lumMod val="75000"/>
              </a:schemeClr>
            </a:solidFill>
          </a:ln>
          <a:effectLst>
            <a:glow rad="101600">
              <a:schemeClr val="accent6">
                <a:satMod val="175000"/>
                <a:alpha val="40000"/>
              </a:schemeClr>
            </a:glow>
          </a:effectLst>
        </p:spPr>
      </p:pic>
      <p:sp>
        <p:nvSpPr>
          <p:cNvPr id="11" name="TextBox 10">
            <a:extLst>
              <a:ext uri="{FF2B5EF4-FFF2-40B4-BE49-F238E27FC236}">
                <a16:creationId xmlns:a16="http://schemas.microsoft.com/office/drawing/2014/main" id="{71104A80-CF6D-4EE3-85D4-097D7809B576}"/>
              </a:ext>
            </a:extLst>
          </p:cNvPr>
          <p:cNvSpPr txBox="1"/>
          <p:nvPr/>
        </p:nvSpPr>
        <p:spPr>
          <a:xfrm>
            <a:off x="480107" y="4344683"/>
            <a:ext cx="9352186" cy="1815882"/>
          </a:xfrm>
          <a:prstGeom prst="rect">
            <a:avLst/>
          </a:prstGeom>
          <a:noFill/>
          <a:ln w="28575" cap="flat">
            <a:solidFill>
              <a:schemeClr val="accent6">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Для укладки вложений используется портативная сумка, которая представляет собой клапан, основной чехол, в который вставляется карман-подкладка, где предусмотрено четыре отделения для специальной укладки (кровоостанавливающие, дезинфицирующие салфетки, перевязочный пакет, жгут кровоостанавливающий, ротовой воздуховод), а также дополнительный отстегивающийся накладной карман-вкладыш с горизонтальными отделениями для вложения антидотов. </a:t>
            </a:r>
          </a:p>
          <a:p>
            <a:pPr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689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23</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B862DCAB-8BC5-4632-BA62-8089711654D6}"/>
              </a:ext>
            </a:extLst>
          </p:cNvPr>
          <p:cNvSpPr txBox="1"/>
          <p:nvPr/>
        </p:nvSpPr>
        <p:spPr>
          <a:xfrm>
            <a:off x="602031" y="326031"/>
            <a:ext cx="9108337" cy="667683"/>
          </a:xfrm>
          <a:prstGeom prst="rect">
            <a:avLst/>
          </a:prstGeom>
          <a:solidFill>
            <a:srgbClr val="FFFF00"/>
          </a:solidFill>
          <a:ln w="38100" cap="flat">
            <a:solidFill>
              <a:srgbClr val="FF0000"/>
            </a:solid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b="1" dirty="0">
                <a:solidFill>
                  <a:srgbClr val="0066FF"/>
                </a:solidFill>
                <a:latin typeface="Times New Roman" panose="02020603050405020304" pitchFamily="18" charset="0"/>
                <a:cs typeface="Times New Roman" panose="02020603050405020304" pitchFamily="18" charset="0"/>
              </a:rPr>
              <a:t>Учебный вопрос № 2.</a:t>
            </a:r>
          </a:p>
          <a:p>
            <a:pPr algn="ctr">
              <a:lnSpc>
                <a:spcPct val="115000"/>
              </a:lnSpc>
              <a:spcAft>
                <a:spcPts val="1000"/>
              </a:spcAft>
            </a:pPr>
            <a:r>
              <a:rPr lang="ru-RU" sz="18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Практическое изготовление и применение подручных средств защиты органов дыхания.</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475448A-36A9-47F4-B06E-FE38EBB1AA34}"/>
              </a:ext>
            </a:extLst>
          </p:cNvPr>
          <p:cNvSpPr txBox="1"/>
          <p:nvPr/>
        </p:nvSpPr>
        <p:spPr>
          <a:xfrm>
            <a:off x="461828" y="1558826"/>
            <a:ext cx="4973201" cy="4832092"/>
          </a:xfrm>
          <a:prstGeom prst="rect">
            <a:avLst/>
          </a:prstGeom>
          <a:noFill/>
          <a:ln w="38100" cap="flat">
            <a:solidFill>
              <a:schemeClr val="accent2">
                <a:lumMod val="75000"/>
              </a:schemeClr>
            </a:solidFill>
            <a:miter lim="400000"/>
          </a:ln>
          <a:effectLst>
            <a:glow rad="1397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b="1" dirty="0">
                <a:latin typeface="Times New Roman" panose="02020603050405020304" pitchFamily="18" charset="0"/>
                <a:cs typeface="Times New Roman" panose="02020603050405020304" pitchFamily="18" charset="0"/>
              </a:rPr>
              <a:t>Ватно-марлевая повязка </a:t>
            </a:r>
            <a:r>
              <a:rPr lang="ru-RU" sz="1400" dirty="0">
                <a:latin typeface="Times New Roman" panose="02020603050405020304" pitchFamily="18" charset="0"/>
                <a:cs typeface="Times New Roman" panose="02020603050405020304" pitchFamily="18" charset="0"/>
              </a:rPr>
              <a:t>изготавливается следующим способом: берут кусок марли длиной 90-100 см и шириной 50 см. В средней части на площади 30х20 см. кладут ровный слой ваты толщиной примерно 2 см. </a:t>
            </a:r>
          </a:p>
          <a:p>
            <a:pPr algn="just"/>
            <a:r>
              <a:rPr lang="ru-RU" sz="1400" dirty="0">
                <a:latin typeface="Times New Roman" panose="02020603050405020304" pitchFamily="18" charset="0"/>
                <a:cs typeface="Times New Roman" panose="02020603050405020304" pitchFamily="18" charset="0"/>
              </a:rPr>
              <a:t>Свободные концы марли по всей длине куска с обеих сторон заворачивают, закрывая вату. Концы марли (около 30х35 см) с обеих концов разрезают ножницами, образуя две пары завязок. </a:t>
            </a:r>
          </a:p>
          <a:p>
            <a:pPr algn="just"/>
            <a:r>
              <a:rPr lang="ru-RU" sz="1400" dirty="0">
                <a:latin typeface="Times New Roman" panose="02020603050405020304" pitchFamily="18" charset="0"/>
                <a:cs typeface="Times New Roman" panose="02020603050405020304" pitchFamily="18" charset="0"/>
              </a:rPr>
              <a:t>Завязки закрепляют стежками ниток (обшивают). Ватно-марлевая повязка должна полностью закрывать органы дыхания и подбородок, но при этом она не должна препятствовать дыханию.</a:t>
            </a:r>
          </a:p>
          <a:p>
            <a:pPr algn="just"/>
            <a:r>
              <a:rPr lang="ru-RU" sz="1400" dirty="0">
                <a:latin typeface="Times New Roman" panose="02020603050405020304" pitchFamily="18" charset="0"/>
                <a:cs typeface="Times New Roman" panose="02020603050405020304" pitchFamily="18" charset="0"/>
              </a:rPr>
              <a:t>При использовании повязку накладывают на лицо так, чтобы нижний край ее закрывал низ подбородка, а верхний – подходил до глазных впадин.  </a:t>
            </a:r>
          </a:p>
          <a:p>
            <a:pPr algn="just"/>
            <a:r>
              <a:rPr lang="ru-RU" sz="1400" dirty="0">
                <a:latin typeface="Times New Roman" panose="02020603050405020304" pitchFamily="18" charset="0"/>
                <a:cs typeface="Times New Roman" panose="02020603050405020304" pitchFamily="18" charset="0"/>
              </a:rPr>
              <a:t>Разрезанные концы повязки завязываются: нижние на темени, верхние – на затылке. </a:t>
            </a:r>
          </a:p>
          <a:p>
            <a:pPr algn="just"/>
            <a:r>
              <a:rPr lang="ru-RU" sz="1400" dirty="0">
                <a:latin typeface="Times New Roman" panose="02020603050405020304" pitchFamily="18" charset="0"/>
                <a:cs typeface="Times New Roman" panose="02020603050405020304" pitchFamily="18" charset="0"/>
              </a:rPr>
              <a:t>Неплотности, образовавшие между повязкой и лицом, можно заделать ватными тампонами. Повязка, как правило, одноразового пользования. </a:t>
            </a:r>
          </a:p>
          <a:p>
            <a:pPr algn="just"/>
            <a:r>
              <a:rPr lang="ru-RU" sz="1400" dirty="0">
                <a:latin typeface="Times New Roman" panose="02020603050405020304" pitchFamily="18" charset="0"/>
                <a:cs typeface="Times New Roman" panose="02020603050405020304" pitchFamily="18" charset="0"/>
              </a:rPr>
              <a:t>После снятия зараженной повязки ее уничтожают (сжигают). Для защиты глаз используют противопыльные очки.</a:t>
            </a:r>
          </a:p>
        </p:txBody>
      </p:sp>
      <p:pic>
        <p:nvPicPr>
          <p:cNvPr id="4" name="Рисунок 3">
            <a:extLst>
              <a:ext uri="{FF2B5EF4-FFF2-40B4-BE49-F238E27FC236}">
                <a16:creationId xmlns:a16="http://schemas.microsoft.com/office/drawing/2014/main" id="{57B91B14-D80C-4FEE-A9B7-896C5D61531D}"/>
              </a:ext>
            </a:extLst>
          </p:cNvPr>
          <p:cNvPicPr>
            <a:picLocks noChangeAspect="1"/>
          </p:cNvPicPr>
          <p:nvPr/>
        </p:nvPicPr>
        <p:blipFill>
          <a:blip r:embed="rId3"/>
          <a:stretch>
            <a:fillRect/>
          </a:stretch>
        </p:blipFill>
        <p:spPr>
          <a:xfrm>
            <a:off x="5784350" y="1558826"/>
            <a:ext cx="4172597" cy="4832092"/>
          </a:xfrm>
          <a:prstGeom prst="rect">
            <a:avLst/>
          </a:prstGeom>
          <a:ln w="38100">
            <a:solidFill>
              <a:schemeClr val="accent2">
                <a:lumMod val="75000"/>
              </a:schemeClr>
            </a:solidFill>
          </a:ln>
          <a:effectLst>
            <a:glow rad="101600">
              <a:schemeClr val="accent6">
                <a:satMod val="175000"/>
                <a:alpha val="40000"/>
              </a:schemeClr>
            </a:glow>
          </a:effectLst>
        </p:spPr>
      </p:pic>
    </p:spTree>
    <p:extLst>
      <p:ext uri="{BB962C8B-B14F-4D97-AF65-F5344CB8AC3E}">
        <p14:creationId xmlns:p14="http://schemas.microsoft.com/office/powerpoint/2010/main" val="298073847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24</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2" name="TextBox 11">
            <a:extLst>
              <a:ext uri="{FF2B5EF4-FFF2-40B4-BE49-F238E27FC236}">
                <a16:creationId xmlns:a16="http://schemas.microsoft.com/office/drawing/2014/main" id="{B0A7F5CA-CC4E-4190-A80E-03DCA401A06F}"/>
              </a:ext>
            </a:extLst>
          </p:cNvPr>
          <p:cNvSpPr txBox="1"/>
          <p:nvPr/>
        </p:nvSpPr>
        <p:spPr>
          <a:xfrm>
            <a:off x="914327" y="4442851"/>
            <a:ext cx="8817421" cy="2031325"/>
          </a:xfrm>
          <a:prstGeom prst="rect">
            <a:avLst/>
          </a:prstGeom>
          <a:solidFill>
            <a:schemeClr val="accent5">
              <a:lumMod val="20000"/>
              <a:lumOff val="80000"/>
            </a:schemeClr>
          </a:solidFill>
          <a:ln w="38100" cap="flat">
            <a:solidFill>
              <a:srgbClr val="C00000"/>
            </a:solidFill>
            <a:miter lim="400000"/>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algn="just"/>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Корпус маски изготавливается из 4-5 слоев ткани, причем верхние из неплотной ткани (бязь, хлопчатобумажное или трикотажное полотно и т.д.), а внутренние – из более плотных тканей (фланель, байка и т.д.). Крепление маски изготавливается из одного слоя любой ткани. </a:t>
            </a:r>
          </a:p>
          <a:p>
            <a:pPr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Простейшие средства могут защитить органы дыхания человека (а ПТМ – и кожу лица) от радиоактивной пыли, вредных аэрозолей, бактериальных средств.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Пропитанная 5% раствором лимонной кислоты ватно-марлевая повязка кратковременно защищает от паров аммиака, а пропитанная 5 % раствором пищевой соды - от незначительной концентрации хлора.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Следует помнить, что от отравляющих веществ и многих АХОВ простейшие средства не защищают</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a16="http://schemas.microsoft.com/office/drawing/2014/main" id="{26A09E3D-9C8A-4298-9A99-7589DDA5347B}"/>
              </a:ext>
            </a:extLst>
          </p:cNvPr>
          <p:cNvPicPr>
            <a:picLocks noChangeAspect="1"/>
          </p:cNvPicPr>
          <p:nvPr/>
        </p:nvPicPr>
        <p:blipFill>
          <a:blip r:embed="rId3"/>
          <a:stretch>
            <a:fillRect/>
          </a:stretch>
        </p:blipFill>
        <p:spPr>
          <a:xfrm>
            <a:off x="996593" y="326031"/>
            <a:ext cx="5318482" cy="3754874"/>
          </a:xfrm>
          <a:prstGeom prst="rect">
            <a:avLst/>
          </a:prstGeom>
          <a:ln w="28575">
            <a:solidFill>
              <a:srgbClr val="C00000"/>
            </a:solidFill>
          </a:ln>
          <a:effectLst>
            <a:glow rad="101600">
              <a:schemeClr val="accent5">
                <a:satMod val="175000"/>
                <a:alpha val="40000"/>
              </a:schemeClr>
            </a:glow>
          </a:effectLst>
        </p:spPr>
      </p:pic>
      <p:sp>
        <p:nvSpPr>
          <p:cNvPr id="11" name="TextBox 10">
            <a:extLst>
              <a:ext uri="{FF2B5EF4-FFF2-40B4-BE49-F238E27FC236}">
                <a16:creationId xmlns:a16="http://schemas.microsoft.com/office/drawing/2014/main" id="{8C973652-1DD1-4510-82FE-8A2F2C647CDD}"/>
              </a:ext>
            </a:extLst>
          </p:cNvPr>
          <p:cNvSpPr txBox="1"/>
          <p:nvPr/>
        </p:nvSpPr>
        <p:spPr>
          <a:xfrm>
            <a:off x="6483066" y="287550"/>
            <a:ext cx="3330949" cy="3754874"/>
          </a:xfrm>
          <a:prstGeom prst="rect">
            <a:avLst/>
          </a:prstGeom>
          <a:solidFill>
            <a:schemeClr val="accent1">
              <a:lumMod val="20000"/>
              <a:lumOff val="80000"/>
            </a:schemeClr>
          </a:solidFill>
          <a:ln w="28575" cap="flat">
            <a:solidFill>
              <a:srgbClr val="C00000"/>
            </a:solidFill>
            <a:miter lim="400000"/>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algn="just"/>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400" b="1" dirty="0" err="1">
                <a:latin typeface="Times New Roman" panose="02020603050405020304" pitchFamily="18" charset="0"/>
                <a:ea typeface="Calibri" panose="020F0502020204030204" pitchFamily="34" charset="0"/>
                <a:cs typeface="Times New Roman" panose="02020603050405020304" pitchFamily="18" charset="0"/>
              </a:rPr>
              <a:t>Противопыльная</a:t>
            </a:r>
            <a:r>
              <a:rPr lang="ru-RU" sz="1400" b="1" dirty="0">
                <a:latin typeface="Times New Roman" panose="02020603050405020304" pitchFamily="18" charset="0"/>
                <a:ea typeface="Calibri" panose="020F0502020204030204" pitchFamily="34" charset="0"/>
                <a:cs typeface="Times New Roman" panose="02020603050405020304" pitchFamily="18" charset="0"/>
              </a:rPr>
              <a:t> тканевая маска (ПТМ)</a:t>
            </a:r>
            <a:r>
              <a:rPr lang="ru-RU" sz="1400" dirty="0">
                <a:latin typeface="Times New Roman" panose="02020603050405020304" pitchFamily="18" charset="0"/>
                <a:ea typeface="Calibri" panose="020F0502020204030204" pitchFamily="34" charset="0"/>
                <a:cs typeface="Times New Roman" panose="02020603050405020304" pitchFamily="18" charset="0"/>
              </a:rPr>
              <a:t>, в отличие от ватно-марлевой повязки, защищает кожу лица, но сложнее в изготовлении.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ПТМ состоит из двух основных частей - корпуса и крепления. </a:t>
            </a:r>
          </a:p>
          <a:p>
            <a:pPr algn="just"/>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корпусе маски сделаны смотровые отверстия, в которые вставляются пластины плексигласа, целлулоида или какого-либо другого прозрачного материала.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Корпус и крепление маски изготавливаются как из новых материалов, так и из поношенных текстильных изделий. </a:t>
            </a:r>
          </a:p>
          <a:p>
            <a:pPr algn="just"/>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04796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25</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B862DCAB-8BC5-4632-BA62-8089711654D6}"/>
              </a:ext>
            </a:extLst>
          </p:cNvPr>
          <p:cNvSpPr txBox="1"/>
          <p:nvPr/>
        </p:nvSpPr>
        <p:spPr>
          <a:xfrm>
            <a:off x="602031" y="326031"/>
            <a:ext cx="9108337" cy="923330"/>
          </a:xfrm>
          <a:prstGeom prst="rect">
            <a:avLst/>
          </a:prstGeom>
          <a:solidFill>
            <a:srgbClr val="FFFF00"/>
          </a:solidFill>
          <a:ln w="38100" cap="flat">
            <a:solidFill>
              <a:srgbClr val="FF0000"/>
            </a:solid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b="1" dirty="0">
                <a:solidFill>
                  <a:srgbClr val="0066FF"/>
                </a:solidFill>
                <a:latin typeface="Times New Roman" panose="02020603050405020304" pitchFamily="18" charset="0"/>
                <a:cs typeface="Times New Roman" panose="02020603050405020304" pitchFamily="18" charset="0"/>
              </a:rPr>
              <a:t>Учебный вопрос № 3.</a:t>
            </a:r>
          </a:p>
          <a:p>
            <a:pPr marL="41275" marR="0" lvl="0" indent="0" algn="ctr" defTabSz="914400" eaLnBrk="1" fontAlgn="auto" latinLnBrk="0" hangingPunct="1">
              <a:lnSpc>
                <a:spcPct val="100000"/>
              </a:lnSpc>
              <a:spcBef>
                <a:spcPts val="0"/>
              </a:spcBef>
              <a:spcAft>
                <a:spcPts val="0"/>
              </a:spcAft>
              <a:buClrTx/>
              <a:buSzTx/>
              <a:buFontTx/>
              <a:buNone/>
              <a:tabLst>
                <a:tab pos="630555" algn="l"/>
              </a:tabLst>
              <a:defRPr/>
            </a:pPr>
            <a:r>
              <a:rPr lang="ru-RU" sz="1800" b="0" dirty="0">
                <a:solidFill>
                  <a:schemeClr val="tx1"/>
                </a:solidFill>
                <a:effectLst/>
                <a:latin typeface="Times New Roman" panose="02020603050405020304" pitchFamily="18" charset="0"/>
                <a:ea typeface="+mn-ea"/>
                <a:cs typeface="Times New Roman" panose="02020603050405020304" pitchFamily="18" charset="0"/>
                <a:sym typeface="Calibri"/>
              </a:rPr>
              <a:t>Действия при укрытии в защитных сооружениях. </a:t>
            </a:r>
          </a:p>
          <a:p>
            <a:pPr marL="41275" marR="0" lvl="0" indent="0" algn="ctr" defTabSz="914400" eaLnBrk="1" fontAlgn="auto" latinLnBrk="0" hangingPunct="1">
              <a:lnSpc>
                <a:spcPct val="100000"/>
              </a:lnSpc>
              <a:spcBef>
                <a:spcPts val="0"/>
              </a:spcBef>
              <a:spcAft>
                <a:spcPts val="0"/>
              </a:spcAft>
              <a:buClrTx/>
              <a:buSzTx/>
              <a:buFontTx/>
              <a:buNone/>
              <a:tabLst>
                <a:tab pos="630555" algn="l"/>
              </a:tabLst>
              <a:defRPr/>
            </a:pPr>
            <a:r>
              <a:rPr lang="ru-RU" sz="1800" b="0" dirty="0">
                <a:solidFill>
                  <a:schemeClr val="tx1"/>
                </a:solidFill>
                <a:effectLst/>
                <a:latin typeface="Times New Roman" panose="02020603050405020304" pitchFamily="18" charset="0"/>
                <a:ea typeface="+mn-ea"/>
                <a:cs typeface="Times New Roman" panose="02020603050405020304" pitchFamily="18" charset="0"/>
                <a:sym typeface="Calibri"/>
              </a:rPr>
              <a:t>Меры безопасности при нахождении в защитных сооружениях.</a:t>
            </a:r>
            <a:endParaRPr lang="ru-RU" sz="1800" b="1" dirty="0">
              <a:solidFill>
                <a:srgbClr val="0066FF"/>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475448A-36A9-47F4-B06E-FE38EBB1AA34}"/>
              </a:ext>
            </a:extLst>
          </p:cNvPr>
          <p:cNvSpPr txBox="1"/>
          <p:nvPr/>
        </p:nvSpPr>
        <p:spPr>
          <a:xfrm>
            <a:off x="602030" y="1588643"/>
            <a:ext cx="9211985" cy="5068888"/>
          </a:xfrm>
          <a:prstGeom prst="rect">
            <a:avLst/>
          </a:prstGeom>
          <a:solidFill>
            <a:schemeClr val="accent4">
              <a:lumMod val="40000"/>
              <a:lumOff val="60000"/>
            </a:schemeClr>
          </a:solidFill>
          <a:ln w="38100" cap="flat">
            <a:solidFill>
              <a:schemeClr val="accent2">
                <a:lumMod val="75000"/>
              </a:schemeClr>
            </a:solidFill>
            <a:miter lim="400000"/>
          </a:ln>
          <a:effectLst>
            <a:glow rad="1397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indent="449580" algn="just"/>
            <a:r>
              <a:rPr lang="ru-RU" sz="16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Заполнение защитных сооружений гражданской обороны осуществляется по сигналам гражданской обороны.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ru-RU"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противорадиационных укрытиях при опасной концентрации АХОВ и отравляющих веществ укрываемые должны находиться в средствах индивидуальной защиты.</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В убежище (укрытие) укрываемые должны приходить со средствами индивидуальной защиты, продуктами питания (на 2 суток) и личными документами. </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Нельзя приносить с собой громоздкие вещи, сильно пахнущие и воспламеняющиеся вещества, приводить домашних животных. </a:t>
            </a:r>
          </a:p>
          <a:p>
            <a:pPr indent="450215" algn="just"/>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защитном сооружении запрещается ходить без надобности, шуметь, курить, выходить наружу без разрешения коменданта (старшего), самостоятельно включать и выключать электроосвещение, инженерные агрегаты, открывать защитно-герметические двери, а также зажигать керосиновые лампы, свечи, фонари. </a:t>
            </a:r>
          </a:p>
          <a:p>
            <a:pPr indent="450215" algn="just"/>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Аварийные источники освещения применяются только с разрешения коменданта укрытия на ограниченное время в случае крайней необходимости. В убежище можно читать, слушать радио, беседовать, играть в тихие игры (шашки, шахматы, современные электронные). </a:t>
            </a:r>
          </a:p>
          <a:p>
            <a:pPr indent="450215" algn="just"/>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Укрываемые должны строго выполнять все распоряжения звена по обслуживанию убежища (укрытия), соблюдать правила внутреннего распорядка оказывать помощь больным, инвалидам, женщинам и детям</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4155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26</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2" name="TextBox 11">
            <a:extLst>
              <a:ext uri="{FF2B5EF4-FFF2-40B4-BE49-F238E27FC236}">
                <a16:creationId xmlns:a16="http://schemas.microsoft.com/office/drawing/2014/main" id="{92B7CE94-CF4A-4A7E-84F3-B4D5F0E39FA3}"/>
              </a:ext>
            </a:extLst>
          </p:cNvPr>
          <p:cNvSpPr txBox="1"/>
          <p:nvPr/>
        </p:nvSpPr>
        <p:spPr>
          <a:xfrm>
            <a:off x="596348" y="582698"/>
            <a:ext cx="9217667" cy="6001643"/>
          </a:xfrm>
          <a:prstGeom prst="rect">
            <a:avLst/>
          </a:prstGeom>
          <a:solidFill>
            <a:schemeClr val="accent4">
              <a:lumMod val="20000"/>
              <a:lumOff val="80000"/>
            </a:schemeClr>
          </a:solidFill>
          <a:ln w="28575" cap="flat">
            <a:solidFill>
              <a:schemeClr val="accent2">
                <a:lumMod val="75000"/>
              </a:schemeClr>
            </a:solidFill>
            <a:miter lim="400000"/>
          </a:ln>
          <a:effectLst>
            <a:glow rad="101600">
              <a:schemeClr val="accent6">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600" dirty="0">
                <a:latin typeface="Times New Roman" panose="02020603050405020304" pitchFamily="18" charset="0"/>
                <a:cs typeface="Times New Roman" panose="02020603050405020304" pitchFamily="18" charset="0"/>
              </a:rPr>
              <a:t>Прием пищи желательно производить тогда, когда вентиляция отключена. </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Предпочтительнее продукты без острых запахов и по возможности в защитной упаковке (в пергаментной бумаге, целлофане, различного вида консервы). </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Рекомендуется следующий набор для дневной нормы питания взрослого человека: сухари, печенье, галеты в бумажной или целлофановой упаковке, мясные или рыбные консервы, готовые к употреблению, конфеты, сахар рафинад. </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Для детей, учитывая их возраст и состояние здоровья, лучше брать сгущенное молоко, фрукты, фруктовые напитки и др.</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В соответствии с мерами безопасности запрещается прикасаться к электрооборудованию, баллонам со сжатым воздухом и кислородом, входить в помещения, где установлены дизельная электростанция и фильтровентиляционный агрегат.</a:t>
            </a:r>
          </a:p>
          <a:p>
            <a:pPr algn="just"/>
            <a:r>
              <a:rPr lang="ru-RU" sz="1600" dirty="0">
                <a:latin typeface="Times New Roman" panose="02020603050405020304" pitchFamily="18" charset="0"/>
                <a:cs typeface="Times New Roman" panose="02020603050405020304" pitchFamily="18" charset="0"/>
              </a:rPr>
              <a:t> </a:t>
            </a:r>
          </a:p>
          <a:p>
            <a:pPr algn="just"/>
            <a:r>
              <a:rPr lang="ru-RU" sz="1600" dirty="0">
                <a:latin typeface="Times New Roman" panose="02020603050405020304" pitchFamily="18" charset="0"/>
                <a:cs typeface="Times New Roman" panose="02020603050405020304" pitchFamily="18" charset="0"/>
              </a:rPr>
              <a:t>Однако, в случае необходимости, комендант может привлечь любого из укрываемых к работам по устранению каких-либо неисправностей и поддержанию чистоты и порядка.</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Уборка помещения производится 2 раза в сутки самими укрываемыми по указанию старших групп. </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В случае обнаружения проникновения вместе с воздухом АХОВ или отравляющих веществ укрываемые немедленно надевают средства защиты органов дыхания, а убежище переводится на режим фильтровентиляции. </a:t>
            </a:r>
          </a:p>
        </p:txBody>
      </p:sp>
    </p:spTree>
    <p:extLst>
      <p:ext uri="{BB962C8B-B14F-4D97-AF65-F5344CB8AC3E}">
        <p14:creationId xmlns:p14="http://schemas.microsoft.com/office/powerpoint/2010/main" val="39385919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27</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1" name="TextBox 10">
            <a:extLst>
              <a:ext uri="{FF2B5EF4-FFF2-40B4-BE49-F238E27FC236}">
                <a16:creationId xmlns:a16="http://schemas.microsoft.com/office/drawing/2014/main" id="{BC4CAFD3-6819-4024-90C1-385215373E85}"/>
              </a:ext>
            </a:extLst>
          </p:cNvPr>
          <p:cNvSpPr txBox="1"/>
          <p:nvPr/>
        </p:nvSpPr>
        <p:spPr>
          <a:xfrm>
            <a:off x="602031" y="2332101"/>
            <a:ext cx="9376856" cy="4090607"/>
          </a:xfrm>
          <a:prstGeom prst="rect">
            <a:avLst/>
          </a:prstGeom>
          <a:solidFill>
            <a:schemeClr val="accent1">
              <a:lumMod val="20000"/>
              <a:lumOff val="80000"/>
            </a:schemeClr>
          </a:solidFill>
          <a:ln w="38100" cap="flat">
            <a:solidFill>
              <a:srgbClr val="C00000"/>
            </a:solidFill>
            <a:miter lim="400000"/>
          </a:ln>
          <a:effectLst>
            <a:glow rad="139700">
              <a:schemeClr val="accent5">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indent="450215" algn="just">
              <a:lnSpc>
                <a:spcPct val="115000"/>
              </a:lnSpc>
              <a:spcAft>
                <a:spcPts val="100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Федеральным законом «О пожарной безопасности» от 21.12.1994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№69-ФЗ, пожарная безопасность это - состояние защищенности личности, имущества, общества и государства от пожаров.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Основные требования пожарной безопасности на рабочем месте содержатся в Правилах противопожарного режима в Российской Федерации, утвержденных Постановлением Правительства РФ от 16.09.2020 №1479.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В университете разработаны и размещены на сайте ТГУ по адресу (ТГУ-Университет-структура университета - Отделы - Отдел ГО, ЧС и пожарной безопасности ТГУ-пожарная безопасность)</a:t>
            </a:r>
          </a:p>
          <a:p>
            <a:pPr indent="457200" algn="just">
              <a:lnSpc>
                <a:spcPct val="115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907C745-414F-41F4-97CF-7FD50C75EB09}"/>
              </a:ext>
            </a:extLst>
          </p:cNvPr>
          <p:cNvSpPr txBox="1"/>
          <p:nvPr/>
        </p:nvSpPr>
        <p:spPr>
          <a:xfrm>
            <a:off x="602031" y="326031"/>
            <a:ext cx="9376856" cy="1200329"/>
          </a:xfrm>
          <a:prstGeom prst="rect">
            <a:avLst/>
          </a:prstGeom>
          <a:solidFill>
            <a:srgbClr val="FFFF00"/>
          </a:solidFill>
          <a:ln w="38100" cap="flat">
            <a:solidFill>
              <a:srgbClr val="FF0000"/>
            </a:solid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b="1" dirty="0">
                <a:solidFill>
                  <a:srgbClr val="0066FF"/>
                </a:solidFill>
                <a:latin typeface="Times New Roman" panose="02020603050405020304" pitchFamily="18" charset="0"/>
                <a:cs typeface="Times New Roman" panose="02020603050405020304" pitchFamily="18" charset="0"/>
              </a:rPr>
              <a:t>Учебный вопрос № 4.</a:t>
            </a:r>
          </a:p>
          <a:p>
            <a:pPr algn="ctr"/>
            <a:r>
              <a:rPr lang="ru-RU" sz="1800" b="0" dirty="0">
                <a:solidFill>
                  <a:schemeClr val="tx1"/>
                </a:solidFill>
                <a:effectLst/>
                <a:latin typeface="Times New Roman" panose="02020603050405020304" pitchFamily="18" charset="0"/>
                <a:ea typeface="+mn-ea"/>
                <a:cs typeface="Times New Roman" panose="02020603050405020304" pitchFamily="18" charset="0"/>
                <a:sym typeface="Calibri"/>
              </a:rPr>
              <a:t>Основные требования пожарной безопасности на рабочем месте.</a:t>
            </a:r>
            <a:endParaRPr lang="ru-RU" sz="1800" dirty="0">
              <a:solidFill>
                <a:schemeClr val="tx1"/>
              </a:solidFill>
              <a:effectLst/>
              <a:latin typeface="Times New Roman" panose="02020603050405020304" pitchFamily="18" charset="0"/>
              <a:ea typeface="+mn-ea"/>
              <a:cs typeface="Times New Roman" panose="02020603050405020304" pitchFamily="18" charset="0"/>
              <a:sym typeface="Calibri"/>
            </a:endParaRPr>
          </a:p>
          <a:p>
            <a:pPr algn="ctr"/>
            <a:r>
              <a:rPr lang="ru-RU" sz="1800" dirty="0">
                <a:solidFill>
                  <a:schemeClr val="tx1"/>
                </a:solidFill>
                <a:effectLst/>
                <a:latin typeface="Times New Roman" panose="02020603050405020304" pitchFamily="18" charset="0"/>
                <a:ea typeface="+mn-ea"/>
                <a:cs typeface="Times New Roman" panose="02020603050405020304" pitchFamily="18" charset="0"/>
                <a:sym typeface="Calibri"/>
              </a:rPr>
              <a:t>Технические и первичные средства пожаротушения и их расположение. </a:t>
            </a:r>
          </a:p>
          <a:p>
            <a:pPr algn="ctr"/>
            <a:r>
              <a:rPr lang="ru-RU" sz="1800" dirty="0">
                <a:solidFill>
                  <a:schemeClr val="tx1"/>
                </a:solidFill>
                <a:effectLst/>
                <a:latin typeface="Times New Roman" panose="02020603050405020304" pitchFamily="18" charset="0"/>
                <a:ea typeface="+mn-ea"/>
                <a:cs typeface="Times New Roman" panose="02020603050405020304" pitchFamily="18" charset="0"/>
                <a:sym typeface="Calibri"/>
              </a:rPr>
              <a:t>Действия при их применении.</a:t>
            </a:r>
            <a:endParaRPr lang="ru-RU" sz="1800" b="1" dirty="0">
              <a:solidFill>
                <a:srgbClr val="0066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95538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28</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pic>
        <p:nvPicPr>
          <p:cNvPr id="2" name="Рисунок 1">
            <a:extLst>
              <a:ext uri="{FF2B5EF4-FFF2-40B4-BE49-F238E27FC236}">
                <a16:creationId xmlns:a16="http://schemas.microsoft.com/office/drawing/2014/main" id="{730C4726-A18F-42B4-A4D8-2AE50157B8CB}"/>
              </a:ext>
            </a:extLst>
          </p:cNvPr>
          <p:cNvPicPr>
            <a:picLocks noChangeAspect="1"/>
          </p:cNvPicPr>
          <p:nvPr/>
        </p:nvPicPr>
        <p:blipFill>
          <a:blip r:embed="rId3"/>
          <a:stretch>
            <a:fillRect/>
          </a:stretch>
        </p:blipFill>
        <p:spPr>
          <a:xfrm>
            <a:off x="626164" y="844826"/>
            <a:ext cx="8935279" cy="5422624"/>
          </a:xfrm>
          <a:prstGeom prst="rect">
            <a:avLst/>
          </a:prstGeom>
          <a:ln w="38100">
            <a:solidFill>
              <a:srgbClr val="C00000"/>
            </a:solidFill>
          </a:ln>
          <a:effectLst>
            <a:glow rad="139700">
              <a:schemeClr val="accent1">
                <a:satMod val="175000"/>
                <a:alpha val="40000"/>
              </a:schemeClr>
            </a:glow>
          </a:effectLst>
        </p:spPr>
      </p:pic>
    </p:spTree>
    <p:extLst>
      <p:ext uri="{BB962C8B-B14F-4D97-AF65-F5344CB8AC3E}">
        <p14:creationId xmlns:p14="http://schemas.microsoft.com/office/powerpoint/2010/main" val="41144943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29</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pic>
        <p:nvPicPr>
          <p:cNvPr id="2" name="Рисунок 1">
            <a:extLst>
              <a:ext uri="{FF2B5EF4-FFF2-40B4-BE49-F238E27FC236}">
                <a16:creationId xmlns:a16="http://schemas.microsoft.com/office/drawing/2014/main" id="{F6568145-9F08-436F-B586-775561EA4B9F}"/>
              </a:ext>
            </a:extLst>
          </p:cNvPr>
          <p:cNvPicPr>
            <a:picLocks noChangeAspect="1"/>
          </p:cNvPicPr>
          <p:nvPr/>
        </p:nvPicPr>
        <p:blipFill>
          <a:blip r:embed="rId3"/>
          <a:stretch>
            <a:fillRect/>
          </a:stretch>
        </p:blipFill>
        <p:spPr>
          <a:xfrm>
            <a:off x="4552123" y="361612"/>
            <a:ext cx="5435542" cy="3468267"/>
          </a:xfrm>
          <a:prstGeom prst="rect">
            <a:avLst/>
          </a:prstGeom>
          <a:ln w="38100">
            <a:solidFill>
              <a:srgbClr val="C00000"/>
            </a:solidFill>
          </a:ln>
          <a:effectLst>
            <a:glow rad="139700">
              <a:schemeClr val="accent1">
                <a:satMod val="175000"/>
                <a:alpha val="40000"/>
              </a:schemeClr>
            </a:glow>
          </a:effectLst>
        </p:spPr>
      </p:pic>
      <p:sp>
        <p:nvSpPr>
          <p:cNvPr id="8" name="TextBox 7">
            <a:extLst>
              <a:ext uri="{FF2B5EF4-FFF2-40B4-BE49-F238E27FC236}">
                <a16:creationId xmlns:a16="http://schemas.microsoft.com/office/drawing/2014/main" id="{159780DA-3D11-4322-B6F9-5BD5C50D79F8}"/>
              </a:ext>
            </a:extLst>
          </p:cNvPr>
          <p:cNvSpPr txBox="1"/>
          <p:nvPr/>
        </p:nvSpPr>
        <p:spPr>
          <a:xfrm>
            <a:off x="486334" y="326031"/>
            <a:ext cx="3597965" cy="3539430"/>
          </a:xfrm>
          <a:prstGeom prst="rect">
            <a:avLst/>
          </a:prstGeom>
          <a:noFill/>
          <a:ln w="28575" cap="flat">
            <a:solidFill>
              <a:srgbClr val="C00000"/>
            </a:solidFill>
            <a:miter lim="400000"/>
          </a:ln>
          <a:effectLst>
            <a:glow rad="63500">
              <a:schemeClr val="accent1">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400" b="1"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Порошковые огнетушители</a:t>
            </a:r>
            <a:r>
              <a:rPr lang="ru-RU" sz="1400" b="0"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 используются в качестве первичного средства тушения пожаров класса А (твердых веществ), В (жидких веществ), С (газообразных веществ) и электроустановок, находящихся под напряжением до 1000 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b="0"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Принцип работы порошкового огнетушителя основан на вытеснении огнетушащего порошка (при открытом клапане запорного устройства) сжатым воздухом, находящимся в емкости.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b="0"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Ниже приведено несколько советов по общим принципам тушения очагов загорания переносными порошковыми огнетушителями, которые применимы и для других типов огнетушителей.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55E8812-2C44-41CA-8209-D75F362B7650}"/>
              </a:ext>
            </a:extLst>
          </p:cNvPr>
          <p:cNvSpPr txBox="1"/>
          <p:nvPr/>
        </p:nvSpPr>
        <p:spPr>
          <a:xfrm>
            <a:off x="486334" y="3941715"/>
            <a:ext cx="9572066" cy="2893100"/>
          </a:xfrm>
          <a:prstGeom prst="rect">
            <a:avLst/>
          </a:prstGeom>
          <a:solidFill>
            <a:schemeClr val="accent2">
              <a:lumMod val="20000"/>
              <a:lumOff val="80000"/>
            </a:schemeClr>
          </a:solidFill>
          <a:ln w="28575" cap="flat">
            <a:solidFill>
              <a:srgbClr val="C00000"/>
            </a:solidFill>
            <a:miter lim="400000"/>
          </a:ln>
          <a:effectLst/>
        </p:spPr>
        <p:style>
          <a:lnRef idx="0">
            <a:scrgbClr r="0" g="0" b="0"/>
          </a:lnRef>
          <a:fillRef idx="0">
            <a:scrgbClr r="0" g="0" b="0"/>
          </a:fillRef>
          <a:effectRef idx="0">
            <a:scrgbClr r="0" g="0" b="0"/>
          </a:effectRef>
          <a:fontRef idx="none"/>
        </p:style>
        <p:txBody>
          <a:bodyPr wrap="square">
            <a:spAutoFit/>
          </a:bodyPr>
          <a:lstStyle/>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При наличии горящего пролива около технологического оборудования тушение начинать с пролива с последующим переходом непосредственно на оборудование.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Тушение при загорании газов и жидкостей, истекающих из отверстий, следует производить, направляя струю порошка от отверстия вдоль истекающей горящей струи до полного отрыва факела.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При тушении пожара порошковыми огнетушителями необходимо применять дополнительные меры по охлаждению нагретых элементов оборудования или строительных конструкций.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При наличии тлеющих материалов (дерево, бумага, ткань и др.) порошок только сбивает пламя с их поверхности, но не прекращает полного горения (тления). Поэтому необходимо дополнительно к порошку применять водные и пенные огнетушители.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Не следует использовать порошковые огнетушители для защиты оборудования, которое может выйти из строя при попадании порошка (вычислительная техника, электронное оборудование, электрические машины коллекторного типа).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Необходимо строго соблюдать рекомендованный режим хранения и периодически проверять эксплуатационные параметры порошкового заряда.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13452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867151" y="326031"/>
            <a:ext cx="8772288" cy="523819"/>
          </a:xfrm>
          <a:prstGeom prst="rect">
            <a:avLst/>
          </a:prstGeom>
        </p:spPr>
        <p:txBody>
          <a:bodyPr>
            <a:normAutofit/>
          </a:bodyPr>
          <a:lstStyle>
            <a:lvl1pPr>
              <a:defRPr sz="5500"/>
            </a:lvl1pPr>
          </a:lstStyle>
          <a:p>
            <a:pPr lvl="0" algn="ctr">
              <a:defRPr sz="1800"/>
            </a:pPr>
            <a:r>
              <a:rPr lang="ru-RU" sz="2000" dirty="0">
                <a:solidFill>
                  <a:srgbClr val="0066FF"/>
                </a:solidFill>
                <a:latin typeface="Times New Roman" panose="02020603050405020304" pitchFamily="18" charset="0"/>
                <a:cs typeface="Times New Roman" panose="02020603050405020304" pitchFamily="18" charset="0"/>
              </a:rPr>
              <a:t>УЧЕБНЫЕ ВОПРОСЫ</a:t>
            </a:r>
            <a:endParaRPr sz="2000" dirty="0">
              <a:solidFill>
                <a:srgbClr val="0066FF"/>
              </a:solidFill>
              <a:latin typeface="Times New Roman" panose="02020603050405020304" pitchFamily="18" charset="0"/>
              <a:cs typeface="Times New Roman" panose="02020603050405020304" pitchFamily="18" charset="0"/>
            </a:endParaRPr>
          </a:p>
        </p:txBody>
      </p:sp>
      <p:sp>
        <p:nvSpPr>
          <p:cNvPr id="184" name="Shape 184"/>
          <p:cNvSpPr>
            <a:spLocks noGrp="1"/>
          </p:cNvSpPr>
          <p:nvPr>
            <p:ph type="sldNum" sz="quarter" idx="2"/>
          </p:nvPr>
        </p:nvSpPr>
        <p:spPr>
          <a:xfrm>
            <a:off x="7491938" y="7028638"/>
            <a:ext cx="2322077" cy="281941"/>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3</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2022 год, тема №3</a:t>
            </a:r>
          </a:p>
        </p:txBody>
      </p:sp>
      <p:graphicFrame>
        <p:nvGraphicFramePr>
          <p:cNvPr id="4" name="Таблица 3">
            <a:extLst>
              <a:ext uri="{FF2B5EF4-FFF2-40B4-BE49-F238E27FC236}">
                <a16:creationId xmlns:a16="http://schemas.microsoft.com/office/drawing/2014/main" id="{8DBD7AF0-8A71-4B1A-9AB2-649DB60450B3}"/>
              </a:ext>
            </a:extLst>
          </p:cNvPr>
          <p:cNvGraphicFramePr>
            <a:graphicFrameLocks noGrp="1"/>
          </p:cNvGraphicFramePr>
          <p:nvPr>
            <p:extLst>
              <p:ext uri="{D42A27DB-BD31-4B8C-83A1-F6EECF244321}">
                <p14:modId xmlns:p14="http://schemas.microsoft.com/office/powerpoint/2010/main" val="305152012"/>
              </p:ext>
            </p:extLst>
          </p:nvPr>
        </p:nvGraphicFramePr>
        <p:xfrm>
          <a:off x="1302026" y="1262270"/>
          <a:ext cx="8337413" cy="5110480"/>
        </p:xfrm>
        <a:graphic>
          <a:graphicData uri="http://schemas.openxmlformats.org/drawingml/2006/table">
            <a:tbl>
              <a:tblPr firstRow="1" firstCol="1" lastRow="1" lastCol="1" bandRow="1" bandCol="1">
                <a:effectLst>
                  <a:outerShdw blurRad="50800" dist="38100" dir="5400000" algn="t" rotWithShape="0">
                    <a:prstClr val="black">
                      <a:alpha val="40000"/>
                    </a:prstClr>
                  </a:outerShdw>
                </a:effectLst>
                <a:tableStyleId>{5940675A-B579-460E-94D1-54222C63F5DA}</a:tableStyleId>
              </a:tblPr>
              <a:tblGrid>
                <a:gridCol w="8337413">
                  <a:extLst>
                    <a:ext uri="{9D8B030D-6E8A-4147-A177-3AD203B41FA5}">
                      <a16:colId xmlns:a16="http://schemas.microsoft.com/office/drawing/2014/main" val="1455092282"/>
                    </a:ext>
                  </a:extLst>
                </a:gridCol>
              </a:tblGrid>
              <a:tr h="1227894">
                <a:tc>
                  <a:txBody>
                    <a:bodyPr/>
                    <a:lstStyle/>
                    <a:p>
                      <a:pPr marL="38735" algn="ctr">
                        <a:lnSpc>
                          <a:spcPct val="100000"/>
                        </a:lnSpc>
                        <a:tabLst>
                          <a:tab pos="38735" algn="l"/>
                        </a:tabLst>
                      </a:pPr>
                      <a:r>
                        <a:rPr lang="ru-RU" sz="1800" b="1" dirty="0">
                          <a:solidFill>
                            <a:srgbClr val="0066FF"/>
                          </a:solidFill>
                          <a:effectLst/>
                          <a:latin typeface="Times New Roman" panose="02020603050405020304" pitchFamily="18" charset="0"/>
                          <a:cs typeface="Times New Roman" panose="02020603050405020304" pitchFamily="18" charset="0"/>
                        </a:rPr>
                        <a:t>Учебный вопрос № 1. </a:t>
                      </a:r>
                    </a:p>
                    <a:p>
                      <a:pPr marL="41275" algn="just">
                        <a:lnSpc>
                          <a:spcPct val="100000"/>
                        </a:lnSpc>
                        <a:spcAft>
                          <a:spcPts val="0"/>
                        </a:spcAft>
                        <a:tabLst>
                          <a:tab pos="630555" algn="l"/>
                        </a:tabLst>
                      </a:pPr>
                      <a:r>
                        <a:rPr lang="ru-RU" sz="1600" dirty="0">
                          <a:effectLst/>
                          <a:latin typeface="Times New Roman" panose="02020603050405020304" pitchFamily="18" charset="0"/>
                          <a:cs typeface="Times New Roman" panose="02020603050405020304" pitchFamily="18" charset="0"/>
                        </a:rPr>
                        <a:t>Виды, назначение и правила пользования средствами коллективной и индивидуальной защиты. </a:t>
                      </a:r>
                    </a:p>
                    <a:p>
                      <a:pPr marL="41275" algn="just">
                        <a:lnSpc>
                          <a:spcPct val="100000"/>
                        </a:lnSpc>
                        <a:spcAft>
                          <a:spcPts val="0"/>
                        </a:spcAft>
                        <a:tabLst>
                          <a:tab pos="630555" algn="l"/>
                        </a:tabLst>
                      </a:pPr>
                      <a:r>
                        <a:rPr lang="ru-RU" sz="1600" dirty="0">
                          <a:effectLst/>
                          <a:latin typeface="Times New Roman" panose="02020603050405020304" pitchFamily="18" charset="0"/>
                          <a:cs typeface="Times New Roman" panose="02020603050405020304" pitchFamily="18" charset="0"/>
                        </a:rPr>
                        <a:t>Действия работников при получении, проверке применении и хранении средств индивидуальной защиты органов дыхания.</a:t>
                      </a:r>
                    </a:p>
                    <a:p>
                      <a:pPr marL="41275" algn="just">
                        <a:lnSpc>
                          <a:spcPct val="100000"/>
                        </a:lnSpc>
                        <a:spcAft>
                          <a:spcPts val="1000"/>
                        </a:spcAft>
                        <a:tabLst>
                          <a:tab pos="630555" algn="l"/>
                        </a:tabLs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14037057"/>
                  </a:ext>
                </a:extLst>
              </a:tr>
              <a:tr h="401882">
                <a:tc>
                  <a:txBody>
                    <a:bodyPr/>
                    <a:lstStyle/>
                    <a:p>
                      <a:pPr algn="ctr">
                        <a:lnSpc>
                          <a:spcPct val="100000"/>
                        </a:lnSpc>
                        <a:spcAft>
                          <a:spcPts val="1000"/>
                        </a:spcAft>
                      </a:pPr>
                      <a:r>
                        <a:rPr lang="ru-RU" sz="1800" b="1" dirty="0">
                          <a:solidFill>
                            <a:srgbClr val="0066FF"/>
                          </a:solidFill>
                          <a:effectLst/>
                          <a:latin typeface="Times New Roman" panose="02020603050405020304" pitchFamily="18" charset="0"/>
                          <a:cs typeface="Times New Roman" panose="02020603050405020304" pitchFamily="18" charset="0"/>
                        </a:rPr>
                        <a:t>Учебный вопрос № 2. </a:t>
                      </a:r>
                    </a:p>
                    <a:p>
                      <a:pPr marL="41275" algn="just">
                        <a:lnSpc>
                          <a:spcPct val="100000"/>
                        </a:lnSpc>
                        <a:spcAft>
                          <a:spcPts val="1000"/>
                        </a:spcAft>
                        <a:tabLst>
                          <a:tab pos="630555" algn="l"/>
                        </a:tabLst>
                      </a:pPr>
                      <a:r>
                        <a:rPr lang="ru-RU" sz="1600" dirty="0">
                          <a:effectLst/>
                          <a:latin typeface="Times New Roman" panose="02020603050405020304" pitchFamily="18" charset="0"/>
                          <a:cs typeface="Times New Roman" panose="02020603050405020304" pitchFamily="18" charset="0"/>
                        </a:rPr>
                        <a:t>Практическое изготовление и применение подручных средств защиты органов дыхания.</a:t>
                      </a:r>
                    </a:p>
                    <a:p>
                      <a:pPr marL="41275" algn="just">
                        <a:lnSpc>
                          <a:spcPct val="100000"/>
                        </a:lnSpc>
                        <a:spcAft>
                          <a:spcPts val="1000"/>
                        </a:spcAft>
                        <a:tabLst>
                          <a:tab pos="630555" algn="l"/>
                        </a:tabLst>
                      </a:pPr>
                      <a:endParaRPr lang="ru-RU" sz="160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24121480"/>
                  </a:ext>
                </a:extLst>
              </a:tr>
              <a:tr h="548078">
                <a:tc>
                  <a:txBody>
                    <a:bodyPr/>
                    <a:lstStyle/>
                    <a:p>
                      <a:pPr marL="41275" marR="0" lvl="0" indent="0" algn="ctr" defTabSz="914400" eaLnBrk="1" fontAlgn="auto" latinLnBrk="0" hangingPunct="1">
                        <a:lnSpc>
                          <a:spcPct val="100000"/>
                        </a:lnSpc>
                        <a:spcBef>
                          <a:spcPts val="0"/>
                        </a:spcBef>
                        <a:spcAft>
                          <a:spcPts val="1000"/>
                        </a:spcAft>
                        <a:buClrTx/>
                        <a:buSzTx/>
                        <a:buFontTx/>
                        <a:buNone/>
                        <a:tabLst>
                          <a:tab pos="630555" algn="l"/>
                        </a:tabLst>
                        <a:defRPr/>
                      </a:pPr>
                      <a:r>
                        <a:rPr lang="ru-RU" sz="1800" b="1" dirty="0">
                          <a:solidFill>
                            <a:srgbClr val="0066FF"/>
                          </a:solidFill>
                          <a:effectLst/>
                          <a:latin typeface="Times New Roman" panose="02020603050405020304" pitchFamily="18" charset="0"/>
                          <a:cs typeface="Times New Roman" panose="02020603050405020304" pitchFamily="18" charset="0"/>
                        </a:rPr>
                        <a:t>Учебный вопрос № 3. </a:t>
                      </a:r>
                    </a:p>
                    <a:p>
                      <a:pPr marL="41275" marR="0" lvl="0" indent="0" algn="l" defTabSz="914400" eaLnBrk="1" fontAlgn="auto" latinLnBrk="0" hangingPunct="1">
                        <a:lnSpc>
                          <a:spcPct val="100000"/>
                        </a:lnSpc>
                        <a:spcBef>
                          <a:spcPts val="0"/>
                        </a:spcBef>
                        <a:spcAft>
                          <a:spcPts val="0"/>
                        </a:spcAft>
                        <a:buClrTx/>
                        <a:buSzTx/>
                        <a:buFontTx/>
                        <a:buNone/>
                        <a:tabLst>
                          <a:tab pos="630555" algn="l"/>
                        </a:tabLst>
                        <a:defRPr/>
                      </a:pPr>
                      <a:r>
                        <a:rPr lang="ru-RU" sz="1600" b="0" dirty="0">
                          <a:solidFill>
                            <a:schemeClr val="tx1"/>
                          </a:solidFill>
                          <a:effectLst/>
                          <a:latin typeface="Times New Roman" panose="02020603050405020304" pitchFamily="18" charset="0"/>
                          <a:ea typeface="+mn-ea"/>
                          <a:cs typeface="Times New Roman" panose="02020603050405020304" pitchFamily="18" charset="0"/>
                          <a:sym typeface="Calibri"/>
                        </a:rPr>
                        <a:t>Действия при укрытии в защитных сооружениях. </a:t>
                      </a:r>
                    </a:p>
                    <a:p>
                      <a:pPr marL="41275" marR="0" lvl="0" indent="0" algn="l" defTabSz="914400" eaLnBrk="1" fontAlgn="auto" latinLnBrk="0" hangingPunct="1">
                        <a:lnSpc>
                          <a:spcPct val="100000"/>
                        </a:lnSpc>
                        <a:spcBef>
                          <a:spcPts val="0"/>
                        </a:spcBef>
                        <a:spcAft>
                          <a:spcPts val="0"/>
                        </a:spcAft>
                        <a:buClrTx/>
                        <a:buSzTx/>
                        <a:buFontTx/>
                        <a:buNone/>
                        <a:tabLst>
                          <a:tab pos="630555" algn="l"/>
                        </a:tabLst>
                        <a:defRPr/>
                      </a:pPr>
                      <a:r>
                        <a:rPr lang="ru-RU" sz="1600" b="0" dirty="0">
                          <a:solidFill>
                            <a:schemeClr val="tx1"/>
                          </a:solidFill>
                          <a:effectLst/>
                          <a:latin typeface="Times New Roman" panose="02020603050405020304" pitchFamily="18" charset="0"/>
                          <a:ea typeface="+mn-ea"/>
                          <a:cs typeface="Times New Roman" panose="02020603050405020304" pitchFamily="18" charset="0"/>
                          <a:sym typeface="Calibri"/>
                        </a:rPr>
                        <a:t>Меры безопасности при нахождении в защитных сооружениях.</a:t>
                      </a:r>
                      <a:endParaRPr lang="ru-RU" sz="1600" b="1" dirty="0">
                        <a:solidFill>
                          <a:srgbClr val="0066FF"/>
                        </a:solidFill>
                        <a:effectLst/>
                        <a:latin typeface="Times New Roman" panose="02020603050405020304" pitchFamily="18" charset="0"/>
                        <a:cs typeface="Times New Roman" panose="02020603050405020304" pitchFamily="18" charset="0"/>
                      </a:endParaRPr>
                    </a:p>
                    <a:p>
                      <a:pPr marL="41275" algn="just">
                        <a:lnSpc>
                          <a:spcPct val="100000"/>
                        </a:lnSpc>
                        <a:spcAft>
                          <a:spcPts val="1000"/>
                        </a:spcAft>
                        <a:tabLst>
                          <a:tab pos="630555" algn="l"/>
                        </a:tabLst>
                      </a:pPr>
                      <a:endParaRPr lang="ru-RU" sz="180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68509806"/>
                  </a:ext>
                </a:extLst>
              </a:tr>
              <a:tr h="401882">
                <a:tc>
                  <a:txBody>
                    <a:bodyPr/>
                    <a:lstStyle/>
                    <a:p>
                      <a:pPr marL="41275" marR="0" lvl="0" indent="0" algn="ctr" defTabSz="914400" eaLnBrk="1" fontAlgn="auto" latinLnBrk="0" hangingPunct="1">
                        <a:lnSpc>
                          <a:spcPct val="100000"/>
                        </a:lnSpc>
                        <a:spcBef>
                          <a:spcPts val="0"/>
                        </a:spcBef>
                        <a:spcAft>
                          <a:spcPts val="1000"/>
                        </a:spcAft>
                        <a:buClrTx/>
                        <a:buSzTx/>
                        <a:buFontTx/>
                        <a:buNone/>
                        <a:tabLst>
                          <a:tab pos="630555" algn="l"/>
                        </a:tabLst>
                        <a:defRPr/>
                      </a:pPr>
                      <a:r>
                        <a:rPr lang="ru-RU" sz="1800" b="1" dirty="0">
                          <a:solidFill>
                            <a:srgbClr val="0066FF"/>
                          </a:solidFill>
                          <a:effectLst/>
                          <a:latin typeface="Times New Roman" panose="02020603050405020304" pitchFamily="18" charset="0"/>
                          <a:cs typeface="Times New Roman" panose="02020603050405020304" pitchFamily="18" charset="0"/>
                        </a:rPr>
                        <a:t>Учебный вопрос № 4. </a:t>
                      </a:r>
                    </a:p>
                    <a:p>
                      <a:pPr algn="l"/>
                      <a:r>
                        <a:rPr lang="ru-RU" sz="1600" b="0" dirty="0">
                          <a:solidFill>
                            <a:schemeClr val="tx1"/>
                          </a:solidFill>
                          <a:effectLst/>
                          <a:latin typeface="Times New Roman" panose="02020603050405020304" pitchFamily="18" charset="0"/>
                          <a:ea typeface="+mn-ea"/>
                          <a:cs typeface="Times New Roman" panose="02020603050405020304" pitchFamily="18" charset="0"/>
                          <a:sym typeface="Calibri"/>
                        </a:rPr>
                        <a:t>Основные требования пожарной безопасности на рабочем месте.</a:t>
                      </a:r>
                      <a:endParaRPr lang="ru-RU" sz="1600" dirty="0">
                        <a:solidFill>
                          <a:schemeClr val="tx1"/>
                        </a:solidFill>
                        <a:effectLst/>
                        <a:latin typeface="Times New Roman" panose="02020603050405020304" pitchFamily="18" charset="0"/>
                        <a:ea typeface="+mn-ea"/>
                        <a:cs typeface="Times New Roman" panose="02020603050405020304" pitchFamily="18" charset="0"/>
                        <a:sym typeface="Calibri"/>
                      </a:endParaRPr>
                    </a:p>
                    <a:p>
                      <a:pPr algn="l"/>
                      <a:r>
                        <a:rPr lang="ru-RU" sz="1600" dirty="0">
                          <a:solidFill>
                            <a:schemeClr val="tx1"/>
                          </a:solidFill>
                          <a:effectLst/>
                          <a:latin typeface="Times New Roman" panose="02020603050405020304" pitchFamily="18" charset="0"/>
                          <a:ea typeface="+mn-ea"/>
                          <a:cs typeface="Times New Roman" panose="02020603050405020304" pitchFamily="18" charset="0"/>
                          <a:sym typeface="Calibri"/>
                        </a:rPr>
                        <a:t>Технические и первичные средства пожаротушения и их расположение. </a:t>
                      </a:r>
                    </a:p>
                    <a:p>
                      <a:pPr algn="l"/>
                      <a:r>
                        <a:rPr lang="ru-RU" sz="1600" dirty="0">
                          <a:solidFill>
                            <a:schemeClr val="tx1"/>
                          </a:solidFill>
                          <a:effectLst/>
                          <a:latin typeface="Times New Roman" panose="02020603050405020304" pitchFamily="18" charset="0"/>
                          <a:ea typeface="+mn-ea"/>
                          <a:cs typeface="Times New Roman" panose="02020603050405020304" pitchFamily="18" charset="0"/>
                          <a:sym typeface="Calibri"/>
                        </a:rPr>
                        <a:t>Действия при их применении.</a:t>
                      </a:r>
                      <a:endParaRPr lang="ru-RU" sz="1600" b="1" dirty="0">
                        <a:solidFill>
                          <a:srgbClr val="0066FF"/>
                        </a:solidFill>
                        <a:effectLst/>
                        <a:latin typeface="Times New Roman" panose="02020603050405020304" pitchFamily="18" charset="0"/>
                        <a:cs typeface="Times New Roman" panose="02020603050405020304" pitchFamily="18" charset="0"/>
                      </a:endParaRPr>
                    </a:p>
                    <a:p>
                      <a:pPr marL="41275" algn="just">
                        <a:lnSpc>
                          <a:spcPct val="100000"/>
                        </a:lnSpc>
                        <a:spcAft>
                          <a:spcPts val="1000"/>
                        </a:spcAft>
                        <a:tabLst>
                          <a:tab pos="630555" algn="l"/>
                        </a:tabLst>
                      </a:pPr>
                      <a:endParaRPr lang="ru-RU" sz="1800" dirty="0">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9472416"/>
                  </a:ext>
                </a:extLst>
              </a:tr>
            </a:tbl>
          </a:graphicData>
        </a:graphic>
      </p:graphicFrame>
    </p:spTree>
    <p:extLst>
      <p:ext uri="{BB962C8B-B14F-4D97-AF65-F5344CB8AC3E}">
        <p14:creationId xmlns:p14="http://schemas.microsoft.com/office/powerpoint/2010/main" val="20948470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30</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4" name="TextBox 13">
            <a:extLst>
              <a:ext uri="{FF2B5EF4-FFF2-40B4-BE49-F238E27FC236}">
                <a16:creationId xmlns:a16="http://schemas.microsoft.com/office/drawing/2014/main" id="{3F5D7AA0-17CE-4BA3-80D2-D9171C9E9334}"/>
              </a:ext>
            </a:extLst>
          </p:cNvPr>
          <p:cNvSpPr txBox="1"/>
          <p:nvPr/>
        </p:nvSpPr>
        <p:spPr>
          <a:xfrm>
            <a:off x="461828" y="582698"/>
            <a:ext cx="9352187" cy="3754874"/>
          </a:xfrm>
          <a:prstGeom prst="rect">
            <a:avLst/>
          </a:prstGeom>
          <a:solidFill>
            <a:schemeClr val="accent2">
              <a:lumMod val="20000"/>
              <a:lumOff val="80000"/>
            </a:schemeClr>
          </a:solidFill>
          <a:ln w="38100" cap="flat">
            <a:solidFill>
              <a:srgbClr val="C00000"/>
            </a:solidFill>
            <a:miter lim="400000"/>
          </a:ln>
          <a:effectLst>
            <a:glow rad="139700">
              <a:schemeClr val="accent1">
                <a:satMod val="175000"/>
                <a:alpha val="40000"/>
              </a:schemeClr>
            </a:glow>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algn="just"/>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Углекислотные огнетушители</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предназначены для тушения загораний различных веществ, горение которых не может происходить без доступа воздуха, загораний на электрифицированном железнодорожном и городском транспорте, электроустановок, находящихся под напряжением до 1000 В, загораний в музеях, архивах.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Работа углекислотного огнетушителя основана на вытеснении заряда двуокиси углерода под действием собственного избыточного давления, которое задается при наполнении огнетушителя. При использовании углекислотных огнетушителей необходимо направить раструб огнетушителя на очаг горения и открыть запорно-пусковое устройство. Запорно-пусковое устройство позволяет прерывать подачу углекислоты.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При работе углекислотных огнетушителей всех типов запрещается держать раструб незащищенной рукой, так как при выходе из сифонной трубки в раструб происходит переход двуокиси углерода из сжиженного состояния в снегообразное (твердое), сопровождающийся резким понижением температуры до – 70</a:t>
            </a:r>
            <a:r>
              <a:rPr lang="ru-RU" sz="1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 а также возможно накопление на пластиковом раструбе заряда статического электричества, со всеми вытекающими из этого последствиями.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Огнетушащее действие углекислоты основано на охлаждении зоны горения и разбавлении горючей парогазовоздушной среды инертным (негорючим) веществом до концентраций, при которых происходит прекращение реакции горения.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После применения огнетушителя в закрытом помещении, помещение необходимо проветрить. Запрещается применять порошковые и углекислотные огнетушители для тушения электрооборудования, находящегося под напряжением выше 1000 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B8D24F5A-CF5B-42B8-8070-0D193C306706}"/>
              </a:ext>
            </a:extLst>
          </p:cNvPr>
          <p:cNvPicPr>
            <a:picLocks noChangeAspect="1"/>
          </p:cNvPicPr>
          <p:nvPr/>
        </p:nvPicPr>
        <p:blipFill>
          <a:blip r:embed="rId3"/>
          <a:stretch>
            <a:fillRect/>
          </a:stretch>
        </p:blipFill>
        <p:spPr>
          <a:xfrm>
            <a:off x="7026966" y="4579634"/>
            <a:ext cx="2643809" cy="2197003"/>
          </a:xfrm>
          <a:prstGeom prst="rect">
            <a:avLst/>
          </a:prstGeom>
          <a:ln w="38100">
            <a:solidFill>
              <a:srgbClr val="C00000"/>
            </a:solidFill>
          </a:ln>
          <a:effectLst>
            <a:glow rad="101600">
              <a:schemeClr val="accent2">
                <a:satMod val="175000"/>
                <a:alpha val="40000"/>
              </a:schemeClr>
            </a:glow>
          </a:effectLst>
        </p:spPr>
      </p:pic>
      <p:pic>
        <p:nvPicPr>
          <p:cNvPr id="4" name="Рисунок 3">
            <a:extLst>
              <a:ext uri="{FF2B5EF4-FFF2-40B4-BE49-F238E27FC236}">
                <a16:creationId xmlns:a16="http://schemas.microsoft.com/office/drawing/2014/main" id="{68A18DF3-5060-420D-AAC8-806E978963EC}"/>
              </a:ext>
            </a:extLst>
          </p:cNvPr>
          <p:cNvPicPr>
            <a:picLocks noChangeAspect="1"/>
          </p:cNvPicPr>
          <p:nvPr/>
        </p:nvPicPr>
        <p:blipFill>
          <a:blip r:embed="rId4"/>
          <a:stretch>
            <a:fillRect/>
          </a:stretch>
        </p:blipFill>
        <p:spPr>
          <a:xfrm>
            <a:off x="461828" y="4598049"/>
            <a:ext cx="6096000" cy="2197003"/>
          </a:xfrm>
          <a:prstGeom prst="rect">
            <a:avLst/>
          </a:prstGeom>
          <a:ln w="38100">
            <a:solidFill>
              <a:srgbClr val="C00000"/>
            </a:solidFill>
          </a:ln>
          <a:effectLst>
            <a:glow rad="101600">
              <a:schemeClr val="accent2">
                <a:satMod val="175000"/>
                <a:alpha val="40000"/>
              </a:schemeClr>
            </a:glow>
          </a:effectLst>
        </p:spPr>
      </p:pic>
    </p:spTree>
    <p:extLst>
      <p:ext uri="{BB962C8B-B14F-4D97-AF65-F5344CB8AC3E}">
        <p14:creationId xmlns:p14="http://schemas.microsoft.com/office/powerpoint/2010/main" val="194383652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31</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2" name="TextBox 11">
            <a:extLst>
              <a:ext uri="{FF2B5EF4-FFF2-40B4-BE49-F238E27FC236}">
                <a16:creationId xmlns:a16="http://schemas.microsoft.com/office/drawing/2014/main" id="{9FBEDC05-1C0D-4D66-9D31-4A3A51B29E93}"/>
              </a:ext>
            </a:extLst>
          </p:cNvPr>
          <p:cNvSpPr txBox="1"/>
          <p:nvPr/>
        </p:nvSpPr>
        <p:spPr>
          <a:xfrm>
            <a:off x="5347251" y="266164"/>
            <a:ext cx="4466764" cy="5909310"/>
          </a:xfrm>
          <a:prstGeom prst="rect">
            <a:avLst/>
          </a:prstGeom>
          <a:solidFill>
            <a:schemeClr val="accent2">
              <a:lumMod val="20000"/>
              <a:lumOff val="80000"/>
            </a:schemeClr>
          </a:solidFill>
          <a:ln w="38100" cap="flat">
            <a:solidFill>
              <a:srgbClr val="C00000"/>
            </a:solidFill>
            <a:miter lim="400000"/>
          </a:ln>
          <a:effectLst>
            <a:glow rad="139700">
              <a:schemeClr val="accent5">
                <a:satMod val="175000"/>
                <a:alpha val="40000"/>
              </a:schemeClr>
            </a:glow>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algn="just"/>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Воздушно-пенные и водные огнетушители</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предназначены для тушения очагов пожаров класса А (твердых веществ) и В (жидких веществ).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Огнетушители данного типа не должны применяться для тушения оборудования, находящегося под электрическим напряжением, для тушения сильно нагретых или расплавленных веществ, вступающих с водой в химическую реакцию, которая сопровождается интенсивным выделением тепла и разбрызгиванием горючего.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Огнетушители всех типов следует располагать на защищаемом объекте таким образом, чтобы они были защищены от воздействия прямых солнечных лучей, тепловых потоков, механических воздействий и других неблагоприятных факторов (вибрация, агрессивная среда, повышенная влажность и т.д.) Они должны быть хорошо видны и легкодоступны в случае пожара. Предпочтительно размещать огнетушители вблизи мест наиболее вероятного пожара, вдоль путей прохода, а также около выхода из помещения, на высоте не более 1,5 метра. Огнетушители не должны препятствовать эвакуации людей во время пожара.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Расстояние от возможного очага пожара до места размещения огнетушителя не должно превышать 20 метров для общественных зданий и сооружений, 30 метров - для помещений, имеющих категорию по взрывопожарной и пожарной опасности.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a16="http://schemas.microsoft.com/office/drawing/2014/main" id="{0508EF86-5FDB-4964-AA80-B3FD6AF89253}"/>
              </a:ext>
            </a:extLst>
          </p:cNvPr>
          <p:cNvPicPr>
            <a:picLocks noChangeAspect="1"/>
          </p:cNvPicPr>
          <p:nvPr/>
        </p:nvPicPr>
        <p:blipFill>
          <a:blip r:embed="rId3"/>
          <a:stretch>
            <a:fillRect/>
          </a:stretch>
        </p:blipFill>
        <p:spPr>
          <a:xfrm>
            <a:off x="772357" y="326031"/>
            <a:ext cx="4192793" cy="2914126"/>
          </a:xfrm>
          <a:prstGeom prst="rect">
            <a:avLst/>
          </a:prstGeom>
        </p:spPr>
      </p:pic>
      <p:pic>
        <p:nvPicPr>
          <p:cNvPr id="3" name="Рисунок 2">
            <a:extLst>
              <a:ext uri="{FF2B5EF4-FFF2-40B4-BE49-F238E27FC236}">
                <a16:creationId xmlns:a16="http://schemas.microsoft.com/office/drawing/2014/main" id="{0FBBE266-2281-4712-A3CE-726424876D6C}"/>
              </a:ext>
            </a:extLst>
          </p:cNvPr>
          <p:cNvPicPr>
            <a:picLocks noChangeAspect="1"/>
          </p:cNvPicPr>
          <p:nvPr/>
        </p:nvPicPr>
        <p:blipFill>
          <a:blip r:embed="rId4"/>
          <a:stretch>
            <a:fillRect/>
          </a:stretch>
        </p:blipFill>
        <p:spPr>
          <a:xfrm>
            <a:off x="772357" y="3448878"/>
            <a:ext cx="4192793" cy="2628072"/>
          </a:xfrm>
          <a:prstGeom prst="rect">
            <a:avLst/>
          </a:prstGeom>
        </p:spPr>
      </p:pic>
    </p:spTree>
    <p:extLst>
      <p:ext uri="{BB962C8B-B14F-4D97-AF65-F5344CB8AC3E}">
        <p14:creationId xmlns:p14="http://schemas.microsoft.com/office/powerpoint/2010/main" val="368629581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32</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8" name="TextBox 7">
            <a:extLst>
              <a:ext uri="{FF2B5EF4-FFF2-40B4-BE49-F238E27FC236}">
                <a16:creationId xmlns:a16="http://schemas.microsoft.com/office/drawing/2014/main" id="{1822D8E7-4C72-4825-940A-36943843386C}"/>
              </a:ext>
            </a:extLst>
          </p:cNvPr>
          <p:cNvSpPr txBox="1"/>
          <p:nvPr/>
        </p:nvSpPr>
        <p:spPr>
          <a:xfrm>
            <a:off x="2579204" y="3681655"/>
            <a:ext cx="5158408"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ru-RU" dirty="0"/>
              <a:t> </a:t>
            </a:r>
          </a:p>
        </p:txBody>
      </p:sp>
      <p:sp>
        <p:nvSpPr>
          <p:cNvPr id="15" name="TextBox 14">
            <a:extLst>
              <a:ext uri="{FF2B5EF4-FFF2-40B4-BE49-F238E27FC236}">
                <a16:creationId xmlns:a16="http://schemas.microsoft.com/office/drawing/2014/main" id="{C06CF866-0327-4963-824C-B604F1AE67AD}"/>
              </a:ext>
            </a:extLst>
          </p:cNvPr>
          <p:cNvSpPr txBox="1"/>
          <p:nvPr/>
        </p:nvSpPr>
        <p:spPr>
          <a:xfrm>
            <a:off x="834887" y="443473"/>
            <a:ext cx="8806069" cy="3108543"/>
          </a:xfrm>
          <a:prstGeom prst="rect">
            <a:avLst/>
          </a:prstGeom>
          <a:solidFill>
            <a:schemeClr val="accent2">
              <a:lumMod val="20000"/>
              <a:lumOff val="80000"/>
            </a:schemeClr>
          </a:solidFill>
          <a:ln w="38100" cap="flat">
            <a:solidFill>
              <a:srgbClr val="C00000"/>
            </a:solidFill>
            <a:miter lim="400000"/>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indent="450215" algn="just"/>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Вода</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 наиболее распространенное средство для тушения огня. Огнетушащие свойства ее заключаются главным образом в способности охладить горящий предмет, снизить температуру пламени. Будучи поданной в очаг горения сверху, неиспарившаяся часть воды смачивает и охлаждает поверхность горящего предмета, и стекая вниз, затрудняет загорание его остальных, не охваченных огнем частей.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Вода электропроводна, поэтому ее нельзя использовать для тушения сетей и установок, находящихся под напряжением. Обнаружив загорание электрической сети, необходимо в первую очередь обесточить электропроводку в помещении, а затем выключить общий рубильник (автомат) на щитке ввода. После этого приступают к ликвидации очагов горения.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Запрещается тушить водой горящий бензин, керосин, масла и другие легковоспламеняющиеся и горючие жидкости в помещении. Эти жидкости, будучи легче воды, всплывают на ее поверхность и продолжают гореть, увеличивая площадь горения при растекании воды. Поэтому для их тушения, кроме огнетушителей, следует применять песок, землю, соду, а также использовать плотные ткани, шерстяные одеяла, пальто, смоченные водой.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Пожарные бочки для хранения воды должны иметь емкость не менее 0,2 м</a:t>
            </a:r>
            <a:r>
              <a:rPr lang="ru-RU" sz="1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и комплектоваться ведром.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a:extLst>
              <a:ext uri="{FF2B5EF4-FFF2-40B4-BE49-F238E27FC236}">
                <a16:creationId xmlns:a16="http://schemas.microsoft.com/office/drawing/2014/main" id="{AB30B3BA-AB3D-4562-B2D3-217EEC72F693}"/>
              </a:ext>
            </a:extLst>
          </p:cNvPr>
          <p:cNvPicPr>
            <a:picLocks noChangeAspect="1"/>
          </p:cNvPicPr>
          <p:nvPr/>
        </p:nvPicPr>
        <p:blipFill>
          <a:blip r:embed="rId3"/>
          <a:stretch>
            <a:fillRect/>
          </a:stretch>
        </p:blipFill>
        <p:spPr>
          <a:xfrm>
            <a:off x="834886" y="3786808"/>
            <a:ext cx="2574235" cy="2588823"/>
          </a:xfrm>
          <a:prstGeom prst="rect">
            <a:avLst/>
          </a:prstGeom>
        </p:spPr>
      </p:pic>
      <p:pic>
        <p:nvPicPr>
          <p:cNvPr id="3" name="Рисунок 2">
            <a:extLst>
              <a:ext uri="{FF2B5EF4-FFF2-40B4-BE49-F238E27FC236}">
                <a16:creationId xmlns:a16="http://schemas.microsoft.com/office/drawing/2014/main" id="{2B5F3378-C1CB-462C-952C-723435C82ECF}"/>
              </a:ext>
            </a:extLst>
          </p:cNvPr>
          <p:cNvPicPr>
            <a:picLocks noChangeAspect="1"/>
          </p:cNvPicPr>
          <p:nvPr/>
        </p:nvPicPr>
        <p:blipFill>
          <a:blip r:embed="rId4"/>
          <a:stretch>
            <a:fillRect/>
          </a:stretch>
        </p:blipFill>
        <p:spPr>
          <a:xfrm>
            <a:off x="6592646" y="3786808"/>
            <a:ext cx="3048310" cy="2570525"/>
          </a:xfrm>
          <a:prstGeom prst="rect">
            <a:avLst/>
          </a:prstGeom>
        </p:spPr>
      </p:pic>
      <p:pic>
        <p:nvPicPr>
          <p:cNvPr id="4" name="Рисунок 3">
            <a:extLst>
              <a:ext uri="{FF2B5EF4-FFF2-40B4-BE49-F238E27FC236}">
                <a16:creationId xmlns:a16="http://schemas.microsoft.com/office/drawing/2014/main" id="{0C34A083-E4A1-4019-9DCA-007B3694DBD8}"/>
              </a:ext>
            </a:extLst>
          </p:cNvPr>
          <p:cNvPicPr>
            <a:picLocks noChangeAspect="1"/>
          </p:cNvPicPr>
          <p:nvPr/>
        </p:nvPicPr>
        <p:blipFill>
          <a:blip r:embed="rId5"/>
          <a:stretch>
            <a:fillRect/>
          </a:stretch>
        </p:blipFill>
        <p:spPr>
          <a:xfrm>
            <a:off x="3538331" y="3786808"/>
            <a:ext cx="2872408" cy="2570525"/>
          </a:xfrm>
          <a:prstGeom prst="rect">
            <a:avLst/>
          </a:prstGeom>
        </p:spPr>
      </p:pic>
    </p:spTree>
    <p:extLst>
      <p:ext uri="{BB962C8B-B14F-4D97-AF65-F5344CB8AC3E}">
        <p14:creationId xmlns:p14="http://schemas.microsoft.com/office/powerpoint/2010/main" val="106299349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33</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1" name="TextBox 10">
            <a:extLst>
              <a:ext uri="{FF2B5EF4-FFF2-40B4-BE49-F238E27FC236}">
                <a16:creationId xmlns:a16="http://schemas.microsoft.com/office/drawing/2014/main" id="{E90059DF-2846-49B1-9CD9-E64704E26433}"/>
              </a:ext>
            </a:extLst>
          </p:cNvPr>
          <p:cNvSpPr txBox="1"/>
          <p:nvPr/>
        </p:nvSpPr>
        <p:spPr>
          <a:xfrm>
            <a:off x="5646830" y="265467"/>
            <a:ext cx="4089611" cy="6494085"/>
          </a:xfrm>
          <a:prstGeom prst="rect">
            <a:avLst/>
          </a:prstGeom>
          <a:solidFill>
            <a:schemeClr val="accent4">
              <a:lumMod val="20000"/>
              <a:lumOff val="80000"/>
            </a:schemeClr>
          </a:solidFill>
          <a:ln w="38100" cap="flat">
            <a:solidFill>
              <a:srgbClr val="C00000"/>
            </a:solidFill>
            <a:miter lim="400000"/>
          </a:ln>
          <a:effectLst>
            <a:glow rad="139700">
              <a:schemeClr val="accent2">
                <a:satMod val="175000"/>
                <a:alpha val="40000"/>
              </a:schemeClr>
            </a:glow>
            <a:innerShdw blurRad="63500" dist="50800" dir="13500000">
              <a:prstClr val="black">
                <a:alpha val="50000"/>
              </a:prstClr>
            </a:innerShdw>
          </a:effectLst>
        </p:spPr>
        <p:style>
          <a:lnRef idx="0">
            <a:scrgbClr r="0" g="0" b="0"/>
          </a:lnRef>
          <a:fillRef idx="0">
            <a:scrgbClr r="0" g="0" b="0"/>
          </a:fillRef>
          <a:effectRef idx="0">
            <a:scrgbClr r="0" g="0" b="0"/>
          </a:effectRef>
          <a:fontRef idx="none"/>
        </p:style>
        <p:txBody>
          <a:bodyPr wrap="square">
            <a:spAutoFit/>
          </a:bodyPr>
          <a:lstStyle/>
          <a:p>
            <a:pPr algn="just"/>
            <a:r>
              <a:rPr lang="ru-RU" sz="1600" b="1" dirty="0">
                <a:latin typeface="Times New Roman" panose="02020603050405020304" pitchFamily="18" charset="0"/>
                <a:cs typeface="Times New Roman" panose="02020603050405020304" pitchFamily="18" charset="0"/>
              </a:rPr>
              <a:t>Внутренний пожарный кран </a:t>
            </a:r>
            <a:r>
              <a:rPr lang="ru-RU" sz="1600" dirty="0">
                <a:latin typeface="Times New Roman" panose="02020603050405020304" pitchFamily="18" charset="0"/>
                <a:cs typeface="Times New Roman" panose="02020603050405020304" pitchFamily="18" charset="0"/>
              </a:rPr>
              <a:t>предназначен для тушения загораний различных веществ и материалов, кроме электроустановок под напряжением. </a:t>
            </a:r>
          </a:p>
          <a:p>
            <a:pPr algn="just"/>
            <a:r>
              <a:rPr lang="ru-RU" sz="1600" dirty="0">
                <a:latin typeface="Times New Roman" panose="02020603050405020304" pitchFamily="18" charset="0"/>
                <a:cs typeface="Times New Roman" panose="02020603050405020304" pitchFamily="18" charset="0"/>
              </a:rPr>
              <a:t>Размещается в специальном шкафчике, оборудуется стволом и рукавом, соединенным с краном. При возникновении загорания нужно сорвать пломбу или достать ключ из места хранения на дверце шкафчика, открыть дверцу, раскатать пожарный рукав, после чего произвести соединение ствола, рукава и крана, если это не сделано заранее. </a:t>
            </a:r>
          </a:p>
          <a:p>
            <a:pPr algn="just"/>
            <a:r>
              <a:rPr lang="ru-RU" sz="1600" dirty="0">
                <a:latin typeface="Times New Roman" panose="02020603050405020304" pitchFamily="18" charset="0"/>
                <a:cs typeface="Times New Roman" panose="02020603050405020304" pitchFamily="18" charset="0"/>
              </a:rPr>
              <a:t>Затем максимальным поворотом вентиля крана пустить воду в рукав и приступить к тушению загорания. </a:t>
            </a:r>
          </a:p>
          <a:p>
            <a:pPr algn="just"/>
            <a:r>
              <a:rPr lang="ru-RU" sz="1600" dirty="0">
                <a:latin typeface="Times New Roman" panose="02020603050405020304" pitchFamily="18" charset="0"/>
                <a:cs typeface="Times New Roman" panose="02020603050405020304" pitchFamily="18" charset="0"/>
              </a:rPr>
              <a:t>При введении в действие пожарного крана рекомендуется действовать вдвоем – в то время как один человек производит пуск воды, второй подводит пожарный рукав со стволом к месту горения.</a:t>
            </a:r>
          </a:p>
          <a:p>
            <a:pPr algn="just"/>
            <a:r>
              <a:rPr lang="ru-RU" sz="1600" dirty="0">
                <a:latin typeface="Times New Roman" panose="02020603050405020304" pitchFamily="18" charset="0"/>
                <a:cs typeface="Times New Roman" panose="02020603050405020304" pitchFamily="18" charset="0"/>
              </a:rPr>
              <a:t>Категорически запрещается использование внутренних пожарных кранов, а также рукавов и стволов для работ, не связанных с тушением загораний и проведением тренировочных занятий.</a:t>
            </a:r>
          </a:p>
        </p:txBody>
      </p:sp>
      <p:pic>
        <p:nvPicPr>
          <p:cNvPr id="2" name="Рисунок 1">
            <a:extLst>
              <a:ext uri="{FF2B5EF4-FFF2-40B4-BE49-F238E27FC236}">
                <a16:creationId xmlns:a16="http://schemas.microsoft.com/office/drawing/2014/main" id="{A1D5EE6A-4D98-4DA0-BA02-CD8A71CE0226}"/>
              </a:ext>
            </a:extLst>
          </p:cNvPr>
          <p:cNvPicPr>
            <a:picLocks noChangeAspect="1"/>
          </p:cNvPicPr>
          <p:nvPr/>
        </p:nvPicPr>
        <p:blipFill>
          <a:blip r:embed="rId3"/>
          <a:stretch>
            <a:fillRect/>
          </a:stretch>
        </p:blipFill>
        <p:spPr>
          <a:xfrm>
            <a:off x="367748" y="265467"/>
            <a:ext cx="4971084" cy="6494085"/>
          </a:xfrm>
          <a:prstGeom prst="rect">
            <a:avLst/>
          </a:prstGeom>
          <a:ln w="38100">
            <a:solidFill>
              <a:srgbClr val="C00000"/>
            </a:solidFill>
          </a:ln>
          <a:effectLst>
            <a:glow rad="101600">
              <a:schemeClr val="accent2">
                <a:satMod val="175000"/>
                <a:alpha val="40000"/>
              </a:schemeClr>
            </a:glow>
          </a:effectLst>
        </p:spPr>
      </p:pic>
    </p:spTree>
    <p:extLst>
      <p:ext uri="{BB962C8B-B14F-4D97-AF65-F5344CB8AC3E}">
        <p14:creationId xmlns:p14="http://schemas.microsoft.com/office/powerpoint/2010/main" val="169614341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34</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1" name="TextBox 10">
            <a:extLst>
              <a:ext uri="{FF2B5EF4-FFF2-40B4-BE49-F238E27FC236}">
                <a16:creationId xmlns:a16="http://schemas.microsoft.com/office/drawing/2014/main" id="{8C89C9F4-1C25-428A-92B8-D4D6C1CB82AA}"/>
              </a:ext>
            </a:extLst>
          </p:cNvPr>
          <p:cNvSpPr txBox="1"/>
          <p:nvPr/>
        </p:nvSpPr>
        <p:spPr>
          <a:xfrm>
            <a:off x="765313" y="582698"/>
            <a:ext cx="9048702" cy="3323987"/>
          </a:xfrm>
          <a:prstGeom prst="rect">
            <a:avLst/>
          </a:prstGeom>
          <a:solidFill>
            <a:schemeClr val="accent6">
              <a:lumMod val="40000"/>
              <a:lumOff val="60000"/>
            </a:schemeClr>
          </a:solidFill>
          <a:ln w="38100" cap="flat">
            <a:solidFill>
              <a:srgbClr val="C00000"/>
            </a:solidFill>
            <a:miter lim="400000"/>
          </a:ln>
          <a:effectLst>
            <a:glow rad="139700">
              <a:schemeClr val="accent2">
                <a:satMod val="175000"/>
                <a:alpha val="40000"/>
              </a:schemeClr>
            </a:glow>
          </a:effectLst>
          <a:scene3d>
            <a:camera prst="orthographicFront"/>
            <a:lightRig rig="threePt" dir="t"/>
          </a:scene3d>
          <a:sp3d>
            <a:bevelT w="101600" prst="riblet"/>
          </a:sp3d>
        </p:spPr>
        <p:style>
          <a:lnRef idx="0">
            <a:scrgbClr r="0" g="0" b="0"/>
          </a:lnRef>
          <a:fillRef idx="0">
            <a:scrgbClr r="0" g="0" b="0"/>
          </a:fillRef>
          <a:effectRef idx="0">
            <a:scrgbClr r="0" g="0" b="0"/>
          </a:effectRef>
          <a:fontRef idx="none"/>
        </p:style>
        <p:txBody>
          <a:bodyPr wrap="square">
            <a:spAutoFit/>
          </a:bodyPr>
          <a:lstStyle/>
          <a:p>
            <a:pPr algn="just"/>
            <a:r>
              <a:rPr lang="ru-RU" sz="1400" dirty="0">
                <a:latin typeface="Times New Roman" panose="02020603050405020304" pitchFamily="18" charset="0"/>
                <a:cs typeface="Times New Roman" panose="02020603050405020304" pitchFamily="18" charset="0"/>
              </a:rPr>
              <a:t>Песок и земля с успехом применяются для тушения небольших очагов горения, в том числе пролив горючих жидкостей (керосин, бензин, масла, смолы и др.).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Используя песок (землю) для тушения, нужно принести его в ведре или на лопате к месту горения.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Насыпая песок главным образом по внешней кромке горящей зоны, следует окружать песком место горения, препятствуя дальнейшему растеканию жидкости.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Затем при помощи лопаты нужно покрыть горящую поверхность слоем песка, который впитает жидкость.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После того, как огонь с горящей жидкости будет сбит, нужно сразу же приступить к тушению горящих окружающих предметов.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В крайнем случае вместо лопаты или совка можно использовать для подноски песка кусок фанеры, противень, сковороду, ковш. </a:t>
            </a:r>
          </a:p>
        </p:txBody>
      </p:sp>
      <p:pic>
        <p:nvPicPr>
          <p:cNvPr id="2" name="Рисунок 1">
            <a:extLst>
              <a:ext uri="{FF2B5EF4-FFF2-40B4-BE49-F238E27FC236}">
                <a16:creationId xmlns:a16="http://schemas.microsoft.com/office/drawing/2014/main" id="{1238631B-5D1B-4409-98DE-DCC2A7F33490}"/>
              </a:ext>
            </a:extLst>
          </p:cNvPr>
          <p:cNvPicPr>
            <a:picLocks noChangeAspect="1"/>
          </p:cNvPicPr>
          <p:nvPr/>
        </p:nvPicPr>
        <p:blipFill>
          <a:blip r:embed="rId3"/>
          <a:stretch>
            <a:fillRect/>
          </a:stretch>
        </p:blipFill>
        <p:spPr>
          <a:xfrm>
            <a:off x="765313" y="4164496"/>
            <a:ext cx="2812774" cy="2360766"/>
          </a:xfrm>
          <a:prstGeom prst="rect">
            <a:avLst/>
          </a:prstGeom>
        </p:spPr>
      </p:pic>
      <p:pic>
        <p:nvPicPr>
          <p:cNvPr id="3" name="Рисунок 2">
            <a:extLst>
              <a:ext uri="{FF2B5EF4-FFF2-40B4-BE49-F238E27FC236}">
                <a16:creationId xmlns:a16="http://schemas.microsoft.com/office/drawing/2014/main" id="{A04AF2D2-3205-42E4-A9EF-22CB43EEC728}"/>
              </a:ext>
            </a:extLst>
          </p:cNvPr>
          <p:cNvPicPr>
            <a:picLocks noChangeAspect="1"/>
          </p:cNvPicPr>
          <p:nvPr/>
        </p:nvPicPr>
        <p:blipFill>
          <a:blip r:embed="rId4"/>
          <a:stretch>
            <a:fillRect/>
          </a:stretch>
        </p:blipFill>
        <p:spPr>
          <a:xfrm>
            <a:off x="3717235" y="4164496"/>
            <a:ext cx="3017080" cy="2360766"/>
          </a:xfrm>
          <a:prstGeom prst="rect">
            <a:avLst/>
          </a:prstGeom>
        </p:spPr>
      </p:pic>
      <p:pic>
        <p:nvPicPr>
          <p:cNvPr id="4" name="Рисунок 3">
            <a:extLst>
              <a:ext uri="{FF2B5EF4-FFF2-40B4-BE49-F238E27FC236}">
                <a16:creationId xmlns:a16="http://schemas.microsoft.com/office/drawing/2014/main" id="{421C9E8C-6C6A-47A3-92B6-5E34A57E5650}"/>
              </a:ext>
            </a:extLst>
          </p:cNvPr>
          <p:cNvPicPr>
            <a:picLocks noChangeAspect="1"/>
          </p:cNvPicPr>
          <p:nvPr/>
        </p:nvPicPr>
        <p:blipFill>
          <a:blip r:embed="rId5"/>
          <a:stretch>
            <a:fillRect/>
          </a:stretch>
        </p:blipFill>
        <p:spPr>
          <a:xfrm>
            <a:off x="6927714" y="4164497"/>
            <a:ext cx="2813738" cy="2360766"/>
          </a:xfrm>
          <a:prstGeom prst="rect">
            <a:avLst/>
          </a:prstGeom>
        </p:spPr>
      </p:pic>
    </p:spTree>
    <p:extLst>
      <p:ext uri="{BB962C8B-B14F-4D97-AF65-F5344CB8AC3E}">
        <p14:creationId xmlns:p14="http://schemas.microsoft.com/office/powerpoint/2010/main" val="221894245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35</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2" name="TextBox 11">
            <a:extLst>
              <a:ext uri="{FF2B5EF4-FFF2-40B4-BE49-F238E27FC236}">
                <a16:creationId xmlns:a16="http://schemas.microsoft.com/office/drawing/2014/main" id="{AC0D8893-1E73-40C6-A6A8-BEC3490607E4}"/>
              </a:ext>
            </a:extLst>
          </p:cNvPr>
          <p:cNvSpPr txBox="1"/>
          <p:nvPr/>
        </p:nvSpPr>
        <p:spPr>
          <a:xfrm>
            <a:off x="510032" y="326031"/>
            <a:ext cx="9303983" cy="4062651"/>
          </a:xfrm>
          <a:prstGeom prst="rect">
            <a:avLst/>
          </a:prstGeom>
          <a:solidFill>
            <a:schemeClr val="accent6">
              <a:lumMod val="20000"/>
              <a:lumOff val="80000"/>
            </a:schemeClr>
          </a:solidFill>
          <a:ln w="38100" cap="flat">
            <a:solidFill>
              <a:srgbClr val="7030A0"/>
            </a:solidFill>
            <a:miter lim="400000"/>
          </a:ln>
          <a:effectLst>
            <a:glow rad="139700">
              <a:schemeClr val="accent5">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algn="just"/>
            <a:r>
              <a:rPr lang="ru-RU" sz="1600" b="1" dirty="0">
                <a:latin typeface="Times New Roman" panose="02020603050405020304" pitchFamily="18" charset="0"/>
                <a:cs typeface="Times New Roman" panose="02020603050405020304" pitchFamily="18" charset="0"/>
              </a:rPr>
              <a:t>Асбестовое полотно (кошма) </a:t>
            </a:r>
            <a:r>
              <a:rPr lang="ru-RU" sz="1600" dirty="0">
                <a:latin typeface="Times New Roman" panose="02020603050405020304" pitchFamily="18" charset="0"/>
                <a:cs typeface="Times New Roman" panose="02020603050405020304" pitchFamily="18" charset="0"/>
              </a:rPr>
              <a:t>предназначено для изоляции очага горения от доступа воздуха. Очаг пожара накрывается кошмой, после чего из-за прекращения поступления кислорода горение прекращается. </a:t>
            </a:r>
          </a:p>
          <a:p>
            <a:pPr algn="just"/>
            <a:r>
              <a:rPr lang="ru-RU" sz="1600" dirty="0">
                <a:latin typeface="Times New Roman" panose="02020603050405020304" pitchFamily="18" charset="0"/>
                <a:cs typeface="Times New Roman" panose="02020603050405020304" pitchFamily="18" charset="0"/>
              </a:rPr>
              <a:t>Этот метод очень эффективен, но применяется лишь при небольшом очаге горения.</a:t>
            </a:r>
          </a:p>
          <a:p>
            <a:pPr algn="just"/>
            <a:r>
              <a:rPr lang="ru-RU" sz="1600" dirty="0">
                <a:latin typeface="Times New Roman" panose="02020603050405020304" pitchFamily="18" charset="0"/>
                <a:cs typeface="Times New Roman" panose="02020603050405020304" pitchFamily="18" charset="0"/>
              </a:rPr>
              <a:t>Нельзя использовать для тушения загораний синтетические ткани, которые легко плавятся и разлагаются под воздействием огня, выделяя токсичные газы. Продукты разложения синтетики, как правило, являются горючими и способны к внезапной вспышке.</a:t>
            </a:r>
          </a:p>
          <a:p>
            <a:pPr algn="just"/>
            <a:r>
              <a:rPr lang="ru-RU" sz="1600" dirty="0">
                <a:latin typeface="Times New Roman" panose="02020603050405020304" pitchFamily="18" charset="0"/>
                <a:cs typeface="Times New Roman" panose="02020603050405020304" pitchFamily="18" charset="0"/>
              </a:rPr>
              <a:t>Для размещения первичных средств пожаротушения, немеханизированного пожарного инструмента и инвентаря в зданиях, сооружениях и на территориях оборудуются пожарные щиты. </a:t>
            </a:r>
          </a:p>
          <a:p>
            <a:pPr algn="just"/>
            <a:r>
              <a:rPr lang="ru-RU" sz="1600" dirty="0">
                <a:latin typeface="Times New Roman" panose="02020603050405020304" pitchFamily="18" charset="0"/>
                <a:cs typeface="Times New Roman" panose="02020603050405020304" pitchFamily="18" charset="0"/>
              </a:rPr>
              <a:t>Нормы оснащения зданий, сооружений, строений и территорий пожарными щитами, а также нормы комплектования пожарных щитов немеханизированным инструментом и инвентарем указаны в Правилах противопожарного режима Российской Федерации, утвержденных постановлением Правительства РФ от 16.09.2020 № 1479 «О противопожарном режиме».</a:t>
            </a:r>
          </a:p>
          <a:p>
            <a:pPr algn="ctr"/>
            <a:r>
              <a:rPr lang="ru-RU" sz="1600" b="1" dirty="0">
                <a:solidFill>
                  <a:srgbClr val="C00000"/>
                </a:solidFill>
                <a:latin typeface="Times New Roman" panose="02020603050405020304" pitchFamily="18" charset="0"/>
                <a:cs typeface="Times New Roman" panose="02020603050405020304" pitchFamily="18" charset="0"/>
              </a:rPr>
              <a:t>Использование первичных средств пожаротушения, немеханизированного пожарного инструмента  и инвентаря для хозяйственных и прочих нужд, не связанных с тушением пожара, </a:t>
            </a:r>
            <a:r>
              <a:rPr lang="ru-RU" b="1" dirty="0">
                <a:solidFill>
                  <a:srgbClr val="C00000"/>
                </a:solidFill>
                <a:latin typeface="Times New Roman" panose="02020603050405020304" pitchFamily="18" charset="0"/>
                <a:cs typeface="Times New Roman" panose="02020603050405020304" pitchFamily="18" charset="0"/>
              </a:rPr>
              <a:t>запрещается.</a:t>
            </a:r>
            <a:endParaRPr lang="ru-RU" sz="1600"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5251E627-8E8C-4A97-8E23-E4C29DB9A9B9}"/>
              </a:ext>
            </a:extLst>
          </p:cNvPr>
          <p:cNvPicPr>
            <a:picLocks noChangeAspect="1"/>
          </p:cNvPicPr>
          <p:nvPr/>
        </p:nvPicPr>
        <p:blipFill>
          <a:blip r:embed="rId3"/>
          <a:stretch>
            <a:fillRect/>
          </a:stretch>
        </p:blipFill>
        <p:spPr>
          <a:xfrm>
            <a:off x="667233" y="4825574"/>
            <a:ext cx="2932115" cy="1843088"/>
          </a:xfrm>
          <a:prstGeom prst="rect">
            <a:avLst/>
          </a:prstGeom>
        </p:spPr>
      </p:pic>
      <p:pic>
        <p:nvPicPr>
          <p:cNvPr id="3" name="Рисунок 2">
            <a:extLst>
              <a:ext uri="{FF2B5EF4-FFF2-40B4-BE49-F238E27FC236}">
                <a16:creationId xmlns:a16="http://schemas.microsoft.com/office/drawing/2014/main" id="{0D21BA6F-B3DF-4B47-9144-21BC191ED364}"/>
              </a:ext>
            </a:extLst>
          </p:cNvPr>
          <p:cNvPicPr>
            <a:picLocks noChangeAspect="1"/>
          </p:cNvPicPr>
          <p:nvPr/>
        </p:nvPicPr>
        <p:blipFill>
          <a:blip r:embed="rId4"/>
          <a:stretch>
            <a:fillRect/>
          </a:stretch>
        </p:blipFill>
        <p:spPr>
          <a:xfrm>
            <a:off x="3971440" y="4820813"/>
            <a:ext cx="2819741" cy="1843088"/>
          </a:xfrm>
          <a:prstGeom prst="rect">
            <a:avLst/>
          </a:prstGeom>
        </p:spPr>
      </p:pic>
      <p:pic>
        <p:nvPicPr>
          <p:cNvPr id="4" name="Рисунок 3">
            <a:extLst>
              <a:ext uri="{FF2B5EF4-FFF2-40B4-BE49-F238E27FC236}">
                <a16:creationId xmlns:a16="http://schemas.microsoft.com/office/drawing/2014/main" id="{9F40B46D-E396-409A-9CB8-A66412B5F093}"/>
              </a:ext>
            </a:extLst>
          </p:cNvPr>
          <p:cNvPicPr>
            <a:picLocks noChangeAspect="1"/>
          </p:cNvPicPr>
          <p:nvPr/>
        </p:nvPicPr>
        <p:blipFill>
          <a:blip r:embed="rId5"/>
          <a:stretch>
            <a:fillRect/>
          </a:stretch>
        </p:blipFill>
        <p:spPr>
          <a:xfrm>
            <a:off x="7066722" y="4815439"/>
            <a:ext cx="2819741" cy="1847850"/>
          </a:xfrm>
          <a:prstGeom prst="rect">
            <a:avLst/>
          </a:prstGeom>
        </p:spPr>
      </p:pic>
    </p:spTree>
    <p:extLst>
      <p:ext uri="{BB962C8B-B14F-4D97-AF65-F5344CB8AC3E}">
        <p14:creationId xmlns:p14="http://schemas.microsoft.com/office/powerpoint/2010/main" val="390504202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00" name="Shape 200"/>
          <p:cNvSpPr/>
          <p:nvPr/>
        </p:nvSpPr>
        <p:spPr>
          <a:xfrm>
            <a:off x="673215" y="2028891"/>
            <a:ext cx="8937924" cy="102242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900">
                <a:solidFill>
                  <a:srgbClr val="535353"/>
                </a:solidFill>
              </a:defRPr>
            </a:lvl1pPr>
          </a:lstStyle>
          <a:p>
            <a:pPr lvl="0">
              <a:defRPr sz="1800">
                <a:solidFill>
                  <a:srgbClr val="000000"/>
                </a:solidFill>
              </a:defRPr>
            </a:pPr>
            <a:r>
              <a:rPr lang="ru-RU" sz="6000" b="1" dirty="0">
                <a:solidFill>
                  <a:schemeClr val="bg1"/>
                </a:solidFill>
              </a:rPr>
              <a:t>    </a:t>
            </a:r>
            <a:r>
              <a:rPr sz="6000" b="1" dirty="0" err="1">
                <a:solidFill>
                  <a:schemeClr val="bg1"/>
                </a:solidFill>
              </a:rPr>
              <a:t>Спасибо</a:t>
            </a:r>
            <a:r>
              <a:rPr sz="6000" b="1" dirty="0">
                <a:solidFill>
                  <a:schemeClr val="bg1"/>
                </a:solidFill>
              </a:rPr>
              <a:t> </a:t>
            </a:r>
            <a:r>
              <a:rPr sz="6000" b="1" dirty="0" err="1">
                <a:solidFill>
                  <a:schemeClr val="bg1"/>
                </a:solidFill>
              </a:rPr>
              <a:t>за</a:t>
            </a:r>
            <a:r>
              <a:rPr sz="6000" b="1" dirty="0">
                <a:solidFill>
                  <a:schemeClr val="bg1"/>
                </a:solidFill>
              </a:rPr>
              <a:t> </a:t>
            </a:r>
            <a:r>
              <a:rPr sz="6000" b="1" dirty="0" err="1">
                <a:solidFill>
                  <a:schemeClr val="bg1"/>
                </a:solidFill>
              </a:rPr>
              <a:t>внимание</a:t>
            </a:r>
            <a:r>
              <a:rPr sz="6000" b="1" dirty="0">
                <a:solidFill>
                  <a:schemeClr val="bg1"/>
                </a:solidFill>
              </a:rPr>
              <a:t>!</a:t>
            </a:r>
          </a:p>
        </p:txBody>
      </p:sp>
      <p:sp>
        <p:nvSpPr>
          <p:cNvPr id="5" name="Shape 200"/>
          <p:cNvSpPr/>
          <p:nvPr/>
        </p:nvSpPr>
        <p:spPr>
          <a:xfrm>
            <a:off x="6576175" y="5313290"/>
            <a:ext cx="2274018" cy="203132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900">
                <a:solidFill>
                  <a:srgbClr val="535353"/>
                </a:solidFill>
              </a:defRPr>
            </a:lvl1pPr>
          </a:lstStyle>
          <a:p>
            <a:endParaRPr lang="ru-RU" sz="1400" dirty="0">
              <a:solidFill>
                <a:schemeClr val="bg1"/>
              </a:solidFill>
            </a:endParaRPr>
          </a:p>
          <a:p>
            <a:endParaRPr lang="ru-RU" sz="1400" dirty="0">
              <a:solidFill>
                <a:schemeClr val="bg1"/>
              </a:solidFill>
            </a:endParaRPr>
          </a:p>
          <a:p>
            <a:endParaRPr lang="ru-RU" sz="1400" dirty="0">
              <a:solidFill>
                <a:schemeClr val="bg1"/>
              </a:solidFill>
            </a:endParaRPr>
          </a:p>
          <a:p>
            <a:r>
              <a:rPr lang="ru-RU" sz="1400" dirty="0">
                <a:solidFill>
                  <a:schemeClr val="bg1"/>
                </a:solidFill>
              </a:rPr>
              <a:t>Обучение в области ГО и ЧС </a:t>
            </a:r>
          </a:p>
          <a:p>
            <a:endParaRPr lang="ru-RU" sz="1400" dirty="0">
              <a:solidFill>
                <a:schemeClr val="bg1"/>
              </a:solidFill>
            </a:endParaRPr>
          </a:p>
          <a:p>
            <a:r>
              <a:rPr lang="ru-RU" sz="1400" dirty="0">
                <a:solidFill>
                  <a:schemeClr val="bg1"/>
                </a:solidFill>
              </a:rPr>
              <a:t> 2022 год</a:t>
            </a:r>
          </a:p>
          <a:p>
            <a:endParaRPr lang="ru-RU" sz="1400" dirty="0">
              <a:solidFill>
                <a:schemeClr val="bg1"/>
              </a:solidFill>
            </a:endParaRPr>
          </a:p>
          <a:p>
            <a:r>
              <a:rPr lang="ru-RU" sz="1400" dirty="0">
                <a:solidFill>
                  <a:schemeClr val="bg1"/>
                </a:solidFill>
              </a:rPr>
              <a:t> тема №3</a:t>
            </a:r>
          </a:p>
          <a:p>
            <a:pPr lvl="0">
              <a:defRPr sz="1800">
                <a:solidFill>
                  <a:srgbClr val="000000"/>
                </a:solidFill>
              </a:defRPr>
            </a:pPr>
            <a:endParaRPr sz="1400" dirty="0">
              <a:solidFill>
                <a:schemeClr val="bg1"/>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40" y="5314121"/>
            <a:ext cx="1412240" cy="161614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4</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2022 год, тема №3</a:t>
            </a:r>
          </a:p>
        </p:txBody>
      </p:sp>
      <p:sp>
        <p:nvSpPr>
          <p:cNvPr id="19" name="TextBox 18">
            <a:extLst>
              <a:ext uri="{FF2B5EF4-FFF2-40B4-BE49-F238E27FC236}">
                <a16:creationId xmlns:a16="http://schemas.microsoft.com/office/drawing/2014/main" id="{EAA09685-BFFE-46BC-BE96-C659B8FE1F45}"/>
              </a:ext>
            </a:extLst>
          </p:cNvPr>
          <p:cNvSpPr txBox="1"/>
          <p:nvPr/>
        </p:nvSpPr>
        <p:spPr>
          <a:xfrm>
            <a:off x="695741" y="433660"/>
            <a:ext cx="9306640" cy="1200329"/>
          </a:xfrm>
          <a:prstGeom prst="rect">
            <a:avLst/>
          </a:prstGeom>
          <a:solidFill>
            <a:srgbClr val="FFFF00"/>
          </a:solidFill>
          <a:ln w="38100" cap="flat">
            <a:solidFill>
              <a:srgbClr val="FF0000"/>
            </a:solidFill>
            <a:miter lim="4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algn="ctr"/>
            <a:r>
              <a:rPr lang="ru-RU" b="1" dirty="0">
                <a:solidFill>
                  <a:srgbClr val="0066FF"/>
                </a:solidFill>
                <a:latin typeface="Times New Roman" panose="02020603050405020304" pitchFamily="18" charset="0"/>
                <a:cs typeface="Times New Roman" panose="02020603050405020304" pitchFamily="18" charset="0"/>
              </a:rPr>
              <a:t>Учебный вопрос № 1. </a:t>
            </a:r>
          </a:p>
          <a:p>
            <a:pPr algn="ctr"/>
            <a:r>
              <a:rPr lang="ru-RU" dirty="0">
                <a:latin typeface="Times New Roman" panose="02020603050405020304" pitchFamily="18" charset="0"/>
                <a:cs typeface="Times New Roman" panose="02020603050405020304" pitchFamily="18" charset="0"/>
              </a:rPr>
              <a:t>Виды, назначение и правила пользования средствами коллективной и индивидуальной защиты. Действия работников при получении, проверке применении и хранении средств индивидуальной защиты органов дыхания.</a:t>
            </a:r>
          </a:p>
        </p:txBody>
      </p:sp>
      <p:sp>
        <p:nvSpPr>
          <p:cNvPr id="11" name="TextBox 10">
            <a:extLst>
              <a:ext uri="{FF2B5EF4-FFF2-40B4-BE49-F238E27FC236}">
                <a16:creationId xmlns:a16="http://schemas.microsoft.com/office/drawing/2014/main" id="{9E74FEAA-2B5A-40A0-A1BB-D0F30C900CD2}"/>
              </a:ext>
            </a:extLst>
          </p:cNvPr>
          <p:cNvSpPr txBox="1"/>
          <p:nvPr/>
        </p:nvSpPr>
        <p:spPr>
          <a:xfrm>
            <a:off x="695740" y="1874201"/>
            <a:ext cx="9306640" cy="523220"/>
          </a:xfrm>
          <a:prstGeom prst="rect">
            <a:avLst/>
          </a:prstGeom>
          <a:solidFill>
            <a:schemeClr val="accent4">
              <a:lumMod val="20000"/>
              <a:lumOff val="80000"/>
            </a:schemeClr>
          </a:solidFill>
          <a:ln w="38100" cap="flat">
            <a:solidFill>
              <a:srgbClr val="C00000"/>
            </a:solidFill>
            <a:miter lim="400000"/>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algn="ctr"/>
            <a:r>
              <a:rPr lang="ru-RU" sz="1400" dirty="0">
                <a:latin typeface="Times New Roman" panose="02020603050405020304" pitchFamily="18" charset="0"/>
                <a:cs typeface="Times New Roman" panose="02020603050405020304" pitchFamily="18" charset="0"/>
              </a:rPr>
              <a:t>По количеству защищаемого населения средства защиты подразделяются на коллективные и индивидуальные. </a:t>
            </a:r>
          </a:p>
          <a:p>
            <a:pPr algn="ctr"/>
            <a:r>
              <a:rPr lang="ru-RU" sz="1400" dirty="0">
                <a:latin typeface="Times New Roman" panose="02020603050405020304" pitchFamily="18" charset="0"/>
                <a:cs typeface="Times New Roman" panose="02020603050405020304" pitchFamily="18" charset="0"/>
              </a:rPr>
              <a:t>К коллективным средствам защиты относятся защитные сооружения гражданской обороны. </a:t>
            </a:r>
          </a:p>
        </p:txBody>
      </p:sp>
      <p:pic>
        <p:nvPicPr>
          <p:cNvPr id="2" name="Рисунок 1">
            <a:extLst>
              <a:ext uri="{FF2B5EF4-FFF2-40B4-BE49-F238E27FC236}">
                <a16:creationId xmlns:a16="http://schemas.microsoft.com/office/drawing/2014/main" id="{8ACD66B1-972F-4A5A-AA34-24C0EF0FEF0C}"/>
              </a:ext>
            </a:extLst>
          </p:cNvPr>
          <p:cNvPicPr>
            <a:picLocks noChangeAspect="1"/>
          </p:cNvPicPr>
          <p:nvPr/>
        </p:nvPicPr>
        <p:blipFill>
          <a:blip r:embed="rId3"/>
          <a:stretch>
            <a:fillRect/>
          </a:stretch>
        </p:blipFill>
        <p:spPr>
          <a:xfrm>
            <a:off x="695740" y="2514600"/>
            <a:ext cx="9306640" cy="4263887"/>
          </a:xfrm>
          <a:prstGeom prst="rect">
            <a:avLst/>
          </a:prstGeom>
          <a:ln w="28575">
            <a:solidFill>
              <a:srgbClr val="C0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552457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5</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2022 год, тема №3</a:t>
            </a:r>
          </a:p>
        </p:txBody>
      </p:sp>
      <p:sp>
        <p:nvSpPr>
          <p:cNvPr id="13" name="TextBox 12">
            <a:extLst>
              <a:ext uri="{FF2B5EF4-FFF2-40B4-BE49-F238E27FC236}">
                <a16:creationId xmlns:a16="http://schemas.microsoft.com/office/drawing/2014/main" id="{FEF858A4-F301-4638-8736-B5B09C3D4E70}"/>
              </a:ext>
            </a:extLst>
          </p:cNvPr>
          <p:cNvSpPr txBox="1"/>
          <p:nvPr/>
        </p:nvSpPr>
        <p:spPr>
          <a:xfrm>
            <a:off x="738256" y="326031"/>
            <a:ext cx="9075759" cy="6494085"/>
          </a:xfrm>
          <a:prstGeom prst="rect">
            <a:avLst/>
          </a:prstGeom>
          <a:solidFill>
            <a:schemeClr val="accent4">
              <a:lumMod val="20000"/>
              <a:lumOff val="80000"/>
            </a:schemeClr>
          </a:solidFill>
          <a:ln w="38100" cap="flat">
            <a:solidFill>
              <a:srgbClr val="C00000"/>
            </a:solidFill>
            <a:miter lim="400000"/>
          </a:ln>
          <a:effectLst>
            <a:glow rad="139700">
              <a:schemeClr val="accent4">
                <a:satMod val="175000"/>
                <a:alpha val="40000"/>
              </a:schemeClr>
            </a:glow>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algn="just"/>
            <a:r>
              <a:rPr lang="ru-RU" sz="1600" b="1" dirty="0">
                <a:latin typeface="Times New Roman" panose="02020603050405020304" pitchFamily="18" charset="0"/>
                <a:cs typeface="Times New Roman" panose="02020603050405020304" pitchFamily="18" charset="0"/>
              </a:rPr>
              <a:t>Убежище гражданской обороны </a:t>
            </a:r>
            <a:r>
              <a:rPr lang="ru-RU" sz="1600" dirty="0">
                <a:latin typeface="Times New Roman" panose="02020603050405020304" pitchFamily="18" charset="0"/>
                <a:cs typeface="Times New Roman" panose="02020603050405020304" pitchFamily="18" charset="0"/>
              </a:rPr>
              <a:t>– защитное сооружение гражданской обороны, обеспечивающее в течение определенного времени защиту укрываемых от воздействий поражающих факторов ядерного оружия и обычных средств поражения, бактериальных (биологических) средств, отравляющих веществ, а также при необходимости от катастрофического затопления, химически опасных веществ, радиоактивных продуктов при разрушении ядерных энергоустановок, высоких температур и продуктов горения при пожаре.</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Убежища классифицируются по защитным свойствам, по вместимости, по месту расположения, по обеспечению фильтровентиляционным оборудованием и по времени (условиям) возведения. </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 защитным свойствам убежища подразделяются на I-IV классы в зависимости от избыточного давления во фронте ударной волны ядерного взрыва и кратности ослабления ионизирующего излучения.</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 времени возведения различают заблаговременно построенные убежища (в мирное время) и быстровозводимые, построенные в угрожаемый период с упрощенным внутренним оборудованием.</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 месту расположения относительно застройки убежища подразделяют на встроенные и отдельно стоящие. Кроме того убежища могут быть расположены в горных выработках, подземном пространстве городов, в метрополитенах и др.</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По вертикальной посадке убежища могут быть: заглубленные (подвальные), полузаглубленные и возвышающиеся (встроенные в первые этажи зданий).</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Убежища характеризуются наличием прочных стен, перекрытий и дверей, наличием герметических конструкций и фильтровентиляционных устройств. </a:t>
            </a:r>
          </a:p>
        </p:txBody>
      </p:sp>
    </p:spTree>
    <p:extLst>
      <p:ext uri="{BB962C8B-B14F-4D97-AF65-F5344CB8AC3E}">
        <p14:creationId xmlns:p14="http://schemas.microsoft.com/office/powerpoint/2010/main" val="37617572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6</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2022 год, тема №3</a:t>
            </a:r>
          </a:p>
        </p:txBody>
      </p:sp>
      <p:sp>
        <p:nvSpPr>
          <p:cNvPr id="6" name="TextBox 5">
            <a:extLst>
              <a:ext uri="{FF2B5EF4-FFF2-40B4-BE49-F238E27FC236}">
                <a16:creationId xmlns:a16="http://schemas.microsoft.com/office/drawing/2014/main" id="{D6AF2668-3D0F-4DA5-AF32-C190E47E77F6}"/>
              </a:ext>
            </a:extLst>
          </p:cNvPr>
          <p:cNvSpPr txBox="1"/>
          <p:nvPr/>
        </p:nvSpPr>
        <p:spPr>
          <a:xfrm>
            <a:off x="570624" y="433660"/>
            <a:ext cx="9243391" cy="1294393"/>
          </a:xfrm>
          <a:prstGeom prst="rect">
            <a:avLst/>
          </a:prstGeom>
          <a:solidFill>
            <a:schemeClr val="accent4">
              <a:lumMod val="20000"/>
              <a:lumOff val="80000"/>
            </a:schemeClr>
          </a:solidFill>
          <a:ln w="38100" cap="flat">
            <a:solidFill>
              <a:srgbClr val="FF0000"/>
            </a:solidFill>
            <a:miter lim="400000"/>
          </a:ln>
          <a:effectLst>
            <a:glow rad="101600">
              <a:schemeClr val="accent4">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indent="457200" algn="just">
              <a:lnSpc>
                <a:spcPct val="110000"/>
              </a:lnSpc>
              <a:spcAft>
                <a:spcPts val="1000"/>
              </a:spcAft>
            </a:pPr>
            <a:r>
              <a:rPr lang="ru-RU" sz="1800" b="1"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Противорадиационное укрытие</a:t>
            </a:r>
            <a:r>
              <a:rPr lang="ru-RU" sz="1800" b="0"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(ПРУ)</a:t>
            </a:r>
            <a:r>
              <a:rPr lang="ru-RU" sz="1800" b="0" dirty="0">
                <a:solidFill>
                  <a:srgbClr val="000080"/>
                </a:solidFill>
                <a:effectLst/>
                <a:latin typeface="Times New Roman" panose="02020603050405020304" pitchFamily="18" charset="0"/>
                <a:ea typeface="Calibri" panose="020F0502020204030204" pitchFamily="34" charset="0"/>
                <a:cs typeface="Times New Roman" panose="02020603050405020304" pitchFamily="18" charset="0"/>
              </a:rPr>
              <a:t> - защитное сооружение, обеспечивающее защиту укрываемых от воздействия ионизирующих излучений при радиоактивном заражении (загрязнении) местности и допускающее непрерывное пребывание в нем укрываемых в течение определенного времени.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739636C-E63C-4443-B524-80A148B4BFE3}"/>
              </a:ext>
            </a:extLst>
          </p:cNvPr>
          <p:cNvSpPr txBox="1"/>
          <p:nvPr/>
        </p:nvSpPr>
        <p:spPr>
          <a:xfrm>
            <a:off x="570625" y="1992268"/>
            <a:ext cx="9243390" cy="3569054"/>
          </a:xfrm>
          <a:prstGeom prst="rect">
            <a:avLst/>
          </a:prstGeom>
          <a:solidFill>
            <a:schemeClr val="accent4">
              <a:lumMod val="20000"/>
              <a:lumOff val="80000"/>
            </a:schemeClr>
          </a:solidFill>
          <a:ln w="38100" cap="flat">
            <a:solidFill>
              <a:srgbClr val="C00000"/>
            </a:solidFill>
            <a:miter lim="400000"/>
          </a:ln>
          <a:effectLst>
            <a:glow rad="101600">
              <a:schemeClr val="accent2">
                <a:satMod val="175000"/>
                <a:alpha val="40000"/>
              </a:schemeClr>
            </a:glow>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indent="457200" algn="just">
              <a:lnSpc>
                <a:spcPct val="115000"/>
              </a:lnSpc>
              <a:spcAft>
                <a:spcPts val="10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ри соответствующей прочности конструкций ПРУ могут частично защищать людей от воздействия ударной волны, обломков разрушающихся зданий, а также непосредственного попадания на кожу и одежду капель отравляющих веществ и аэрозолей бактериальных средств.</a:t>
            </a: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Часть ПРУ строится заблаговременно, в мирное время, другие возводятся (приспосабливаются) только в предвидении чрезвычайных ситуаций или при возникновении угрозы вооруженного конфликта. </a:t>
            </a: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 ПРУ предъявляется ряд требований. Они должны обеспечить необходимое ослабление радиоактивных излучений, защитить при авариях на химически опасных объектах, сохранить жизнь людям при некоторых стихийных бедствиях: бурях, ураганах, смерчах, тайфунах, снежных заносах. </a:t>
            </a: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Для освещения используется эклектическая сеть, а при аварии - аккумуляторные батареи и различного типа фонари.</a:t>
            </a:r>
          </a:p>
        </p:txBody>
      </p:sp>
    </p:spTree>
    <p:extLst>
      <p:ext uri="{BB962C8B-B14F-4D97-AF65-F5344CB8AC3E}">
        <p14:creationId xmlns:p14="http://schemas.microsoft.com/office/powerpoint/2010/main" val="6049312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300">
                <a:solidFill>
                  <a:srgbClr val="888888"/>
                </a:solidFill>
              </a:rPr>
              <a:t>7</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6" name="TextBox 5">
            <a:extLst>
              <a:ext uri="{FF2B5EF4-FFF2-40B4-BE49-F238E27FC236}">
                <a16:creationId xmlns:a16="http://schemas.microsoft.com/office/drawing/2014/main" id="{DAAE1ADA-88B7-46BF-BC19-58408378115A}"/>
              </a:ext>
            </a:extLst>
          </p:cNvPr>
          <p:cNvSpPr txBox="1"/>
          <p:nvPr/>
        </p:nvSpPr>
        <p:spPr>
          <a:xfrm>
            <a:off x="675861" y="753075"/>
            <a:ext cx="9138154" cy="5358005"/>
          </a:xfrm>
          <a:prstGeom prst="rect">
            <a:avLst/>
          </a:prstGeom>
          <a:solidFill>
            <a:schemeClr val="accent4">
              <a:lumMod val="20000"/>
              <a:lumOff val="80000"/>
            </a:schemeClr>
          </a:solidFill>
          <a:ln w="38100" cap="flat">
            <a:solidFill>
              <a:srgbClr val="C00000"/>
            </a:solidFill>
            <a:miter lim="400000"/>
          </a:ln>
          <a:effectLst>
            <a:glow rad="139700">
              <a:schemeClr val="accent4">
                <a:satMod val="175000"/>
                <a:alpha val="40000"/>
              </a:schemeClr>
            </a:glow>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indent="457200" algn="just">
              <a:lnSpc>
                <a:spcPct val="115000"/>
              </a:lnSpc>
              <a:spcAft>
                <a:spcPts val="10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Простейшие укрытия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это сооружения, не требующие специального строительства, которые обеспечивают частичную защиту укрываемых от воздушной ударной волны, светового излучения ядерного взрыва и летящих обломков разрушенных зданий, снижают воздействие ионизирующих излучений на радиоактивно зараженной местности, а в ряде случаев защищают от непогоды и других неблагоприятных условий.</a:t>
            </a: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Простейшие укрытия, типа щели, траншеи (открытой и перекрытой), окопа, блиндажа, землянки, подвала прошли большой исторический путь, но мало чем изменились по существу. </a:t>
            </a: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Все эти сооружении максимально просты, возводятся с минимальными затратами времени и материалов. </a:t>
            </a: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качестве простейших укрытий наряду с траншеями и щелями могут быть использованы землянки, а также подвалы, подполы, погреба, внутренние помещения зданий. </a:t>
            </a: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При наличии времени и материалов эти помещения также доводятся до требований к противорадиационным укрытиям.</a:t>
            </a:r>
          </a:p>
        </p:txBody>
      </p:sp>
    </p:spTree>
    <p:extLst>
      <p:ext uri="{BB962C8B-B14F-4D97-AF65-F5344CB8AC3E}">
        <p14:creationId xmlns:p14="http://schemas.microsoft.com/office/powerpoint/2010/main" val="17527240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8</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6" name="TextBox 5">
            <a:extLst>
              <a:ext uri="{FF2B5EF4-FFF2-40B4-BE49-F238E27FC236}">
                <a16:creationId xmlns:a16="http://schemas.microsoft.com/office/drawing/2014/main" id="{3D268ACE-B175-4884-8C65-372A78EE6A22}"/>
              </a:ext>
            </a:extLst>
          </p:cNvPr>
          <p:cNvSpPr txBox="1"/>
          <p:nvPr/>
        </p:nvSpPr>
        <p:spPr>
          <a:xfrm>
            <a:off x="498385" y="433660"/>
            <a:ext cx="9315630" cy="6015493"/>
          </a:xfrm>
          <a:prstGeom prst="rect">
            <a:avLst/>
          </a:prstGeom>
          <a:solidFill>
            <a:schemeClr val="accent4">
              <a:lumMod val="20000"/>
              <a:lumOff val="80000"/>
            </a:schemeClr>
          </a:solidFill>
          <a:ln w="38100" cap="flat">
            <a:solidFill>
              <a:srgbClr val="C00000"/>
            </a:solidFill>
            <a:miter lim="400000"/>
          </a:ln>
          <a:effectLst>
            <a:glow rad="101600">
              <a:schemeClr val="accent2">
                <a:satMod val="175000"/>
                <a:alpha val="40000"/>
              </a:schemeClr>
            </a:glow>
          </a:effectLst>
        </p:spPr>
        <p:style>
          <a:lnRef idx="0">
            <a:scrgbClr r="0" g="0" b="0"/>
          </a:lnRef>
          <a:fillRef idx="0">
            <a:scrgbClr r="0" g="0" b="0"/>
          </a:fillRef>
          <a:effectRef idx="0">
            <a:scrgbClr r="0" g="0" b="0"/>
          </a:effectRef>
          <a:fontRef idx="none"/>
        </p:style>
        <p:txBody>
          <a:bodyPr wrap="square">
            <a:spAutoFit/>
          </a:bodyPr>
          <a:lstStyle/>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Встроенные и отдельно стоящие ЗС ГО допускается использовать в хозяйственных целях при выполнении обязательных требований к помещениям данного функционального назначения под:</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санитарно-бытовые помещения;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помещения культурного обслуживания и помещения для учебных занятий;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производственные помещения, отнесенные по пожарной опасности к категориям Г и Д, в которых осуществляются технологические процессы, не сопровождающиеся выделением вредных жидкостей, паров и газов, опасных для людей, и не требующие естественного освещения;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технологические, транспортные и пешеходные тоннели;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помещения дежурных эклектиков, связистов, ремонтных бригад;</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гаражи для легковых автомобилей, подземные стоянки автомобилей;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складские помещения для хранения несгораемых, а также для сгораемых материалов при наличии автоматической системы пожаротушения;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помещения торговли и питания;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спортивные помещения (залы, стрелковые тиры);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помещения бытового обслуживания населения (ателье, мастерские, приемные пункты);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вспомогательные (подсобные) помещения лечебных учреждений.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04659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888888"/>
                </a:solidFill>
              </a:rPr>
              <a:t>9</a:t>
            </a:fld>
            <a:endParaRPr sz="1300">
              <a:solidFill>
                <a:srgbClr val="888888"/>
              </a:solidFill>
            </a:endParaRPr>
          </a:p>
        </p:txBody>
      </p:sp>
      <p:pic>
        <p:nvPicPr>
          <p:cNvPr id="9" name="image1.jpg"/>
          <p:cNvPicPr/>
          <p:nvPr/>
        </p:nvPicPr>
        <p:blipFill>
          <a:blip r:embed="rId2"/>
          <a:stretch>
            <a:fillRect/>
          </a:stretch>
        </p:blipFill>
        <p:spPr>
          <a:xfrm>
            <a:off x="461828" y="6911069"/>
            <a:ext cx="621059" cy="497200"/>
          </a:xfrm>
          <a:prstGeom prst="rect">
            <a:avLst/>
          </a:prstGeom>
          <a:ln w="12700">
            <a:miter lim="400000"/>
          </a:ln>
        </p:spPr>
      </p:pic>
      <p:sp>
        <p:nvSpPr>
          <p:cNvPr id="10" name="Shape 14"/>
          <p:cNvSpPr/>
          <p:nvPr/>
        </p:nvSpPr>
        <p:spPr>
          <a:xfrm>
            <a:off x="1240905" y="6874603"/>
            <a:ext cx="5074170"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535353"/>
                </a:solidFill>
              </a:defRPr>
            </a:lvl1pPr>
          </a:lstStyle>
          <a:p>
            <a:pPr lvl="0">
              <a:defRPr sz="1800">
                <a:solidFill>
                  <a:srgbClr val="000000"/>
                </a:solidFill>
              </a:defRPr>
            </a:pPr>
            <a:r>
              <a:rPr lang="ru-RU" sz="1200" b="0" dirty="0">
                <a:solidFill>
                  <a:schemeClr val="tx2">
                    <a:lumMod val="75000"/>
                  </a:schemeClr>
                </a:solidFill>
              </a:rPr>
              <a:t>Обучение в области ГО и ЧС , 2022 год, тема №3</a:t>
            </a:r>
          </a:p>
        </p:txBody>
      </p:sp>
      <p:sp>
        <p:nvSpPr>
          <p:cNvPr id="11" name="TextBox 10">
            <a:extLst>
              <a:ext uri="{FF2B5EF4-FFF2-40B4-BE49-F238E27FC236}">
                <a16:creationId xmlns:a16="http://schemas.microsoft.com/office/drawing/2014/main" id="{5EF10CAD-8F93-47E4-9C81-0A050F979BE3}"/>
              </a:ext>
            </a:extLst>
          </p:cNvPr>
          <p:cNvSpPr txBox="1"/>
          <p:nvPr/>
        </p:nvSpPr>
        <p:spPr>
          <a:xfrm>
            <a:off x="655981" y="1300183"/>
            <a:ext cx="9158033" cy="4561057"/>
          </a:xfrm>
          <a:prstGeom prst="rect">
            <a:avLst/>
          </a:prstGeom>
          <a:solidFill>
            <a:schemeClr val="accent1">
              <a:lumMod val="20000"/>
              <a:lumOff val="80000"/>
            </a:schemeClr>
          </a:solidFill>
          <a:ln w="38100" cap="flat">
            <a:solidFill>
              <a:schemeClr val="accent5">
                <a:lumMod val="75000"/>
              </a:schemeClr>
            </a:solidFill>
            <a:miter lim="400000"/>
          </a:ln>
          <a:effectLst>
            <a:glow rad="139700">
              <a:schemeClr val="accent4">
                <a:satMod val="175000"/>
                <a:alpha val="40000"/>
              </a:schemeClr>
            </a:glow>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none"/>
        </p:style>
        <p:txBody>
          <a:bodyPr wrap="square">
            <a:spAutoFit/>
          </a:bodyPr>
          <a:lstStyle/>
          <a:p>
            <a:pPr algn="just"/>
            <a:endParaRPr lang="ru-RU" sz="1400" dirty="0">
              <a:latin typeface="Times New Roman" panose="02020603050405020304" pitchFamily="18" charset="0"/>
              <a:cs typeface="Times New Roman" panose="02020603050405020304" pitchFamily="18" charset="0"/>
            </a:endParaRPr>
          </a:p>
          <a:p>
            <a:pPr indent="457200" algn="ctr">
              <a:lnSpc>
                <a:spcPct val="115000"/>
              </a:lnSpc>
              <a:spcAft>
                <a:spcPts val="10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При эксплуатации ЗС ГО в мирное время запрещается:</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перепланировка помещений;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устройство отверстий или проемов в ограждающих конструкциях;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нарушение герметизации и гидроизоляции;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демонтаж оборудования;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применение сгораемых синтетических материалов при отделке помещений.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При наличии проектного обоснования и согласования (заключения) органа управления по делам гражданской обороны и защиты от чрезвычайных ситуаций допускается устройство временных легкосъемных перегородок из негорючих и нетоксичных материалов с учетом возможности их демонтажа в период приведения ЗС ГО в готовность к приему укрываемых.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308781"/>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1461</TotalTime>
  <Words>5454</Words>
  <Application>Microsoft Office PowerPoint</Application>
  <PresentationFormat>Произвольный</PresentationFormat>
  <Paragraphs>304</Paragraphs>
  <Slides>36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Calibri Light</vt:lpstr>
      <vt:lpstr>Helvetica Neue</vt:lpstr>
      <vt:lpstr>Times New Roman</vt:lpstr>
      <vt:lpstr>Default</vt:lpstr>
      <vt:lpstr>  Отдел ГО, ЧС и пожарной безопасности  Курсовое обучение на 2022 год по рабочей программе по подготовке работников ТГУ в области гражданской обороны и защиты от чрезвычайных ситуаций  тема №3</vt:lpstr>
      <vt:lpstr>Порядок и правила использования средства индивидуальной и коллективной защиты, а также средств пожаротушения,  имеющихся в организации.   </vt:lpstr>
      <vt:lpstr>УЧЕБНЫЕ ВОПРОСЫ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Реализация программы повышения конкурентоспособности Томского государственного университета, II этап, 2015-2016 гг.</dc:title>
  <dc:creator>Katya Shestakova</dc:creator>
  <cp:lastModifiedBy>Андрей</cp:lastModifiedBy>
  <cp:revision>85</cp:revision>
  <dcterms:modified xsi:type="dcterms:W3CDTF">2022-03-17T05:11:28Z</dcterms:modified>
</cp:coreProperties>
</file>