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  <Override PartName="/ppt/media/image25.jpeg" ContentType="image/jpeg"/>
  <Override PartName="/ppt/media/image26.jpeg" ContentType="image/jpeg"/>
  <Override PartName="/ppt/media/image27.jpeg" ContentType="image/jpeg"/>
  <Override PartName="/ppt/media/image28.jpeg" ContentType="image/jpeg"/>
  <Override PartName="/ppt/media/image29.jpeg" ContentType="image/jpeg"/>
  <Override PartName="/ppt/media/image30.jpeg" ContentType="image/jpeg"/>
  <Override PartName="/ppt/media/image31.jpeg" ContentType="image/jpeg"/>
  <Override PartName="/ppt/media/image32.jpeg" ContentType="image/jpeg"/>
  <Override PartName="/ppt/media/image3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0" algn="l" defTabSz="825500" rtl="0" fontAlgn="auto" latinLnBrk="0" hangingPunct="0">
      <a:lnSpc>
        <a:spcPct val="100000"/>
      </a:lnSpc>
      <a:spcBef>
        <a:spcPts val="3400"/>
      </a:spcBef>
      <a:spcAft>
        <a:spcPts val="0"/>
      </a:spcAft>
      <a:buClrTx/>
      <a:buSzTx/>
      <a:buFontTx/>
      <a:buNone/>
      <a:tabLst/>
      <a:defRPr b="0" baseline="0" cap="none" i="0" spc="0" strike="noStrike" sz="3000" u="none" kumimoji="0" normalizeH="0">
        <a:ln>
          <a:noFill/>
        </a:ln>
        <a:solidFill>
          <a:srgbClr val="838787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Avenir Next Medium"/>
          <a:ea typeface="Avenir Next Medium"/>
          <a:cs typeface="Avenir Next Medium"/>
        </a:font>
        <a:schemeClr val="accent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1">
              <a:hueOff val="178262"/>
              <a:satOff val="-8651"/>
              <a:lumOff val="-7254"/>
              <a:alpha val="29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6">
              <a:alpha val="25000"/>
            </a:scheme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01D73"/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8187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-239254"/>
              <a:lumOff val="-1399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EB9B">
              <a:alpha val="26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889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D4EB9B">
                  <a:alpha val="26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4788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>
              <a:alpha val="75000"/>
            </a:srgbClr>
          </a:solidFill>
        </a:fill>
      </a:tcStyle>
    </a:wholeTbl>
    <a:band2H>
      <a:tcTxStyle b="def" i="def"/>
      <a:tcStyle>
        <a:tcBdr/>
        <a:fill>
          <a:solidFill>
            <a:srgbClr val="686A6A">
              <a:alpha val="85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222222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222222"/>
              </a:solidFill>
              <a:prstDash val="solid"/>
              <a:miter lim="400000"/>
            </a:ln>
          </a:right>
          <a:top>
            <a:ln w="25400" cap="flat">
              <a:solidFill>
                <a:srgbClr val="222222"/>
              </a:solidFill>
              <a:prstDash val="solid"/>
              <a:miter lim="400000"/>
            </a:ln>
          </a:top>
          <a:bottom>
            <a:ln w="254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86A6A">
              <a:alpha val="85000"/>
            </a:srgbClr>
          </a:solidFill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22222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3D3D3D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222222"/>
              </a:solidFill>
              <a:prstDash val="solid"/>
              <a:miter lim="400000"/>
            </a:ln>
          </a:bottom>
          <a:insideH>
            <a:ln w="25400" cap="flat">
              <a:solidFill>
                <a:srgbClr val="22222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38787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Medium"/>
          <a:ea typeface="Avenir Next Medium"/>
          <a:cs typeface="Avenir Next Medium"/>
        </a:font>
        <a:srgbClr val="838787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CDEE0">
              <a:alpha val="18000"/>
            </a:srgbClr>
          </a:solidFill>
        </a:fill>
      </a:tcStyle>
    </a:band2H>
    <a:firstCol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63500" cap="flat">
              <a:solidFill>
                <a:srgbClr val="5F6568"/>
              </a:solidFill>
              <a:prstDash val="solid"/>
              <a:miter lim="400000"/>
            </a:ln>
          </a:right>
          <a:top>
            <a:ln w="25400" cap="flat">
              <a:solidFill>
                <a:srgbClr val="5F6568"/>
              </a:solidFill>
              <a:prstDash val="solid"/>
              <a:miter lim="400000"/>
            </a:ln>
          </a:top>
          <a:bottom>
            <a:ln w="254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63500" cap="flat">
              <a:solidFill>
                <a:srgbClr val="5F6568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Demi Bold"/>
          <a:ea typeface="Avenir Next Demi Bold"/>
          <a:cs typeface="Avenir Next Demi Bold"/>
        </a:font>
        <a:srgbClr val="A6AAA9"/>
      </a:tcTxStyle>
      <a:tcStyle>
        <a:tcBdr>
          <a:left>
            <a:ln w="25400" cap="flat">
              <a:solidFill>
                <a:srgbClr val="5F6568"/>
              </a:solidFill>
              <a:prstDash val="solid"/>
              <a:miter lim="400000"/>
            </a:ln>
          </a:left>
          <a:right>
            <a:ln w="25400" cap="flat">
              <a:solidFill>
                <a:srgbClr val="5F6568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63500" cap="flat">
              <a:solidFill>
                <a:srgbClr val="5F6568"/>
              </a:solidFill>
              <a:prstDash val="solid"/>
              <a:miter lim="400000"/>
            </a:ln>
          </a:bottom>
          <a:insideH>
            <a:ln w="25400" cap="flat">
              <a:solidFill>
                <a:srgbClr val="5F6568"/>
              </a:solidFill>
              <a:prstDash val="solid"/>
              <a:miter lim="400000"/>
            </a:ln>
          </a:insideH>
          <a:insideV>
            <a:ln w="25400" cap="flat">
              <a:solidFill>
                <a:srgbClr val="5F6568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4" name="Shape 164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Заголовок и подзаголовок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Линия"/>
          <p:cNvSpPr/>
          <p:nvPr/>
        </p:nvSpPr>
        <p:spPr>
          <a:xfrm flipV="1">
            <a:off x="762000" y="8635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13" name="Текст заголовка"/>
          <p:cNvSpPr txBox="1"/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4" name="Уровень текста 1…"/>
          <p:cNvSpPr txBox="1"/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/>
          <p:nvPr>
            <p:ph type="sldNum" sz="quarter" idx="2"/>
          </p:nvPr>
        </p:nvSpPr>
        <p:spPr>
          <a:xfrm>
            <a:off x="23063199" y="609600"/>
            <a:ext cx="553196" cy="635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Пункты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Текст"/>
          <p:cNvSpPr txBox="1"/>
          <p:nvPr>
            <p:ph type="body" sz="quarter" idx="13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80" sz="36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Текст</a:t>
            </a:r>
          </a:p>
        </p:txBody>
      </p:sp>
      <p:sp>
        <p:nvSpPr>
          <p:cNvPr id="103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SzPct val="125000"/>
              <a:buChar char="▸"/>
            </a:lvl1pPr>
            <a:lvl2pPr>
              <a:buClr>
                <a:schemeClr val="accent1"/>
              </a:buClr>
              <a:buSzPct val="125000"/>
              <a:buChar char="▸"/>
            </a:lvl2pPr>
            <a:lvl3pPr>
              <a:buClr>
                <a:schemeClr val="accent1"/>
              </a:buClr>
              <a:buSzPct val="125000"/>
              <a:buChar char="▸"/>
            </a:lvl3pPr>
            <a:lvl4pPr>
              <a:buClr>
                <a:schemeClr val="accent1"/>
              </a:buClr>
              <a:buSzPct val="125000"/>
              <a:buChar char="▸"/>
            </a:lvl4pPr>
            <a:lvl5pPr>
              <a:buClr>
                <a:schemeClr val="accent1"/>
              </a:buClr>
              <a:buSzPct val="125000"/>
              <a:buChar char="▸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Фото - 3 шт.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Изображение"/>
          <p:cNvSpPr/>
          <p:nvPr>
            <p:ph type="pic" sz="half" idx="13"/>
          </p:nvPr>
        </p:nvSpPr>
        <p:spPr>
          <a:xfrm>
            <a:off x="12192000" y="0"/>
            <a:ext cx="12192000" cy="6832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2" name="Изображение"/>
          <p:cNvSpPr/>
          <p:nvPr>
            <p:ph type="pic" sz="half" idx="14"/>
          </p:nvPr>
        </p:nvSpPr>
        <p:spPr>
          <a:xfrm>
            <a:off x="12192000" y="6896100"/>
            <a:ext cx="12192000" cy="6819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3" name="Изображение"/>
          <p:cNvSpPr/>
          <p:nvPr>
            <p:ph type="pic" idx="15"/>
          </p:nvPr>
        </p:nvSpPr>
        <p:spPr>
          <a:xfrm>
            <a:off x="0" y="0"/>
            <a:ext cx="121285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1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Цитата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Прямоугольный комментарий"/>
          <p:cNvSpPr/>
          <p:nvPr/>
        </p:nvSpPr>
        <p:spPr>
          <a:xfrm>
            <a:off x="876300" y="3314700"/>
            <a:ext cx="22631400" cy="731718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19" y="0"/>
                </a:moveTo>
                <a:cubicBezTo>
                  <a:pt x="54" y="0"/>
                  <a:pt x="0" y="165"/>
                  <a:pt x="0" y="369"/>
                </a:cubicBezTo>
                <a:lnTo>
                  <a:pt x="0" y="19013"/>
                </a:lnTo>
                <a:cubicBezTo>
                  <a:pt x="0" y="19217"/>
                  <a:pt x="54" y="19382"/>
                  <a:pt x="119" y="19382"/>
                </a:cubicBezTo>
                <a:lnTo>
                  <a:pt x="18186" y="19382"/>
                </a:lnTo>
                <a:lnTo>
                  <a:pt x="18717" y="21600"/>
                </a:lnTo>
                <a:lnTo>
                  <a:pt x="19247" y="19382"/>
                </a:lnTo>
                <a:lnTo>
                  <a:pt x="21481" y="19382"/>
                </a:lnTo>
                <a:cubicBezTo>
                  <a:pt x="21546" y="19382"/>
                  <a:pt x="21600" y="19217"/>
                  <a:pt x="21600" y="19013"/>
                </a:cubicBezTo>
                <a:lnTo>
                  <a:pt x="21600" y="369"/>
                </a:lnTo>
                <a:cubicBezTo>
                  <a:pt x="21600" y="165"/>
                  <a:pt x="21546" y="0"/>
                  <a:pt x="21481" y="0"/>
                </a:cubicBezTo>
                <a:lnTo>
                  <a:pt x="119" y="0"/>
                </a:lnTo>
                <a:close/>
              </a:path>
            </a:pathLst>
          </a:cu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40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pPr>
          </a:p>
        </p:txBody>
      </p:sp>
      <p:sp>
        <p:nvSpPr>
          <p:cNvPr id="122" name="Введите цитату здесь."/>
          <p:cNvSpPr txBox="1"/>
          <p:nvPr>
            <p:ph type="body" sz="quarter" idx="13"/>
          </p:nvPr>
        </p:nvSpPr>
        <p:spPr>
          <a:xfrm>
            <a:off x="1676400" y="4089400"/>
            <a:ext cx="21056600" cy="1805946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z="134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Введите цитату здесь.</a:t>
            </a:r>
          </a:p>
        </p:txBody>
      </p:sp>
      <p:sp>
        <p:nvSpPr>
          <p:cNvPr id="123" name="Иван Арсентьев"/>
          <p:cNvSpPr txBox="1"/>
          <p:nvPr>
            <p:ph type="body" sz="quarter" idx="14"/>
          </p:nvPr>
        </p:nvSpPr>
        <p:spPr>
          <a:xfrm>
            <a:off x="762000" y="10953750"/>
            <a:ext cx="22860000" cy="12065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r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sz="8700"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Иван Арсентьев</a:t>
            </a:r>
          </a:p>
        </p:txBody>
      </p:sp>
      <p:sp>
        <p:nvSpPr>
          <p:cNvPr id="124" name="Текст"/>
          <p:cNvSpPr txBox="1"/>
          <p:nvPr>
            <p:ph type="body" sz="quarter" idx="15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80" sz="36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Текст</a:t>
            </a:r>
          </a:p>
        </p:txBody>
      </p:sp>
      <p:sp>
        <p:nvSpPr>
          <p:cNvPr id="12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Цитата">
    <p:bg>
      <p:bgPr>
        <a:solidFill>
          <a:schemeClr val="accent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Введите цитату здесь."/>
          <p:cNvSpPr txBox="1"/>
          <p:nvPr>
            <p:ph type="body" sz="quarter" idx="13"/>
          </p:nvPr>
        </p:nvSpPr>
        <p:spPr>
          <a:xfrm>
            <a:off x="11049000" y="3721100"/>
            <a:ext cx="12573000" cy="3509777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z="13400">
                <a:solidFill>
                  <a:srgbClr val="FFFFFF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Введите цитату здесь.</a:t>
            </a:r>
          </a:p>
        </p:txBody>
      </p:sp>
      <p:sp>
        <p:nvSpPr>
          <p:cNvPr id="133" name="Изображение"/>
          <p:cNvSpPr/>
          <p:nvPr>
            <p:ph type="pic" idx="14"/>
          </p:nvPr>
        </p:nvSpPr>
        <p:spPr>
          <a:xfrm>
            <a:off x="0" y="0"/>
            <a:ext cx="10287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4" name="Иван Арсентьев"/>
          <p:cNvSpPr txBox="1"/>
          <p:nvPr>
            <p:ph type="body" sz="quarter" idx="15"/>
          </p:nvPr>
        </p:nvSpPr>
        <p:spPr>
          <a:xfrm>
            <a:off x="11049000" y="10953750"/>
            <a:ext cx="12573000" cy="12065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defTabSz="647700">
              <a:spcBef>
                <a:spcPts val="0"/>
              </a:spcBef>
              <a:buClrTx/>
              <a:buSzTx/>
              <a:buFontTx/>
              <a:buNone/>
              <a:defRPr sz="8700">
                <a:solidFill>
                  <a:srgbClr val="232323"/>
                </a:solidFill>
                <a:latin typeface="+mn-lt"/>
                <a:ea typeface="+mn-ea"/>
                <a:cs typeface="+mn-cs"/>
                <a:sym typeface="DIN Condensed"/>
              </a:defRPr>
            </a:lvl1pPr>
          </a:lstStyle>
          <a:p>
            <a:pPr/>
            <a:r>
              <a:t>Иван Арсентьев</a:t>
            </a:r>
          </a:p>
        </p:txBody>
      </p:sp>
      <p:sp>
        <p:nvSpPr>
          <p:cNvPr id="13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Фото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Изображение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4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Пустой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Фото - горизонтально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Изображение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3" name="Линия"/>
          <p:cNvSpPr/>
          <p:nvPr>
            <p:ph type="body" sz="quarter" idx="14"/>
          </p:nvPr>
        </p:nvSpPr>
        <p:spPr>
          <a:xfrm flipV="1">
            <a:off x="762000" y="8635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</a:ln>
        </p:spPr>
        <p:txBody>
          <a:bodyPr anchor="ctr">
            <a:noAutofit/>
          </a:bodyPr>
          <a:lstStyle/>
          <a:p>
            <a:pPr marL="0" indent="0" defTabSz="457200">
              <a:spcBef>
                <a:spcPts val="0"/>
              </a:spcBef>
              <a:buClrTx/>
              <a:buSzTx/>
              <a:buFontTx/>
              <a:buNone/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24" name="Текст заголовка"/>
          <p:cNvSpPr txBox="1"/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25" name="Уровень текста 1…"/>
          <p:cNvSpPr txBox="1"/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6" name="Номер слайда"/>
          <p:cNvSpPr txBox="1"/>
          <p:nvPr>
            <p:ph type="sldNum" sz="quarter" idx="2"/>
          </p:nvPr>
        </p:nvSpPr>
        <p:spPr>
          <a:xfrm>
            <a:off x="23063199" y="609600"/>
            <a:ext cx="553196" cy="635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Линия"/>
          <p:cNvSpPr/>
          <p:nvPr/>
        </p:nvSpPr>
        <p:spPr>
          <a:xfrm flipV="1">
            <a:off x="762000" y="8635632"/>
            <a:ext cx="22859999" cy="369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4" name="Текст заголовка"/>
          <p:cNvSpPr txBox="1"/>
          <p:nvPr>
            <p:ph type="title"/>
          </p:nvPr>
        </p:nvSpPr>
        <p:spPr>
          <a:xfrm>
            <a:off x="762000" y="9042400"/>
            <a:ext cx="22860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5" name="Уровень текста 1…"/>
          <p:cNvSpPr txBox="1"/>
          <p:nvPr>
            <p:ph type="body" sz="quarter" idx="1"/>
          </p:nvPr>
        </p:nvSpPr>
        <p:spPr>
          <a:xfrm>
            <a:off x="762000" y="5994400"/>
            <a:ext cx="22860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6" name="Номер слайда"/>
          <p:cNvSpPr txBox="1"/>
          <p:nvPr>
            <p:ph type="sldNum" sz="quarter" idx="2"/>
          </p:nvPr>
        </p:nvSpPr>
        <p:spPr>
          <a:xfrm>
            <a:off x="23013221" y="584200"/>
            <a:ext cx="553195" cy="635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Заголовок - по центру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Текст заголовка"/>
          <p:cNvSpPr txBox="1"/>
          <p:nvPr>
            <p:ph type="title"/>
          </p:nvPr>
        </p:nvSpPr>
        <p:spPr>
          <a:xfrm>
            <a:off x="762000" y="5676900"/>
            <a:ext cx="22860000" cy="635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44" name="Номер слайда"/>
          <p:cNvSpPr txBox="1"/>
          <p:nvPr>
            <p:ph type="sldNum" sz="quarter" idx="2"/>
          </p:nvPr>
        </p:nvSpPr>
        <p:spPr>
          <a:xfrm>
            <a:off x="23063199" y="609600"/>
            <a:ext cx="553196" cy="635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Фото - вертикально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Линия"/>
          <p:cNvSpPr/>
          <p:nvPr/>
        </p:nvSpPr>
        <p:spPr>
          <a:xfrm flipV="1">
            <a:off x="11049000" y="8635798"/>
            <a:ext cx="12572997" cy="203"/>
          </a:xfrm>
          <a:prstGeom prst="line">
            <a:avLst/>
          </a:prstGeom>
          <a:ln w="508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52" name="Изображение"/>
          <p:cNvSpPr/>
          <p:nvPr>
            <p:ph type="pic" idx="13"/>
          </p:nvPr>
        </p:nvSpPr>
        <p:spPr>
          <a:xfrm>
            <a:off x="0" y="0"/>
            <a:ext cx="10287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53" name="Текст заголовка"/>
          <p:cNvSpPr txBox="1"/>
          <p:nvPr>
            <p:ph type="title"/>
          </p:nvPr>
        </p:nvSpPr>
        <p:spPr>
          <a:xfrm>
            <a:off x="11049000" y="9042400"/>
            <a:ext cx="12573000" cy="3810000"/>
          </a:xfrm>
          <a:prstGeom prst="rect">
            <a:avLst/>
          </a:prstGeom>
        </p:spPr>
        <p:txBody>
          <a:bodyPr/>
          <a:lstStyle>
            <a:lvl1pPr>
              <a:spcBef>
                <a:spcPts val="0"/>
              </a:spcBef>
              <a:defRPr sz="303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54" name="Уровень текста 1…"/>
          <p:cNvSpPr txBox="1"/>
          <p:nvPr>
            <p:ph type="body" sz="quarter" idx="1"/>
          </p:nvPr>
        </p:nvSpPr>
        <p:spPr>
          <a:xfrm>
            <a:off x="11049000" y="5994400"/>
            <a:ext cx="12573000" cy="2540000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1pPr>
            <a:lvl2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2pPr>
            <a:lvl3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3pPr>
            <a:lvl4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4pPr>
            <a:lvl5pPr marL="0" indent="0">
              <a:lnSpc>
                <a:spcPct val="80000"/>
              </a:lnSpc>
              <a:spcBef>
                <a:spcPts val="3200"/>
              </a:spcBef>
              <a:buClrTx/>
              <a:buSzTx/>
              <a:buFontTx/>
              <a:buNone/>
              <a:defRPr cap="all" sz="7700">
                <a:solidFill>
                  <a:srgbClr val="A6AAA9"/>
                </a:solidFill>
                <a:latin typeface="DIN Alternate"/>
                <a:ea typeface="DIN Alternate"/>
                <a:cs typeface="DIN Alternate"/>
                <a:sym typeface="DIN Alternate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5" name="Номер слайда"/>
          <p:cNvSpPr txBox="1"/>
          <p:nvPr>
            <p:ph type="sldNum" sz="quarter" idx="2"/>
          </p:nvPr>
        </p:nvSpPr>
        <p:spPr>
          <a:xfrm>
            <a:off x="23063199" y="609600"/>
            <a:ext cx="553196" cy="635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 —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Текст"/>
          <p:cNvSpPr txBox="1"/>
          <p:nvPr>
            <p:ph type="body" sz="quarter" idx="13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80" sz="36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Текст</a:t>
            </a:r>
          </a:p>
        </p:txBody>
      </p:sp>
      <p:sp>
        <p:nvSpPr>
          <p:cNvPr id="63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6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пункты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Текст"/>
          <p:cNvSpPr txBox="1"/>
          <p:nvPr>
            <p:ph type="body" sz="quarter" idx="13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80" sz="36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Текст</a:t>
            </a:r>
          </a:p>
        </p:txBody>
      </p:sp>
      <p:sp>
        <p:nvSpPr>
          <p:cNvPr id="72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73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 и пункты, дополн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Текст"/>
          <p:cNvSpPr txBox="1"/>
          <p:nvPr>
            <p:ph type="body" sz="quarter" idx="13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80" sz="36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Текст</a:t>
            </a:r>
          </a:p>
        </p:txBody>
      </p:sp>
      <p:sp>
        <p:nvSpPr>
          <p:cNvPr id="82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83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</a:lvl1pPr>
            <a:lvl2pPr>
              <a:buClr>
                <a:schemeClr val="accent1"/>
              </a:buClr>
              <a:buChar char="▸"/>
            </a:lvl2pPr>
            <a:lvl3pPr>
              <a:buClr>
                <a:schemeClr val="accent1"/>
              </a:buClr>
              <a:buChar char="▸"/>
            </a:lvl3pPr>
            <a:lvl4pPr>
              <a:buClr>
                <a:schemeClr val="accent1"/>
              </a:buClr>
              <a:buChar char="▸"/>
            </a:lvl4pPr>
            <a:lvl5pPr>
              <a:buClr>
                <a:schemeClr val="accent1"/>
              </a:buClr>
              <a:buChar char="▸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4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Заголовок, пункты и фото">
    <p:bg>
      <p:bgPr>
        <a:solidFill>
          <a:srgbClr val="22222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Текст"/>
          <p:cNvSpPr txBox="1"/>
          <p:nvPr>
            <p:ph type="body" sz="quarter" idx="13"/>
          </p:nvPr>
        </p:nvSpPr>
        <p:spPr>
          <a:xfrm>
            <a:off x="762000" y="635000"/>
            <a:ext cx="20955000" cy="635000"/>
          </a:xfrm>
          <a:prstGeom prst="rect">
            <a:avLst/>
          </a:prstGeom>
        </p:spPr>
        <p:txBody>
          <a:bodyPr anchor="b">
            <a:spAutoFit/>
          </a:bodyPr>
          <a:lstStyle>
            <a:lvl1pPr marL="0" indent="0" defTabSz="647700">
              <a:lnSpc>
                <a:spcPct val="80000"/>
              </a:lnSpc>
              <a:spcBef>
                <a:spcPts val="0"/>
              </a:spcBef>
              <a:buClrTx/>
              <a:buSzTx/>
              <a:buFontTx/>
              <a:buNone/>
              <a:defRPr cap="all" spc="180" sz="36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r>
              <a:t>Текст</a:t>
            </a:r>
          </a:p>
        </p:txBody>
      </p:sp>
      <p:sp>
        <p:nvSpPr>
          <p:cNvPr id="92" name="Изображение"/>
          <p:cNvSpPr/>
          <p:nvPr>
            <p:ph type="pic" sz="half" idx="14"/>
          </p:nvPr>
        </p:nvSpPr>
        <p:spPr>
          <a:xfrm>
            <a:off x="13335000" y="2159000"/>
            <a:ext cx="10287000" cy="10795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93" name="Текст заголовка"/>
          <p:cNvSpPr txBox="1"/>
          <p:nvPr>
            <p:ph type="title"/>
          </p:nvPr>
        </p:nvSpPr>
        <p:spPr>
          <a:xfrm>
            <a:off x="762000" y="2159000"/>
            <a:ext cx="11811000" cy="1016000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94" name="Уровень текста 1…"/>
          <p:cNvSpPr txBox="1"/>
          <p:nvPr>
            <p:ph type="body" sz="half" idx="1"/>
          </p:nvPr>
        </p:nvSpPr>
        <p:spPr>
          <a:xfrm>
            <a:off x="762000" y="3860800"/>
            <a:ext cx="11811000" cy="8585200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buChar char="▸"/>
              <a:defRPr sz="4000"/>
            </a:lvl1pPr>
            <a:lvl2pPr>
              <a:buClr>
                <a:schemeClr val="accent1"/>
              </a:buClr>
              <a:buChar char="▸"/>
              <a:defRPr sz="4000"/>
            </a:lvl2pPr>
            <a:lvl3pPr>
              <a:buClr>
                <a:schemeClr val="accent1"/>
              </a:buClr>
              <a:buChar char="▸"/>
              <a:defRPr sz="4000"/>
            </a:lvl3pPr>
            <a:lvl4pPr>
              <a:buClr>
                <a:schemeClr val="accent1"/>
              </a:buClr>
              <a:buChar char="▸"/>
              <a:defRPr sz="4000"/>
            </a:lvl4pPr>
            <a:lvl5pPr>
              <a:buClr>
                <a:schemeClr val="accent1"/>
              </a:buClr>
              <a:buChar char="▸"/>
              <a:defRPr sz="40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Линия"/>
          <p:cNvSpPr/>
          <p:nvPr/>
        </p:nvSpPr>
        <p:spPr>
          <a:xfrm flipV="1">
            <a:off x="762000" y="1396632"/>
            <a:ext cx="22859999" cy="369"/>
          </a:xfrm>
          <a:prstGeom prst="line">
            <a:avLst/>
          </a:prstGeom>
          <a:ln w="25400">
            <a:solidFill>
              <a:srgbClr val="A6AAA9"/>
            </a:solidFill>
            <a:miter lim="400000"/>
          </a:ln>
        </p:spPr>
        <p:txBody>
          <a:bodyPr lIns="50800" tIns="50800" rIns="50800" bIns="50800" anchor="ctr"/>
          <a:lstStyle/>
          <a:p>
            <a:pPr defTabSz="457200">
              <a:spcBef>
                <a:spcPts val="0"/>
              </a:spcBef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sp>
        <p:nvSpPr>
          <p:cNvPr id="3" name="Текст заголовка"/>
          <p:cNvSpPr txBox="1"/>
          <p:nvPr>
            <p:ph type="title"/>
          </p:nvPr>
        </p:nvSpPr>
        <p:spPr>
          <a:xfrm>
            <a:off x="762000" y="2159000"/>
            <a:ext cx="22860000" cy="101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4" name="Уровень текста 1…"/>
          <p:cNvSpPr txBox="1"/>
          <p:nvPr>
            <p:ph type="body" idx="1"/>
          </p:nvPr>
        </p:nvSpPr>
        <p:spPr>
          <a:xfrm>
            <a:off x="762000" y="3860800"/>
            <a:ext cx="22860000" cy="8585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5" name="Номер слайда"/>
          <p:cNvSpPr txBox="1"/>
          <p:nvPr>
            <p:ph type="sldNum" sz="quarter" idx="2"/>
          </p:nvPr>
        </p:nvSpPr>
        <p:spPr>
          <a:xfrm>
            <a:off x="23059652" y="609600"/>
            <a:ext cx="553196" cy="635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 algn="r">
              <a:lnSpc>
                <a:spcPct val="80000"/>
              </a:lnSpc>
              <a:spcBef>
                <a:spcPts val="0"/>
              </a:spcBef>
              <a:defRPr sz="3600">
                <a:latin typeface="DIN Alternate"/>
                <a:ea typeface="DIN Alternate"/>
                <a:cs typeface="DIN Alternate"/>
                <a:sym typeface="DIN Alternat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</p:sldLayoutIdLst>
  <p:transition xmlns:p14="http://schemas.microsoft.com/office/powerpoint/2010/main" spd="med" advClick="1"/>
  <p:txStyles>
    <p:titleStyle>
      <a:lvl1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87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1pPr>
      <a:lvl2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87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2pPr>
      <a:lvl3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87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3pPr>
      <a:lvl4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87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4pPr>
      <a:lvl5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87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5pPr>
      <a:lvl6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87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6pPr>
      <a:lvl7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87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7pPr>
      <a:lvl8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87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8pPr>
      <a:lvl9pPr marL="0" marR="0" indent="0" algn="l" defTabSz="825500" rtl="0" latinLnBrk="0">
        <a:lnSpc>
          <a:spcPct val="80000"/>
        </a:lnSpc>
        <a:spcBef>
          <a:spcPts val="3900"/>
        </a:spcBef>
        <a:spcAft>
          <a:spcPts val="0"/>
        </a:spcAft>
        <a:buClrTx/>
        <a:buSzTx/>
        <a:buFontTx/>
        <a:buNone/>
        <a:tabLst/>
        <a:defRPr b="0" baseline="0" cap="all" i="0" spc="0" strike="noStrike" sz="8700" u="none">
          <a:ln>
            <a:noFill/>
          </a:ln>
          <a:solidFill>
            <a:schemeClr val="accent1"/>
          </a:solidFill>
          <a:uFillTx/>
          <a:latin typeface="+mn-lt"/>
          <a:ea typeface="+mn-ea"/>
          <a:cs typeface="+mn-cs"/>
          <a:sym typeface="DIN Condensed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48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1pPr>
      <a:lvl2pPr marL="1270000" marR="0" indent="-635000" algn="l" defTabSz="82550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48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2pPr>
      <a:lvl3pPr marL="1905000" marR="0" indent="-635000" algn="l" defTabSz="82550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48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3pPr>
      <a:lvl4pPr marL="2540000" marR="0" indent="-635000" algn="l" defTabSz="82550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48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4pPr>
      <a:lvl5pPr marL="3175000" marR="0" indent="-635000" algn="l" defTabSz="82550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48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5pPr>
      <a:lvl6pPr marL="3810000" marR="0" indent="-635000" algn="l" defTabSz="82550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48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6pPr>
      <a:lvl7pPr marL="4445000" marR="0" indent="-635000" algn="l" defTabSz="82550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48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7pPr>
      <a:lvl8pPr marL="5080000" marR="0" indent="-635000" algn="l" defTabSz="82550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48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8pPr>
      <a:lvl9pPr marL="5715000" marR="0" indent="-635000" algn="l" defTabSz="825500" latinLnBrk="0">
        <a:lnSpc>
          <a:spcPct val="100000"/>
        </a:lnSpc>
        <a:spcBef>
          <a:spcPts val="3900"/>
        </a:spcBef>
        <a:spcAft>
          <a:spcPts val="0"/>
        </a:spcAft>
        <a:buClr>
          <a:schemeClr val="accent1">
            <a:satOff val="-4060"/>
          </a:schemeClr>
        </a:buClr>
        <a:buSzPct val="104999"/>
        <a:buFont typeface="Avenir Next"/>
        <a:buChar char="‣"/>
        <a:tabLst/>
        <a:defRPr b="0" baseline="0" cap="none" i="0" spc="0" strike="noStrike" sz="4800" u="none">
          <a:ln>
            <a:noFill/>
          </a:ln>
          <a:solidFill>
            <a:srgbClr val="838787"/>
          </a:solidFill>
          <a:uFillTx/>
          <a:latin typeface="Avenir Next Medium"/>
          <a:ea typeface="Avenir Next Medium"/>
          <a:cs typeface="Avenir Next Medium"/>
          <a:sym typeface="Avenir Next Medium"/>
        </a:defRPr>
      </a:lvl9pPr>
    </p:bodyStyle>
    <p:otherStyle>
      <a:lvl1pPr marL="0" marR="0" indent="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1pPr>
      <a:lvl2pPr marL="0" marR="0" indent="2286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2pPr>
      <a:lvl3pPr marL="0" marR="0" indent="4572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3pPr>
      <a:lvl4pPr marL="0" marR="0" indent="6858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4pPr>
      <a:lvl5pPr marL="0" marR="0" indent="9144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5pPr>
      <a:lvl6pPr marL="0" marR="0" indent="11430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6pPr>
      <a:lvl7pPr marL="0" marR="0" indent="13716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7pPr>
      <a:lvl8pPr marL="0" marR="0" indent="16002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8pPr>
      <a:lvl9pPr marL="0" marR="0" indent="1828800" algn="r" defTabSz="82550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DIN Alternat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1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2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://katlas.org/wiki" TargetMode="External"/><Relationship Id="rId3" Type="http://schemas.openxmlformats.org/officeDocument/2006/relationships/hyperlink" Target="http://knotilus.math.uwo.ca" TargetMode="Externa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1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7.jpeg"/><Relationship Id="rId3" Type="http://schemas.openxmlformats.org/officeDocument/2006/relationships/image" Target="../media/image7.jpeg"/><Relationship Id="rId4" Type="http://schemas.openxmlformats.org/officeDocument/2006/relationships/image" Target="../media/image6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jpe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8.jpeg"/><Relationship Id="rId3" Type="http://schemas.openxmlformats.org/officeDocument/2006/relationships/image" Target="../media/image19.jpeg"/><Relationship Id="rId4" Type="http://schemas.openxmlformats.org/officeDocument/2006/relationships/image" Target="../media/image20.jpeg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pn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9.png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1.jpeg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2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3.jpeg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4.jpe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.jpeg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5.jpeg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6.jpeg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://arXiv.org" TargetMode="External"/><Relationship Id="rId3" Type="http://schemas.openxmlformats.org/officeDocument/2006/relationships/image" Target="../media/image3.tif"/></Relationships>
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hyperlink" Target="http://arXiv.org" TargetMode="External"/><Relationship Id="rId3" Type="http://schemas.openxmlformats.org/officeDocument/2006/relationships/image" Target="../media/image10.png"/><Relationship Id="rId4" Type="http://schemas.openxmlformats.org/officeDocument/2006/relationships/image" Target="../media/image1.gif"/></Relationships>
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16.png"/></Relationships>
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27.jpeg"/><Relationship Id="rId3" Type="http://schemas.openxmlformats.org/officeDocument/2006/relationships/image" Target="../media/image28.jpeg"/><Relationship Id="rId4" Type="http://schemas.openxmlformats.org/officeDocument/2006/relationships/image" Target="../media/image29.jpeg"/><Relationship Id="rId5" Type="http://schemas.openxmlformats.org/officeDocument/2006/relationships/image" Target="../media/image30.jpeg"/><Relationship Id="rId6" Type="http://schemas.openxmlformats.org/officeDocument/2006/relationships/image" Target="../media/image31.jpeg"/><Relationship Id="rId7" Type="http://schemas.openxmlformats.org/officeDocument/2006/relationships/image" Target="../media/image32.jpeg"/><Relationship Id="rId8" Type="http://schemas.openxmlformats.org/officeDocument/2006/relationships/image" Target="../media/image33.jpeg"/></Relationships>
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hyperlink" Target="mailto:andrei.vesnin@gmail.com" TargetMode="Externa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.jpe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5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jpeg"/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2.png"/><Relationship Id="rId6" Type="http://schemas.openxmlformats.org/officeDocument/2006/relationships/image" Target="../media/image1.tif"/><Relationship Id="rId7" Type="http://schemas.openxmlformats.org/officeDocument/2006/relationships/image" Target="../media/image2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7.jpeg"/><Relationship Id="rId3" Type="http://schemas.openxmlformats.org/officeDocument/2006/relationships/image" Target="../media/image6.jpeg"/><Relationship Id="rId4" Type="http://schemas.openxmlformats.org/officeDocument/2006/relationships/image" Target="../media/image8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А.Ю. Веснин…"/>
          <p:cNvSpPr txBox="1"/>
          <p:nvPr>
            <p:ph type="title"/>
          </p:nvPr>
        </p:nvSpPr>
        <p:spPr>
          <a:xfrm>
            <a:off x="835489" y="8566447"/>
            <a:ext cx="22713022" cy="4761905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  <a:defRPr b="1" sz="49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А.Ю. Веснин </a:t>
            </a:r>
          </a:p>
          <a:p>
            <a:pPr>
              <a:lnSpc>
                <a:spcPct val="90000"/>
              </a:lnSpc>
              <a:defRPr b="1" sz="49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>
              <a:lnSpc>
                <a:spcPct val="90000"/>
              </a:lnSpc>
              <a:defRPr b="1" sz="49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Институт математики им. С.Л. Соболева Со РАН</a:t>
            </a:r>
          </a:p>
          <a:p>
            <a:pPr>
              <a:lnSpc>
                <a:spcPct val="90000"/>
              </a:lnSpc>
              <a:defRPr b="1" sz="49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Региональный научно-образовательный  математический центр при ТГУ</a:t>
            </a:r>
          </a:p>
          <a:p>
            <a:pPr algn="ctr">
              <a:lnSpc>
                <a:spcPct val="90000"/>
              </a:lnSpc>
              <a:defRPr b="1" sz="4000">
                <a:solidFill>
                  <a:srgbClr val="838787"/>
                </a:solid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ctr">
              <a:lnSpc>
                <a:spcPct val="90000"/>
              </a:lnSpc>
              <a:defRPr b="1" sz="4000">
                <a:solidFill>
                  <a:srgbClr val="83878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Междисциплинарный семинар ученого совета ТГУ </a:t>
            </a:r>
          </a:p>
          <a:p>
            <a:pPr algn="ctr">
              <a:lnSpc>
                <a:spcPct val="90000"/>
              </a:lnSpc>
              <a:defRPr b="1" sz="4000">
                <a:solidFill>
                  <a:srgbClr val="838787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11  апреля 2018 г. </a:t>
            </a:r>
          </a:p>
        </p:txBody>
      </p:sp>
      <p:sp>
        <p:nvSpPr>
          <p:cNvPr id="167" name="Заузленные оъекты в трехмерном пространстве: от математической теории к приложениям"/>
          <p:cNvSpPr txBox="1"/>
          <p:nvPr>
            <p:ph type="body" sz="half" idx="1"/>
          </p:nvPr>
        </p:nvSpPr>
        <p:spPr>
          <a:xfrm>
            <a:off x="510895" y="3591465"/>
            <a:ext cx="23362210" cy="4359883"/>
          </a:xfrm>
          <a:prstGeom prst="rect">
            <a:avLst/>
          </a:prstGeom>
        </p:spPr>
        <p:txBody>
          <a:bodyPr/>
          <a:lstStyle>
            <a:lvl1pPr algn="ctr" defTabSz="668655">
              <a:lnSpc>
                <a:spcPct val="100000"/>
              </a:lnSpc>
              <a:spcBef>
                <a:spcPts val="2500"/>
              </a:spcBef>
              <a:defRPr b="1" sz="9072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Заузленные оъекты в трехмерном пространстве: от математической теории к приложениям</a:t>
            </a:r>
          </a:p>
        </p:txBody>
      </p:sp>
      <p:pic>
        <p:nvPicPr>
          <p:cNvPr id="168" name="ТГУ.png" descr="ТГУ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5486" y="18453"/>
            <a:ext cx="7726873" cy="3439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Listing.jpg" descr="Listing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265" y="2063049"/>
            <a:ext cx="4538282" cy="6464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204" name="Tait.jpg" descr="Tai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359770" y="5118418"/>
            <a:ext cx="5899463" cy="8311882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Идея: Создать таблицу узлов."/>
          <p:cNvSpPr txBox="1"/>
          <p:nvPr>
            <p:ph type="body" sz="quarter" idx="4294967295"/>
          </p:nvPr>
        </p:nvSpPr>
        <p:spPr>
          <a:xfrm>
            <a:off x="7301003" y="525602"/>
            <a:ext cx="9781994" cy="1436336"/>
          </a:xfrm>
          <a:prstGeom prst="rect">
            <a:avLst/>
          </a:prstGeom>
        </p:spPr>
        <p:txBody>
          <a:bodyPr/>
          <a:lstStyle>
            <a:lvl1pPr>
              <a:defRPr sz="5600"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Идея: Создать таблицу узлов.</a:t>
            </a:r>
          </a:p>
        </p:txBody>
      </p:sp>
      <p:sp>
        <p:nvSpPr>
          <p:cNvPr id="206" name="Йоган Листинг (1808-1882).…"/>
          <p:cNvSpPr txBox="1"/>
          <p:nvPr/>
        </p:nvSpPr>
        <p:spPr>
          <a:xfrm>
            <a:off x="5254940" y="1900496"/>
            <a:ext cx="12773438" cy="5233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635000" indent="-635000">
              <a:spcBef>
                <a:spcPts val="39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sz="56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Йоган Листинг (1808-1882).</a:t>
            </a:r>
          </a:p>
          <a:p>
            <a:pPr marL="635000" indent="-635000">
              <a:spcBef>
                <a:spcPts val="39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sz="56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Первая книга по теории узлов (1848):</a:t>
            </a:r>
          </a:p>
          <a:p>
            <a:pPr>
              <a:spcBef>
                <a:spcPts val="3900"/>
              </a:spcBef>
              <a:defRPr sz="56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«Предварительные исследования по топологии»</a:t>
            </a:r>
          </a:p>
        </p:txBody>
      </p:sp>
      <p:sp>
        <p:nvSpPr>
          <p:cNvPr id="207" name="Петер Тэйт (1831-1901).…"/>
          <p:cNvSpPr txBox="1"/>
          <p:nvPr/>
        </p:nvSpPr>
        <p:spPr>
          <a:xfrm>
            <a:off x="6763231" y="7157158"/>
            <a:ext cx="11296404" cy="57839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635000" indent="-635000">
              <a:spcBef>
                <a:spcPts val="39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sz="56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Петер Тэйт (1831-1901).</a:t>
            </a:r>
          </a:p>
          <a:p>
            <a:pPr marL="635000" indent="-635000">
              <a:spcBef>
                <a:spcPts val="39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sz="56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Таблица узлов с не более, чем 10 пересечениями в проекции.</a:t>
            </a:r>
          </a:p>
          <a:p>
            <a:pPr marL="635000" indent="-635000">
              <a:spcBef>
                <a:spcPts val="39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sz="56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Гипотезы о числе пересечений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knots-links.jpg" descr="knots-link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03742" y="39230"/>
            <a:ext cx="15576517" cy="206343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Обозначим через  N(k) число узлов, которые можно нарисовать с k пересечениями, но нельзя нарисовать с (k-1) пересечением.…"/>
          <p:cNvSpPr txBox="1"/>
          <p:nvPr>
            <p:ph type="body" sz="half" idx="4294967295"/>
          </p:nvPr>
        </p:nvSpPr>
        <p:spPr>
          <a:xfrm>
            <a:off x="762000" y="2082027"/>
            <a:ext cx="22860000" cy="3555384"/>
          </a:xfrm>
          <a:prstGeom prst="rect">
            <a:avLst/>
          </a:prstGeom>
        </p:spPr>
        <p:txBody>
          <a:bodyPr/>
          <a:lstStyle/>
          <a:p>
            <a:pPr>
              <a:defRPr sz="56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Обозначим через  N(k) число узлов, которые можно нарисовать с k пересечениями, но нельзя нарисовать с (k-1) пересечением. </a:t>
            </a:r>
          </a:p>
          <a:p>
            <a:pPr>
              <a:defRPr sz="56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В таблице показано как растет число узлов N(k) с ростом k. </a:t>
            </a:r>
          </a:p>
        </p:txBody>
      </p:sp>
      <p:graphicFrame>
        <p:nvGraphicFramePr>
          <p:cNvPr id="212" name="Таблица"/>
          <p:cNvGraphicFramePr/>
          <p:nvPr/>
        </p:nvGraphicFramePr>
        <p:xfrm>
          <a:off x="4097956" y="7446409"/>
          <a:ext cx="16213489" cy="304335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245237"/>
                <a:gridCol w="799961"/>
                <a:gridCol w="790772"/>
                <a:gridCol w="742285"/>
                <a:gridCol w="829995"/>
                <a:gridCol w="919797"/>
                <a:gridCol w="904183"/>
                <a:gridCol w="994284"/>
                <a:gridCol w="1410049"/>
                <a:gridCol w="1410871"/>
                <a:gridCol w="1810722"/>
                <a:gridCol w="1933472"/>
                <a:gridCol w="2396454"/>
              </a:tblGrid>
              <a:tr h="1725562">
                <a:tc>
                  <a:txBody>
                    <a:bodyPr/>
                    <a:lstStyle/>
                    <a:p>
                      <a:pPr algn="ctr" defTabSz="821531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222222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к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F6568"/>
                      </a:solidFill>
                      <a:miter lim="400000"/>
                    </a:lnL>
                    <a:lnR w="25400">
                      <a:solidFill>
                        <a:srgbClr val="5F656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 defTabSz="821531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222222"/>
                          </a:solidFill>
                          <a:sym typeface="Avenir Next Medium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F6568"/>
                      </a:solidFill>
                      <a:miter lim="400000"/>
                    </a:lnL>
                    <a:lnR w="25400">
                      <a:solidFill>
                        <a:srgbClr val="5F656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 defTabSz="821531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222222"/>
                          </a:solidFill>
                          <a:sym typeface="Avenir Next Medium"/>
                        </a:rPr>
                        <a:t>4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F6568"/>
                      </a:solidFill>
                      <a:miter lim="400000"/>
                    </a:lnL>
                    <a:lnR w="25400">
                      <a:solidFill>
                        <a:srgbClr val="5F656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 defTabSz="821531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222222"/>
                          </a:solidFill>
                          <a:sym typeface="Avenir Next Medium"/>
                        </a:rPr>
                        <a:t>5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F6568"/>
                      </a:solidFill>
                      <a:miter lim="400000"/>
                    </a:lnL>
                    <a:lnR w="25400">
                      <a:solidFill>
                        <a:srgbClr val="5F656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 defTabSz="821531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222222"/>
                          </a:solidFill>
                          <a:sym typeface="Avenir Next Medium"/>
                        </a:rPr>
                        <a:t>6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F6568"/>
                      </a:solidFill>
                      <a:miter lim="400000"/>
                    </a:lnL>
                    <a:lnR w="25400">
                      <a:solidFill>
                        <a:srgbClr val="5F656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 defTabSz="821531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222222"/>
                          </a:solidFill>
                          <a:sym typeface="Avenir Next Medium"/>
                        </a:rPr>
                        <a:t>7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F6568"/>
                      </a:solidFill>
                      <a:miter lim="400000"/>
                    </a:lnL>
                    <a:lnR w="25400">
                      <a:solidFill>
                        <a:srgbClr val="5F656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 defTabSz="821531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222222"/>
                          </a:solidFill>
                          <a:sym typeface="Avenir Next Medium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F6568"/>
                      </a:solidFill>
                      <a:miter lim="400000"/>
                    </a:lnL>
                    <a:lnR w="25400">
                      <a:solidFill>
                        <a:srgbClr val="5F656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 defTabSz="821531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222222"/>
                          </a:solidFill>
                          <a:sym typeface="Avenir Next Medium"/>
                        </a:rPr>
                        <a:t>9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F6568"/>
                      </a:solidFill>
                      <a:miter lim="400000"/>
                    </a:lnL>
                    <a:lnR w="25400">
                      <a:solidFill>
                        <a:srgbClr val="5F656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 defTabSz="821531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222222"/>
                          </a:solidFill>
                          <a:sym typeface="Avenir Next Medium"/>
                        </a:rPr>
                        <a:t>10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F6568"/>
                      </a:solidFill>
                      <a:miter lim="400000"/>
                    </a:lnL>
                    <a:lnR w="25400">
                      <a:solidFill>
                        <a:srgbClr val="5F656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 defTabSz="821531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222222"/>
                          </a:solidFill>
                          <a:sym typeface="Avenir Next Medium"/>
                        </a:rPr>
                        <a:t>11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F6568"/>
                      </a:solidFill>
                      <a:miter lim="400000"/>
                    </a:lnL>
                    <a:lnR w="25400">
                      <a:solidFill>
                        <a:srgbClr val="5F656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 defTabSz="821531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222222"/>
                          </a:solidFill>
                          <a:sym typeface="Avenir Next Medium"/>
                        </a:rPr>
                        <a:t>12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F6568"/>
                      </a:solidFill>
                      <a:miter lim="400000"/>
                    </a:lnL>
                    <a:lnR w="25400">
                      <a:solidFill>
                        <a:srgbClr val="5F656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 defTabSz="821531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222222"/>
                          </a:solidFill>
                          <a:sym typeface="Avenir Next Medium"/>
                        </a:rPr>
                        <a:t>13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F6568"/>
                      </a:solidFill>
                      <a:miter lim="400000"/>
                    </a:lnL>
                    <a:lnR w="25400">
                      <a:solidFill>
                        <a:srgbClr val="5F6568"/>
                      </a:solidFill>
                      <a:miter lim="400000"/>
                    </a:lnR>
                  </a:tcPr>
                </a:tc>
                <a:tc>
                  <a:txBody>
                    <a:bodyPr/>
                    <a:lstStyle/>
                    <a:p>
                      <a:pPr algn="ctr" defTabSz="821531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222222"/>
                          </a:solidFill>
                          <a:sym typeface="Avenir Next Medium"/>
                        </a:rPr>
                        <a:t>14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F6568"/>
                      </a:solidFill>
                      <a:miter lim="400000"/>
                    </a:lnL>
                    <a:lnR w="25400">
                      <a:solidFill>
                        <a:srgbClr val="5F6568"/>
                      </a:solidFill>
                      <a:miter lim="400000"/>
                    </a:lnR>
                  </a:tcPr>
                </a:tc>
              </a:tr>
              <a:tr h="1292386">
                <a:tc>
                  <a:txBody>
                    <a:bodyPr/>
                    <a:lstStyle/>
                    <a:p>
                      <a:pPr algn="ctr" defTabSz="821531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222222"/>
                          </a:solidFill>
                          <a:sym typeface="Avenir Next Medium"/>
                        </a:rPr>
                        <a:t>N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F6568"/>
                      </a:solidFill>
                      <a:miter lim="400000"/>
                    </a:lnL>
                    <a:lnR w="25400">
                      <a:solidFill>
                        <a:srgbClr val="5F6568"/>
                      </a:solidFill>
                      <a:miter lim="400000"/>
                    </a:lnR>
                    <a:solidFill>
                      <a:srgbClr val="DCDEE0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1531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222222"/>
                          </a:solidFill>
                          <a:sym typeface="Avenir Next Medium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F6568"/>
                      </a:solidFill>
                      <a:miter lim="400000"/>
                    </a:lnL>
                    <a:lnR w="25400">
                      <a:solidFill>
                        <a:srgbClr val="5F6568"/>
                      </a:solidFill>
                      <a:miter lim="400000"/>
                    </a:lnR>
                    <a:solidFill>
                      <a:srgbClr val="DCDEE0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1531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222222"/>
                          </a:solidFill>
                          <a:sym typeface="Avenir Next Medium"/>
                        </a:rPr>
                        <a:t>1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F6568"/>
                      </a:solidFill>
                      <a:miter lim="400000"/>
                    </a:lnL>
                    <a:lnR w="25400">
                      <a:solidFill>
                        <a:srgbClr val="5F6568"/>
                      </a:solidFill>
                      <a:miter lim="400000"/>
                    </a:lnR>
                    <a:solidFill>
                      <a:srgbClr val="DCDEE0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1531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222222"/>
                          </a:solidFill>
                          <a:sym typeface="Avenir Next Medium"/>
                        </a:rPr>
                        <a:t>2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F6568"/>
                      </a:solidFill>
                      <a:miter lim="400000"/>
                    </a:lnL>
                    <a:lnR w="25400">
                      <a:solidFill>
                        <a:srgbClr val="5F6568"/>
                      </a:solidFill>
                      <a:miter lim="400000"/>
                    </a:lnR>
                    <a:solidFill>
                      <a:srgbClr val="DCDEE0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1531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222222"/>
                          </a:solidFill>
                          <a:sym typeface="Avenir Next Medium"/>
                        </a:rPr>
                        <a:t>3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F6568"/>
                      </a:solidFill>
                      <a:miter lim="400000"/>
                    </a:lnL>
                    <a:lnR w="25400">
                      <a:solidFill>
                        <a:srgbClr val="5F6568"/>
                      </a:solidFill>
                      <a:miter lim="400000"/>
                    </a:lnR>
                    <a:solidFill>
                      <a:srgbClr val="DCDEE0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1531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222222"/>
                          </a:solidFill>
                          <a:sym typeface="Avenir Next Medium"/>
                        </a:rPr>
                        <a:t>8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F6568"/>
                      </a:solidFill>
                      <a:miter lim="400000"/>
                    </a:lnL>
                    <a:lnR w="25400">
                      <a:solidFill>
                        <a:srgbClr val="5F6568"/>
                      </a:solidFill>
                      <a:miter lim="400000"/>
                    </a:lnR>
                    <a:solidFill>
                      <a:srgbClr val="DCDEE0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1531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222222"/>
                          </a:solidFill>
                          <a:sym typeface="Avenir Next Medium"/>
                        </a:rPr>
                        <a:t>21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F6568"/>
                      </a:solidFill>
                      <a:miter lim="400000"/>
                    </a:lnL>
                    <a:lnR w="25400">
                      <a:solidFill>
                        <a:srgbClr val="5F6568"/>
                      </a:solidFill>
                      <a:miter lim="400000"/>
                    </a:lnR>
                    <a:solidFill>
                      <a:srgbClr val="DCDEE0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1531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222222"/>
                          </a:solidFill>
                          <a:sym typeface="Avenir Next Medium"/>
                        </a:rPr>
                        <a:t>49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F6568"/>
                      </a:solidFill>
                      <a:miter lim="400000"/>
                    </a:lnL>
                    <a:lnR w="25400">
                      <a:solidFill>
                        <a:srgbClr val="5F6568"/>
                      </a:solidFill>
                      <a:miter lim="400000"/>
                    </a:lnR>
                    <a:solidFill>
                      <a:srgbClr val="DCDEE0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1531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222222"/>
                          </a:solidFill>
                          <a:sym typeface="Avenir Next Medium"/>
                        </a:rPr>
                        <a:t>165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F6568"/>
                      </a:solidFill>
                      <a:miter lim="400000"/>
                    </a:lnL>
                    <a:lnR w="25400">
                      <a:solidFill>
                        <a:srgbClr val="5F6568"/>
                      </a:solidFill>
                      <a:miter lim="400000"/>
                    </a:lnR>
                    <a:solidFill>
                      <a:srgbClr val="DCDEE0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1531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222222"/>
                          </a:solidFill>
                          <a:sym typeface="Avenir Next Medium"/>
                        </a:rPr>
                        <a:t>552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F6568"/>
                      </a:solidFill>
                      <a:miter lim="400000"/>
                    </a:lnL>
                    <a:lnR w="25400">
                      <a:solidFill>
                        <a:srgbClr val="5F6568"/>
                      </a:solidFill>
                      <a:miter lim="400000"/>
                    </a:lnR>
                    <a:solidFill>
                      <a:srgbClr val="DCDEE0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1531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222222"/>
                          </a:solidFill>
                          <a:sym typeface="Avenir Next Medium"/>
                        </a:rPr>
                        <a:t>2176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F6568"/>
                      </a:solidFill>
                      <a:miter lim="400000"/>
                    </a:lnL>
                    <a:lnR w="25400">
                      <a:solidFill>
                        <a:srgbClr val="5F6568"/>
                      </a:solidFill>
                      <a:miter lim="400000"/>
                    </a:lnR>
                    <a:solidFill>
                      <a:srgbClr val="DCDEE0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1531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222222"/>
                          </a:solidFill>
                          <a:sym typeface="Avenir Next Medium"/>
                        </a:rPr>
                        <a:t>9988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F6568"/>
                      </a:solidFill>
                      <a:miter lim="400000"/>
                    </a:lnL>
                    <a:lnR w="25400">
                      <a:solidFill>
                        <a:srgbClr val="5F6568"/>
                      </a:solidFill>
                      <a:miter lim="400000"/>
                    </a:lnR>
                    <a:solidFill>
                      <a:srgbClr val="DCDEE0">
                        <a:alpha val="1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821531">
                        <a:lnSpc>
                          <a:spcPct val="100000"/>
                        </a:lnSpc>
                        <a:defRPr sz="1800">
                          <a:solidFill>
                            <a:srgbClr val="000000"/>
                          </a:solidFill>
                        </a:defRPr>
                      </a:pPr>
                      <a:r>
                        <a:rPr sz="5000">
                          <a:solidFill>
                            <a:srgbClr val="222222"/>
                          </a:solidFill>
                          <a:sym typeface="Avenir Next Medium"/>
                        </a:rPr>
                        <a:t>46972</a:t>
                      </a:r>
                    </a:p>
                  </a:txBody>
                  <a:tcPr marL="50800" marR="50800" marT="50800" marB="50800" anchor="ctr" anchorCtr="0" horzOverflow="overflow">
                    <a:lnL w="25400">
                      <a:solidFill>
                        <a:srgbClr val="5F6568"/>
                      </a:solidFill>
                      <a:miter lim="400000"/>
                    </a:lnL>
                    <a:lnR w="25400">
                      <a:solidFill>
                        <a:srgbClr val="5F6568"/>
                      </a:solidFill>
                      <a:miter lim="400000"/>
                    </a:lnR>
                    <a:solidFill>
                      <a:srgbClr val="DCDEE0">
                        <a:alpha val="18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Пара Перко:"/>
          <p:cNvSpPr txBox="1"/>
          <p:nvPr>
            <p:ph type="body" sz="quarter" idx="4294967295"/>
          </p:nvPr>
        </p:nvSpPr>
        <p:spPr>
          <a:xfrm>
            <a:off x="959641" y="7412215"/>
            <a:ext cx="4767520" cy="1482370"/>
          </a:xfrm>
          <a:prstGeom prst="rect">
            <a:avLst/>
          </a:prstGeom>
        </p:spPr>
        <p:txBody>
          <a:bodyPr/>
          <a:lstStyle>
            <a:lvl1pPr>
              <a:defRPr sz="5600"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Пара Перко:</a:t>
            </a:r>
          </a:p>
        </p:txBody>
      </p:sp>
      <p:sp>
        <p:nvSpPr>
          <p:cNvPr id="215" name="С 1885 г в таблице узлов рядом стояли узлы 10_161 и 10_162, которые считались разными."/>
          <p:cNvSpPr txBox="1"/>
          <p:nvPr/>
        </p:nvSpPr>
        <p:spPr>
          <a:xfrm>
            <a:off x="800621" y="2181437"/>
            <a:ext cx="23495444" cy="19547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marL="635000" indent="-635000">
              <a:spcBef>
                <a:spcPts val="39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sz="56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С 1885 г в таблице узлов рядом стояли узлы 10_161 и 10_162, которые считались разными.</a:t>
            </a:r>
          </a:p>
        </p:txBody>
      </p:sp>
      <p:sp>
        <p:nvSpPr>
          <p:cNvPr id="216" name="В 1974 г Перко показал, что эти узлы эквивалентны."/>
          <p:cNvSpPr txBox="1"/>
          <p:nvPr/>
        </p:nvSpPr>
        <p:spPr>
          <a:xfrm>
            <a:off x="3511668" y="12170598"/>
            <a:ext cx="18073351" cy="2324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635000" indent="-635000">
              <a:spcBef>
                <a:spcPts val="39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sz="56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В 1974 г Перко показал, что эти узлы эквивалентны. </a:t>
            </a:r>
          </a:p>
        </p:txBody>
      </p:sp>
      <p:pic>
        <p:nvPicPr>
          <p:cNvPr id="217" name="perko_pair.jpg" descr="perko_pai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98031" y="4785417"/>
            <a:ext cx="11787938" cy="6735966"/>
          </a:xfrm>
          <a:prstGeom prst="rect">
            <a:avLst/>
          </a:prstGeom>
          <a:ln w="12700">
            <a:miter lim="400000"/>
          </a:ln>
        </p:spPr>
      </p:pic>
      <p:sp>
        <p:nvSpPr>
          <p:cNvPr id="218" name="Насколько сложна проблема создания таблиц узлов?"/>
          <p:cNvSpPr txBox="1"/>
          <p:nvPr/>
        </p:nvSpPr>
        <p:spPr>
          <a:xfrm>
            <a:off x="3690077" y="739958"/>
            <a:ext cx="17003846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635000" indent="-635000">
              <a:spcBef>
                <a:spcPts val="39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sz="5600"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Насколько сложна проблема создания таблиц узлов?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Задача табулирования узлов  разбивается на две подзадачи."/>
          <p:cNvSpPr txBox="1"/>
          <p:nvPr>
            <p:ph type="body" sz="quarter" idx="4294967295"/>
          </p:nvPr>
        </p:nvSpPr>
        <p:spPr>
          <a:xfrm>
            <a:off x="2491361" y="529739"/>
            <a:ext cx="19401277" cy="1466543"/>
          </a:xfrm>
          <a:prstGeom prst="rect">
            <a:avLst/>
          </a:prstGeom>
        </p:spPr>
        <p:txBody>
          <a:bodyPr/>
          <a:lstStyle>
            <a:lvl1pPr>
              <a:defRPr sz="5600"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Задача табулирования узлов  разбивается на две подзадачи.</a:t>
            </a:r>
          </a:p>
        </p:txBody>
      </p:sp>
      <p:sp>
        <p:nvSpPr>
          <p:cNvPr id="221" name="1. Нужно научиться «генерировать» узлы.…"/>
          <p:cNvSpPr txBox="1"/>
          <p:nvPr/>
        </p:nvSpPr>
        <p:spPr>
          <a:xfrm>
            <a:off x="1503846" y="2850751"/>
            <a:ext cx="18283820" cy="640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35000" indent="-635000">
              <a:spcBef>
                <a:spcPts val="39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sz="56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1. Нужно научиться «генерировать» узлы.</a:t>
            </a:r>
          </a:p>
          <a:p>
            <a:pPr>
              <a:spcBef>
                <a:spcPts val="3900"/>
              </a:spcBef>
              <a:defRPr sz="56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Knot Atlas </a:t>
            </a:r>
            <a:r>
              <a:rPr u="sng">
                <a:hlinkClick r:id="rId2" invalidUrl="" action="" tgtFrame="" tooltip="" history="1" highlightClick="0" endSnd="0"/>
              </a:rPr>
              <a:t>http://katlas.org/wiki</a:t>
            </a:r>
            <a:r>
              <a:t> </a:t>
            </a:r>
          </a:p>
          <a:p>
            <a:pPr>
              <a:spcBef>
                <a:spcPts val="3900"/>
              </a:spcBef>
              <a:defRPr sz="56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Knotilus </a:t>
            </a:r>
            <a:r>
              <a:rPr u="sng">
                <a:hlinkClick r:id="rId3" invalidUrl="" action="" tgtFrame="" tooltip="" history="1" highlightClick="0" endSnd="0"/>
              </a:rPr>
              <a:t>http://knotilus.math.uwo.ca</a:t>
            </a:r>
          </a:p>
          <a:p>
            <a:pPr>
              <a:spcBef>
                <a:spcPts val="3900"/>
              </a:spcBef>
              <a:defRPr sz="56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98 миллиардов простых альтернированных узлов и</a:t>
            </a:r>
          </a:p>
          <a:p>
            <a:pPr>
              <a:spcBef>
                <a:spcPts val="3900"/>
              </a:spcBef>
              <a:defRPr sz="56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зацеплений с не более, чем 23 пересечениями.</a:t>
            </a:r>
          </a:p>
        </p:txBody>
      </p:sp>
      <p:sp>
        <p:nvSpPr>
          <p:cNvPr id="222" name="2. Нужно научиться «распознавать» полученные узлы, сравнивать их с построенными ранее."/>
          <p:cNvSpPr txBox="1"/>
          <p:nvPr/>
        </p:nvSpPr>
        <p:spPr>
          <a:xfrm>
            <a:off x="1827590" y="10106022"/>
            <a:ext cx="17636331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635000" indent="-635000">
              <a:spcBef>
                <a:spcPts val="39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sz="56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2. Нужно научиться «распознавать» полученные узлы, сравнивать их с построенными ранее.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Reidemeister.jpg" descr="Reidemeiste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14109" y="2958969"/>
            <a:ext cx="3983837" cy="5984608"/>
          </a:xfrm>
          <a:prstGeom prst="rect">
            <a:avLst/>
          </a:prstGeom>
          <a:ln w="12700">
            <a:miter lim="400000"/>
          </a:ln>
        </p:spPr>
      </p:pic>
      <p:sp>
        <p:nvSpPr>
          <p:cNvPr id="225" name="Курт Рейдемейстер (1893-1971)"/>
          <p:cNvSpPr txBox="1"/>
          <p:nvPr/>
        </p:nvSpPr>
        <p:spPr>
          <a:xfrm>
            <a:off x="468321" y="9428916"/>
            <a:ext cx="10094594" cy="11942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marL="622300" indent="-622300" defTabSz="808990">
              <a:spcBef>
                <a:spcPts val="38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sz="5488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Курт Рейдемейстер (1893-1971)</a:t>
            </a:r>
          </a:p>
        </p:txBody>
      </p:sp>
      <p:pic>
        <p:nvPicPr>
          <p:cNvPr id="226" name="R-moves.jpg" descr="R-moves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349642" y="6488290"/>
            <a:ext cx="11944878" cy="7075530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Теорема. Два узла K_1 и K_2 эквивалентны тогда и только тогда, когда от проекции одного можно перейти к проекции другого помощью конечной последовательности  преобразований Рейдемейстера трех типов:"/>
          <p:cNvSpPr txBox="1"/>
          <p:nvPr/>
        </p:nvSpPr>
        <p:spPr>
          <a:xfrm>
            <a:off x="4888456" y="2709753"/>
            <a:ext cx="18778208" cy="4011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635000" indent="-635000">
              <a:spcBef>
                <a:spcPts val="39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sz="5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</a:rPr>
              <a:t>Теорема.</a:t>
            </a:r>
            <a:r>
              <a:t> </a:t>
            </a:r>
            <a:r>
              <a:rPr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</a:rPr>
              <a:t>Два узла K_1 и K_2 </a:t>
            </a:r>
            <a:r>
              <a:rPr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</a:rPr>
              <a:t>эквивалентны </a:t>
            </a:r>
            <a:r>
              <a:rPr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</a:rPr>
              <a:t>тогда и только тогда, когда от проекции одного можно перейти к проекции другого помощью конечной последовательности  </a:t>
            </a:r>
            <a:r>
              <a:rPr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</a:rPr>
              <a:t>преобразований Рейдемейстера</a:t>
            </a:r>
            <a:r>
              <a:rPr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</a:rPr>
              <a:t> трех типов:  </a:t>
            </a:r>
          </a:p>
        </p:txBody>
      </p:sp>
      <p:sp>
        <p:nvSpPr>
          <p:cNvPr id="228" name="Идея: Вопрос об эквивалентности узлов в трехмерном пространстве можно решать сравнивая их проекции на плоскость"/>
          <p:cNvSpPr txBox="1"/>
          <p:nvPr/>
        </p:nvSpPr>
        <p:spPr>
          <a:xfrm>
            <a:off x="1099947" y="196936"/>
            <a:ext cx="22184106" cy="24950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marL="590550" indent="-590550" defTabSz="767715">
              <a:spcBef>
                <a:spcPts val="36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sz="5208"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</a:defRPr>
            </a:lvl1pPr>
          </a:lstStyle>
          <a:p>
            <a:pPr/>
            <a:r>
              <a:t>Идея: Вопрос об эквивалентности узлов в трехмерном пространстве можно решать сравнивая их проекции на плоскость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СРАВНЕНИЕ узлов ПО ИХ ИНВАРИАНТАМ"/>
          <p:cNvSpPr txBox="1"/>
          <p:nvPr>
            <p:ph type="body" idx="13"/>
          </p:nvPr>
        </p:nvSpPr>
        <p:spPr>
          <a:xfrm>
            <a:off x="11049000" y="3721100"/>
            <a:ext cx="12573000" cy="4625341"/>
          </a:xfrm>
          <a:prstGeom prst="rect">
            <a:avLst/>
          </a:prstGeom>
        </p:spPr>
        <p:txBody>
          <a:bodyPr/>
          <a:lstStyle>
            <a:lvl1pPr>
              <a:defRPr b="1" sz="1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СРАВНЕНИЕ узлов ПО ИХ ИНВАРИАНТАМ</a:t>
            </a:r>
          </a:p>
        </p:txBody>
      </p:sp>
      <p:pic>
        <p:nvPicPr>
          <p:cNvPr id="231" name="x4_P2270843.jpg" descr="x4_P227084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2459" y="2465347"/>
            <a:ext cx="10596944" cy="7947708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knots_pic.jpg" descr="knots_pic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6378368" y="836346"/>
            <a:ext cx="12700001" cy="84709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Пусть K - множество всех узлов в трехмерном пространстве. Отображение f : K - R называется инвариантом узла, если из эквивалентности узлов K_1 и K_2 следует f(K_1) = f(K_2)."/>
          <p:cNvSpPr txBox="1"/>
          <p:nvPr>
            <p:ph type="body" sz="quarter" idx="4294967295"/>
          </p:nvPr>
        </p:nvSpPr>
        <p:spPr>
          <a:xfrm>
            <a:off x="705279" y="426781"/>
            <a:ext cx="21973318" cy="2779970"/>
          </a:xfrm>
          <a:prstGeom prst="rect">
            <a:avLst/>
          </a:prstGeom>
        </p:spPr>
        <p:txBody>
          <a:bodyPr/>
          <a:lstStyle/>
          <a:p>
            <a:pPr>
              <a:defRPr sz="56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Пусть </a:t>
            </a:r>
            <a:r>
              <a:rPr b="1"/>
              <a:t>K</a:t>
            </a:r>
            <a:r>
              <a:t> - множество всех узлов в трехмерном пространстве. Отображение f : </a:t>
            </a:r>
            <a:r>
              <a:rPr b="1"/>
              <a:t>K</a:t>
            </a:r>
            <a:r>
              <a:t> - R называется </a:t>
            </a:r>
            <a:r>
              <a:rPr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</a:rPr>
              <a:t>инвариантом узла</a:t>
            </a:r>
            <a:r>
              <a:t>, если из эквивалентности узлов K_1 и K_2 следует f(K_1) = f(K_2).</a:t>
            </a:r>
          </a:p>
        </p:txBody>
      </p:sp>
      <p:sp>
        <p:nvSpPr>
          <p:cNvPr id="235" name="Пример 1. Пусть c(K) - наименьше число перекрестков среди всех проекций данного узла и эквивалентных ему узлов. Число c(K) является инвариантом узла и называется сложностью узла."/>
          <p:cNvSpPr txBox="1"/>
          <p:nvPr/>
        </p:nvSpPr>
        <p:spPr>
          <a:xfrm>
            <a:off x="799153" y="3433454"/>
            <a:ext cx="22785694" cy="31477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635000" indent="-635000">
              <a:spcBef>
                <a:spcPts val="39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sz="56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</a:rPr>
              <a:t>Пример 1.</a:t>
            </a:r>
            <a:r>
              <a:t> Пусть c(K) - наименьше число перекрестков среди всех проекций данного узла и эквивалентных ему узлов. Число c(K) является инвариантом узла и называется </a:t>
            </a:r>
            <a:r>
              <a:rPr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</a:rPr>
              <a:t>сложностью</a:t>
            </a:r>
            <a:r>
              <a:t> узла.</a:t>
            </a:r>
          </a:p>
        </p:txBody>
      </p:sp>
      <p:pic>
        <p:nvPicPr>
          <p:cNvPr id="236" name="knots-links.jpg" descr="knots-link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6627" y="6187300"/>
            <a:ext cx="17070746" cy="226137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3-trefoil.jpeg" descr="3-trefoil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341272" y="7839911"/>
            <a:ext cx="5042341" cy="5042340"/>
          </a:xfrm>
          <a:prstGeom prst="rect">
            <a:avLst/>
          </a:prstGeom>
          <a:ln w="12700">
            <a:miter lim="400000"/>
          </a:ln>
        </p:spPr>
      </p:pic>
      <p:sp>
        <p:nvSpPr>
          <p:cNvPr id="239" name="Пример 2. Давайте будем раскрашивать дуги диаграммы узла в три цвета. Раскраску будем называть правильной, если в каждой точке пересечения все цвета одинаковые или все цвета разные. Обозначим через tri(D) число правильных 3-раскрасок диаграммы D."/>
          <p:cNvSpPr txBox="1"/>
          <p:nvPr/>
        </p:nvSpPr>
        <p:spPr>
          <a:xfrm>
            <a:off x="500879" y="280248"/>
            <a:ext cx="23382242" cy="4268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635000" indent="-635000">
              <a:spcBef>
                <a:spcPts val="39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sz="56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</a:rPr>
              <a:t>Пример 2</a:t>
            </a:r>
            <a:r>
              <a:t>. Давайте будем раскрашивать дуги диаграммы узла в </a:t>
            </a:r>
            <a:r>
              <a:rPr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</a:rPr>
              <a:t>три</a:t>
            </a:r>
            <a:r>
              <a:t> цвета. Раскраску будем называть </a:t>
            </a:r>
            <a:r>
              <a:rPr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</a:rPr>
              <a:t>правильной</a:t>
            </a:r>
            <a:r>
              <a:t>, если в каждой точке пересечения </a:t>
            </a:r>
            <a:r>
              <a:rPr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</a:rPr>
              <a:t>все цвета одинаковые </a:t>
            </a:r>
            <a:r>
              <a:t>или </a:t>
            </a:r>
            <a:r>
              <a:rPr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</a:rPr>
              <a:t>все цвета разные</a:t>
            </a:r>
            <a:r>
              <a:t>. Обозначим через tri(D) число правильных 3-раскрасок диаграммы D. </a:t>
            </a:r>
          </a:p>
        </p:txBody>
      </p:sp>
      <p:pic>
        <p:nvPicPr>
          <p:cNvPr id="240" name="3_1.jpg" descr="3_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476755" y="7968702"/>
            <a:ext cx="4489698" cy="478475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unknot.jpg" descr="unknot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61324" y="4267279"/>
            <a:ext cx="4489699" cy="4489698"/>
          </a:xfrm>
          <a:prstGeom prst="rect">
            <a:avLst/>
          </a:prstGeom>
          <a:ln w="12700">
            <a:miter lim="400000"/>
          </a:ln>
        </p:spPr>
      </p:pic>
      <p:sp>
        <p:nvSpPr>
          <p:cNvPr id="242" name="Эта диаграмма тривиального узла имеет только одноцветные раскраски."/>
          <p:cNvSpPr txBox="1"/>
          <p:nvPr>
            <p:ph type="body" sz="quarter" idx="4294967295"/>
          </p:nvPr>
        </p:nvSpPr>
        <p:spPr>
          <a:xfrm>
            <a:off x="5724071" y="4931741"/>
            <a:ext cx="15582014" cy="2193481"/>
          </a:xfrm>
          <a:prstGeom prst="rect">
            <a:avLst/>
          </a:prstGeom>
        </p:spPr>
        <p:txBody>
          <a:bodyPr/>
          <a:lstStyle/>
          <a:p>
            <a:pPr>
              <a:defRPr sz="56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Эта диаграмма </a:t>
            </a:r>
            <a:r>
              <a:rPr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</a:rPr>
              <a:t>тривиального узла</a:t>
            </a:r>
            <a:r>
              <a:t> имеет только одноцветные раскраски.</a:t>
            </a:r>
          </a:p>
        </p:txBody>
      </p:sp>
      <p:sp>
        <p:nvSpPr>
          <p:cNvPr id="243" name="Эта диаграмма трилистника имеет как одноцветные, так и разноцветные раскраски."/>
          <p:cNvSpPr txBox="1"/>
          <p:nvPr/>
        </p:nvSpPr>
        <p:spPr>
          <a:xfrm>
            <a:off x="579274" y="9268860"/>
            <a:ext cx="12698242" cy="32258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635000" indent="-635000">
              <a:spcBef>
                <a:spcPts val="39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sz="56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Эта диаграмма </a:t>
            </a:r>
            <a:r>
              <a:rPr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</a:rPr>
              <a:t>трилистника</a:t>
            </a:r>
            <a:r>
              <a:t> имеет как одноцветные, так и разноцветные раскраски.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Теорема. (Ральф Фокс) Число правильных 3-раскрасок диаграммы является инвариантом узла."/>
          <p:cNvSpPr txBox="1"/>
          <p:nvPr>
            <p:ph type="body" sz="quarter" idx="4294967295"/>
          </p:nvPr>
        </p:nvSpPr>
        <p:spPr>
          <a:xfrm>
            <a:off x="762000" y="622010"/>
            <a:ext cx="22860000" cy="1976183"/>
          </a:xfrm>
          <a:prstGeom prst="rect">
            <a:avLst/>
          </a:prstGeom>
        </p:spPr>
        <p:txBody>
          <a:bodyPr/>
          <a:lstStyle/>
          <a:p>
            <a:pPr>
              <a:defRPr sz="56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</a:rPr>
              <a:t>Теорема.</a:t>
            </a:r>
            <a:r>
              <a:t> (Ральф Фокс) Число правильных 3-раскрасок диаграммы является инвариантом узла.</a:t>
            </a:r>
          </a:p>
        </p:txBody>
      </p:sp>
      <p:sp>
        <p:nvSpPr>
          <p:cNvPr id="246" name="Д-во. Докажем, что число правильных 3-раскрасок диаграммы не изменяется при преобразованиях Рейдемейстера."/>
          <p:cNvSpPr txBox="1"/>
          <p:nvPr/>
        </p:nvSpPr>
        <p:spPr>
          <a:xfrm>
            <a:off x="681412" y="2753149"/>
            <a:ext cx="23021176" cy="20002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marL="635000" indent="-635000">
              <a:spcBef>
                <a:spcPts val="39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sz="5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Д-во. Докажем, что число правильных 3-раскрасок диаграммы не изменяется при преобразованиях Рейдемейстера.</a:t>
            </a:r>
          </a:p>
        </p:txBody>
      </p:sp>
      <p:pic>
        <p:nvPicPr>
          <p:cNvPr id="247" name="R2.png" descr="R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933634" y="5311617"/>
            <a:ext cx="4004656" cy="3736562"/>
          </a:xfrm>
          <a:prstGeom prst="rect">
            <a:avLst/>
          </a:prstGeom>
          <a:ln w="12700">
            <a:miter lim="400000"/>
          </a:ln>
        </p:spPr>
      </p:pic>
      <p:pic>
        <p:nvPicPr>
          <p:cNvPr id="248" name="R3.png" descr="R3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49117" y="9405353"/>
            <a:ext cx="8378474" cy="3993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49" name="R1.png" descr="R1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615199" y="4908310"/>
            <a:ext cx="2956196" cy="43473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объекты исследования"/>
          <p:cNvSpPr txBox="1"/>
          <p:nvPr>
            <p:ph type="body" idx="13"/>
          </p:nvPr>
        </p:nvSpPr>
        <p:spPr>
          <a:xfrm>
            <a:off x="11049000" y="3733800"/>
            <a:ext cx="12573000" cy="3233421"/>
          </a:xfrm>
          <a:prstGeom prst="rect">
            <a:avLst/>
          </a:prstGeom>
        </p:spPr>
        <p:txBody>
          <a:bodyPr/>
          <a:lstStyle>
            <a:lvl1pPr>
              <a:defRPr b="1" sz="11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объекты исследования</a:t>
            </a:r>
          </a:p>
        </p:txBody>
      </p:sp>
      <p:pic>
        <p:nvPicPr>
          <p:cNvPr id="171" name="2-link.jpg" descr="2-lin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1164" y="3851626"/>
            <a:ext cx="10689328" cy="60127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Следствие 1. Трилистник не эквивалентен тривиальному узлу.…"/>
          <p:cNvSpPr txBox="1"/>
          <p:nvPr>
            <p:ph type="body" sz="half" idx="4294967295"/>
          </p:nvPr>
        </p:nvSpPr>
        <p:spPr>
          <a:xfrm>
            <a:off x="1051851" y="1192642"/>
            <a:ext cx="22280298" cy="3340661"/>
          </a:xfrm>
          <a:prstGeom prst="rect">
            <a:avLst/>
          </a:prstGeom>
        </p:spPr>
        <p:txBody>
          <a:bodyPr/>
          <a:lstStyle/>
          <a:p>
            <a:pPr>
              <a:defRPr sz="5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</a:rPr>
              <a:t>Следствие 1.</a:t>
            </a:r>
            <a:r>
              <a:t> </a:t>
            </a:r>
            <a:r>
              <a:rPr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</a:rPr>
              <a:t>Трилистник не эквивалентен тривиальному узлу.</a:t>
            </a:r>
            <a:r>
              <a:t> </a:t>
            </a:r>
          </a:p>
          <a:p>
            <a:pPr>
              <a:defRPr sz="5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</a:rPr>
              <a:t>Следствие 2.</a:t>
            </a:r>
            <a:r>
              <a:t> </a:t>
            </a:r>
            <a:r>
              <a:rPr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</a:rPr>
              <a:t>Нетривиальные узлы существуют и их бесконечно много.</a:t>
            </a:r>
          </a:p>
        </p:txBody>
      </p:sp>
      <p:sp>
        <p:nvSpPr>
          <p:cNvPr id="252" name="Упражнение. Покажите, что узел восьмерка имеет только одноцветные правильные 3-раскраски."/>
          <p:cNvSpPr txBox="1"/>
          <p:nvPr/>
        </p:nvSpPr>
        <p:spPr>
          <a:xfrm>
            <a:off x="8384413" y="4949078"/>
            <a:ext cx="12765043" cy="64168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635000" indent="-635000">
              <a:spcBef>
                <a:spcPts val="39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sz="5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</a:rPr>
              <a:t>Упражнение.</a:t>
            </a:r>
            <a:r>
              <a:t> </a:t>
            </a:r>
            <a:r>
              <a:rPr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</a:rPr>
              <a:t>Покажите, что узел </a:t>
            </a:r>
            <a:r>
              <a:rPr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</a:rPr>
              <a:t>восьмерка</a:t>
            </a:r>
            <a:r>
              <a:rPr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</a:rPr>
              <a:t> имеет только одноцветные правильные 3-раскраски.</a:t>
            </a:r>
          </a:p>
        </p:txBody>
      </p:sp>
      <p:pic>
        <p:nvPicPr>
          <p:cNvPr id="253" name="4_1.jpg" descr="4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57305" y="5845869"/>
            <a:ext cx="5042126" cy="5729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Пример 3. Полином Джонса."/>
          <p:cNvSpPr txBox="1"/>
          <p:nvPr/>
        </p:nvSpPr>
        <p:spPr>
          <a:xfrm>
            <a:off x="7070450" y="385820"/>
            <a:ext cx="10243099" cy="1378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635000" indent="-635000">
              <a:spcBef>
                <a:spcPts val="39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sz="5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</a:rPr>
              <a:t>Пример 3.</a:t>
            </a:r>
            <a:r>
              <a:t> </a:t>
            </a:r>
            <a:r>
              <a:rPr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</a:rPr>
              <a:t>Полином Джонса.</a:t>
            </a:r>
            <a:r>
              <a:t> </a:t>
            </a:r>
          </a:p>
        </p:txBody>
      </p:sp>
      <p:pic>
        <p:nvPicPr>
          <p:cNvPr id="256" name="Jones.jpg" descr="Jon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67120" y="2184951"/>
            <a:ext cx="5618101" cy="6618182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Воган Джонс."/>
          <p:cNvSpPr txBox="1"/>
          <p:nvPr/>
        </p:nvSpPr>
        <p:spPr>
          <a:xfrm>
            <a:off x="6386040" y="1933919"/>
            <a:ext cx="5757820" cy="16131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marL="635000" indent="-635000">
              <a:spcBef>
                <a:spcPts val="39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sz="56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Воган Джонс.</a:t>
            </a:r>
          </a:p>
        </p:txBody>
      </p:sp>
      <p:sp>
        <p:nvSpPr>
          <p:cNvPr id="258" name="Медаль Филдса 1990."/>
          <p:cNvSpPr txBox="1"/>
          <p:nvPr/>
        </p:nvSpPr>
        <p:spPr>
          <a:xfrm>
            <a:off x="7601394" y="3716427"/>
            <a:ext cx="7618833" cy="20565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740833" indent="-740833">
              <a:spcBef>
                <a:spcPts val="39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sz="4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56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</a:rPr>
              <a:t>Медаль Филдса 1990.</a:t>
            </a:r>
            <a:r>
              <a:t> </a:t>
            </a:r>
          </a:p>
        </p:txBody>
      </p:sp>
      <p:pic>
        <p:nvPicPr>
          <p:cNvPr id="259" name="18828-004-F34821B4.jpg" descr="18828-004-F34821B4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539367" y="1933919"/>
            <a:ext cx="7143751" cy="3571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60" name="Kauffman.jpg" descr="Kauffman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854531" y="6431601"/>
            <a:ext cx="5215319" cy="6962450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Луис Кауффман: комбинаторный подход к построению полинома Джонса, сделавший его вычисление наглядным."/>
          <p:cNvSpPr txBox="1"/>
          <p:nvPr/>
        </p:nvSpPr>
        <p:spPr>
          <a:xfrm>
            <a:off x="3701044" y="9242393"/>
            <a:ext cx="17386357" cy="7141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 marL="635000" indent="-635000">
              <a:spcBef>
                <a:spcPts val="39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sz="56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Луис Кауффман: комбинаторный подход к построению полинома Джонса, сделавший его вычисление наглядным.</a:t>
            </a:r>
          </a:p>
          <a:p>
            <a:pPr>
              <a:spcBef>
                <a:spcPts val="3900"/>
              </a:spcBef>
              <a:defRPr sz="4800">
                <a:solidFill>
                  <a:srgbClr val="000000"/>
                </a:solidFill>
              </a:defRPr>
            </a:pPr>
          </a:p>
        </p:txBody>
      </p:sp>
      <p:sp>
        <p:nvSpPr>
          <p:cNvPr id="262" name="Через представление групп кос алгебрами Гекке, связанное с решениями уравнения Янга - Бэкстера."/>
          <p:cNvSpPr txBox="1"/>
          <p:nvPr/>
        </p:nvSpPr>
        <p:spPr>
          <a:xfrm>
            <a:off x="6386040" y="6086259"/>
            <a:ext cx="12167672" cy="28428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marL="711199" indent="-711199" defTabSz="792479">
              <a:spcBef>
                <a:spcPts val="37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sz="5376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>
              <a:defRPr sz="4608">
                <a:solidFill>
                  <a:srgbClr val="000000"/>
                </a:solidFill>
              </a:defRPr>
            </a:pPr>
            <a:r>
              <a:rPr sz="5376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</a:rPr>
              <a:t>Через представление групп кос алгебрами Гекке, связанное с решениями уравнения Янга - Бэкстера.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Комбинаторный подход к вычислению полинома Джонса ."/>
          <p:cNvSpPr txBox="1"/>
          <p:nvPr>
            <p:ph type="body" sz="quarter" idx="4294967295"/>
          </p:nvPr>
        </p:nvSpPr>
        <p:spPr>
          <a:xfrm>
            <a:off x="2827855" y="673833"/>
            <a:ext cx="18728290" cy="2085426"/>
          </a:xfrm>
          <a:prstGeom prst="rect">
            <a:avLst/>
          </a:prstGeom>
        </p:spPr>
        <p:txBody>
          <a:bodyPr/>
          <a:lstStyle>
            <a:lvl1pPr>
              <a:defRPr sz="5600"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Комбинаторный подход к вычислению полинома Джонса .</a:t>
            </a:r>
          </a:p>
        </p:txBody>
      </p:sp>
      <p:pic>
        <p:nvPicPr>
          <p:cNvPr id="265" name="jones-skein-calc1.png" descr="jones-skein-calc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09837" y="6369148"/>
            <a:ext cx="14364326" cy="5586992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Использование распутывающих соотношений для упрощения диаграммы для вычисления «скобочного» полинома:"/>
          <p:cNvSpPr txBox="1"/>
          <p:nvPr/>
        </p:nvSpPr>
        <p:spPr>
          <a:xfrm>
            <a:off x="592538" y="3194508"/>
            <a:ext cx="22836770" cy="2739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marL="635000" indent="-635000">
              <a:spcBef>
                <a:spcPts val="39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sz="56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Использование распутывающих соотношений для упрощения диаграммы для вычисления «скобочного» полинома: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images.png" descr="images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58482" y="1935477"/>
            <a:ext cx="17424223" cy="11448408"/>
          </a:xfrm>
          <a:prstGeom prst="rect">
            <a:avLst/>
          </a:prstGeom>
          <a:ln w="12700">
            <a:miter lim="400000"/>
          </a:ln>
        </p:spPr>
      </p:pic>
      <p:sp>
        <p:nvSpPr>
          <p:cNvPr id="269" name="Пример применения распутывающих соотношений:"/>
          <p:cNvSpPr txBox="1"/>
          <p:nvPr/>
        </p:nvSpPr>
        <p:spPr>
          <a:xfrm>
            <a:off x="3593478" y="361429"/>
            <a:ext cx="17197044" cy="12941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marL="635000" indent="-635000">
              <a:spcBef>
                <a:spcPts val="39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sz="56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Пример применения распутывающих соотношений: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this15.pdf" descr="this1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95555" y="4433703"/>
            <a:ext cx="7858126" cy="493246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braid.pdf" descr="braid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9072796" y="3213501"/>
            <a:ext cx="7858126" cy="8965407"/>
          </a:xfrm>
          <a:prstGeom prst="rect">
            <a:avLst/>
          </a:prstGeom>
          <a:ln w="12700">
            <a:miter lim="400000"/>
          </a:ln>
        </p:spPr>
      </p:pic>
      <p:sp>
        <p:nvSpPr>
          <p:cNvPr id="273" name="Насколько «сильным» инвариантом является полином Джонса?"/>
          <p:cNvSpPr txBox="1"/>
          <p:nvPr/>
        </p:nvSpPr>
        <p:spPr>
          <a:xfrm>
            <a:off x="1638054" y="-3792"/>
            <a:ext cx="21107892" cy="2500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marL="635000" indent="-635000">
              <a:spcBef>
                <a:spcPts val="39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sz="5600"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Насколько «сильным» инвариантом является полином Джонса?</a:t>
            </a:r>
          </a:p>
        </p:txBody>
      </p:sp>
      <p:sp>
        <p:nvSpPr>
          <p:cNvPr id="274" name="Имеется бесконечное семейство пар (нетривиальных) узлов с одинаковыми полиномами Джонса."/>
          <p:cNvSpPr txBox="1"/>
          <p:nvPr/>
        </p:nvSpPr>
        <p:spPr>
          <a:xfrm>
            <a:off x="653261" y="10620464"/>
            <a:ext cx="21839840" cy="20480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marL="635000" indent="-635000">
              <a:spcBef>
                <a:spcPts val="39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sz="56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Имеется бесконечное семейство пар (нетривиальных) узлов с одинаковыми полиномами Джонса.</a:t>
            </a:r>
          </a:p>
        </p:txBody>
      </p:sp>
      <p:sp>
        <p:nvSpPr>
          <p:cNvPr id="275" name="Имеются 2-компонентные зацепления которые полином Джонса не отличает от тривиального 2-компонентного зацепления."/>
          <p:cNvSpPr txBox="1"/>
          <p:nvPr/>
        </p:nvSpPr>
        <p:spPr>
          <a:xfrm>
            <a:off x="10788828" y="4551727"/>
            <a:ext cx="13724771" cy="46125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>
            <a:lvl1pPr marL="635000" indent="-635000">
              <a:spcBef>
                <a:spcPts val="39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sz="56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Имеются 2-компонентные зацепления которые полином Джонса не отличает от тривиального 2-компонентного зацепления. </a:t>
            </a:r>
          </a:p>
        </p:txBody>
      </p:sp>
      <p:sp>
        <p:nvSpPr>
          <p:cNvPr id="276" name="С помощью полинома Джонса доказаны гипотезы Тэйта 19-го века."/>
          <p:cNvSpPr txBox="1"/>
          <p:nvPr/>
        </p:nvSpPr>
        <p:spPr>
          <a:xfrm>
            <a:off x="578379" y="2214203"/>
            <a:ext cx="22411485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635000" indent="-635000">
              <a:spcBef>
                <a:spcPts val="39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sz="56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С помощью полинома Джонса доказаны гипотезы Тэйта 19-го века.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Идея: Представление узлов и зацеплений как замыкания кос."/>
          <p:cNvSpPr txBox="1"/>
          <p:nvPr>
            <p:ph type="body" sz="quarter" idx="4294967295"/>
          </p:nvPr>
        </p:nvSpPr>
        <p:spPr>
          <a:xfrm>
            <a:off x="2580968" y="499955"/>
            <a:ext cx="19222064" cy="1335866"/>
          </a:xfrm>
          <a:prstGeom prst="rect">
            <a:avLst/>
          </a:prstGeom>
        </p:spPr>
        <p:txBody>
          <a:bodyPr/>
          <a:lstStyle>
            <a:lvl1pPr marL="622300" indent="-622300" defTabSz="808990">
              <a:spcBef>
                <a:spcPts val="3800"/>
              </a:spcBef>
              <a:defRPr sz="5488"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Идея: Представление узлов и зацеплений как замыкания кос. </a:t>
            </a:r>
          </a:p>
        </p:txBody>
      </p:sp>
      <p:pic>
        <p:nvPicPr>
          <p:cNvPr id="279" name="braid.pdf" descr="braid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6657" y="4671402"/>
            <a:ext cx="5588001" cy="6375401"/>
          </a:xfrm>
          <a:prstGeom prst="rect">
            <a:avLst/>
          </a:prstGeom>
          <a:ln w="12700">
            <a:miter lim="400000"/>
          </a:ln>
        </p:spPr>
      </p:pic>
      <p:sp>
        <p:nvSpPr>
          <p:cNvPr id="280" name="Современная реализация:…"/>
          <p:cNvSpPr txBox="1"/>
          <p:nvPr/>
        </p:nvSpPr>
        <p:spPr>
          <a:xfrm>
            <a:off x="6869452" y="4361481"/>
            <a:ext cx="17080290" cy="79296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635000" indent="-635000">
              <a:spcBef>
                <a:spcPts val="39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sz="56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Современная реализация:</a:t>
            </a:r>
          </a:p>
          <a:p>
            <a:pPr marL="635000" indent="-635000">
              <a:spcBef>
                <a:spcPts val="39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sz="56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Представления групп кос Артина в квантовые группы.</a:t>
            </a:r>
          </a:p>
          <a:p>
            <a:pPr marL="635000" indent="-635000">
              <a:spcBef>
                <a:spcPts val="39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sz="56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Моноидальные косовые категории.</a:t>
            </a:r>
          </a:p>
          <a:p>
            <a:pPr marL="635000" indent="-635000">
              <a:spcBef>
                <a:spcPts val="39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sz="56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Следы, инвариантные при преобразованиях Маркова.</a:t>
            </a:r>
          </a:p>
          <a:p>
            <a:pPr marL="635000" indent="-635000">
              <a:spcBef>
                <a:spcPts val="39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sz="56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Построение «квантовых» инвариантов узлов.</a:t>
            </a:r>
          </a:p>
        </p:txBody>
      </p:sp>
      <p:sp>
        <p:nvSpPr>
          <p:cNvPr id="281" name="Э. Артин (1925). А.А. Марков (1944)."/>
          <p:cNvSpPr txBox="1"/>
          <p:nvPr/>
        </p:nvSpPr>
        <p:spPr>
          <a:xfrm>
            <a:off x="534142" y="2341939"/>
            <a:ext cx="11747898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635000" indent="-635000">
              <a:spcBef>
                <a:spcPts val="39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sz="56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 Э. Артин (1925). А.А. Марков (1944).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заузленность вне и внутри нас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заузленность вне и внутри нас</a:t>
            </a:r>
          </a:p>
        </p:txBody>
      </p:sp>
      <p:pic>
        <p:nvPicPr>
          <p:cNvPr id="284" name="gordian_knot.jpg" descr="gordian_kno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2905" y="2122776"/>
            <a:ext cx="10340705" cy="94704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N. Lim, S. Jackson, Molecular knots in biology and chemistry. Journal of Physics: Condensed Matter, 2015."/>
          <p:cNvSpPr txBox="1"/>
          <p:nvPr/>
        </p:nvSpPr>
        <p:spPr>
          <a:xfrm>
            <a:off x="1959672" y="11541013"/>
            <a:ext cx="20464656" cy="182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1" marL="1270000" indent="-635000">
              <a:spcBef>
                <a:spcPts val="39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sz="56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N. Lim, S. Jackson, Molecular knots in biology and chemistry. Journal of Physics: Condensed Matter, 2015.</a:t>
            </a:r>
          </a:p>
        </p:txBody>
      </p:sp>
      <p:pic>
        <p:nvPicPr>
          <p:cNvPr id="287" name="cm515070f09_online.jpg" descr="cm515070f09_onlin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09437" y="2187007"/>
            <a:ext cx="17471075" cy="8519605"/>
          </a:xfrm>
          <a:prstGeom prst="rect">
            <a:avLst/>
          </a:prstGeom>
          <a:ln w="12700">
            <a:miter lim="400000"/>
          </a:ln>
        </p:spPr>
      </p:pic>
      <p:sp>
        <p:nvSpPr>
          <p:cNvPr id="288" name="Молекулярные узлы в биологии и химии"/>
          <p:cNvSpPr txBox="1"/>
          <p:nvPr/>
        </p:nvSpPr>
        <p:spPr>
          <a:xfrm>
            <a:off x="5302547" y="554256"/>
            <a:ext cx="13778906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marL="1270000" indent="-635000">
              <a:spcBef>
                <a:spcPts val="39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sz="5600"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Молекулярные узлы в биологии и химии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L. Postow, N.Crisona, B. Peter, C. Hardy, N. Cozzarelly, Topological challenges to DNA replication: Conformations at the fork. PNAS, 2001."/>
          <p:cNvSpPr txBox="1"/>
          <p:nvPr>
            <p:ph type="body" sz="quarter" idx="4294967295"/>
          </p:nvPr>
        </p:nvSpPr>
        <p:spPr>
          <a:xfrm>
            <a:off x="595149" y="11264743"/>
            <a:ext cx="22860001" cy="2084944"/>
          </a:xfrm>
          <a:prstGeom prst="rect">
            <a:avLst/>
          </a:prstGeom>
        </p:spPr>
        <p:txBody>
          <a:bodyPr/>
          <a:lstStyle/>
          <a:p>
            <a:pPr>
              <a:defRPr sz="56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L. Postow, N.Crisona, B. Peter, C. Hardy, </a:t>
            </a:r>
            <a:r>
              <a:rPr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</a:rPr>
              <a:t>N. Cozzarelly</a:t>
            </a:r>
            <a:r>
              <a:t>, Topological challenges to DNA replication: Conformations at the fork. PNAS, 2001. </a:t>
            </a:r>
          </a:p>
        </p:txBody>
      </p:sp>
      <p:pic>
        <p:nvPicPr>
          <p:cNvPr id="291" name="F2.large.jpg" descr="F2.lar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17042" y="2663253"/>
            <a:ext cx="17816215" cy="7516217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Топологические аспекты репликации ДНК"/>
          <p:cNvSpPr txBox="1"/>
          <p:nvPr/>
        </p:nvSpPr>
        <p:spPr>
          <a:xfrm>
            <a:off x="5114636" y="331942"/>
            <a:ext cx="13821027" cy="12460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marL="635000" indent="-635000">
              <a:spcBef>
                <a:spcPts val="39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sz="5600"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Топологические аспекты репликации ДНК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D. Goundaroulis, J. Dorier, F. Benedetti, A. Stasiak, Studies of global and local entanglements of individual protein using the concept of knotoids. Scientific Reports, 7 (1), 2017. p. 6309."/>
          <p:cNvSpPr txBox="1"/>
          <p:nvPr/>
        </p:nvSpPr>
        <p:spPr>
          <a:xfrm>
            <a:off x="1058465" y="10835255"/>
            <a:ext cx="22267070" cy="355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defTabSz="457200">
              <a:spcBef>
                <a:spcPts val="0"/>
              </a:spcBef>
              <a:defRPr sz="56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D. Goundaroulis, J. Dorier, F. Benedetti, </a:t>
            </a:r>
            <a:r>
              <a:rPr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</a:rPr>
              <a:t>A. Stasiak</a:t>
            </a:r>
            <a:r>
              <a:t>, Studies of global and local entanglements of individual protein using the concept of knotoids. Scientific Reports, 7 (1), 2017. p. 6309. </a:t>
            </a:r>
          </a:p>
        </p:txBody>
      </p:sp>
      <p:pic>
        <p:nvPicPr>
          <p:cNvPr id="295" name="stasiak.jpg" descr="stasiak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22803" y="1575347"/>
            <a:ext cx="13738394" cy="9158929"/>
          </a:xfrm>
          <a:prstGeom prst="rect">
            <a:avLst/>
          </a:prstGeom>
          <a:ln w="12700">
            <a:miter lim="400000"/>
          </a:ln>
        </p:spPr>
      </p:pic>
      <p:sp>
        <p:nvSpPr>
          <p:cNvPr id="296" name="Моделинование протеинов с помощью нотоидов"/>
          <p:cNvSpPr txBox="1"/>
          <p:nvPr>
            <p:ph type="body" sz="quarter" idx="4294967295"/>
          </p:nvPr>
        </p:nvSpPr>
        <p:spPr>
          <a:xfrm>
            <a:off x="4214853" y="428448"/>
            <a:ext cx="15954294" cy="1297319"/>
          </a:xfrm>
          <a:prstGeom prst="rect">
            <a:avLst/>
          </a:prstGeom>
        </p:spPr>
        <p:txBody>
          <a:bodyPr/>
          <a:lstStyle>
            <a:lvl1pPr>
              <a:defRPr sz="5600"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Моделинование протеинов с помощью нотоидов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rope.jpg" descr="rop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34000" y="-1"/>
            <a:ext cx="13716000" cy="13716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seifert_-surface.jpg" descr="seifert_-surfac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118633" y="2636147"/>
            <a:ext cx="16146734" cy="8443706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Поверхности Зейферта"/>
          <p:cNvSpPr txBox="1"/>
          <p:nvPr>
            <p:ph type="body" sz="quarter" idx="4294967295"/>
          </p:nvPr>
        </p:nvSpPr>
        <p:spPr>
          <a:xfrm>
            <a:off x="8254859" y="404612"/>
            <a:ext cx="7874281" cy="1256072"/>
          </a:xfrm>
          <a:prstGeom prst="rect">
            <a:avLst/>
          </a:prstGeom>
        </p:spPr>
        <p:txBody>
          <a:bodyPr/>
          <a:lstStyle>
            <a:lvl1pPr>
              <a:defRPr sz="5600"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Поверхности Зейферта</a:t>
            </a:r>
          </a:p>
        </p:txBody>
      </p:sp>
      <p:sp>
        <p:nvSpPr>
          <p:cNvPr id="300" name="Двумерные поверхности, для которых заданный узел является краем."/>
          <p:cNvSpPr txBox="1"/>
          <p:nvPr/>
        </p:nvSpPr>
        <p:spPr>
          <a:xfrm>
            <a:off x="948661" y="11686755"/>
            <a:ext cx="22486678" cy="1589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marL="635000" indent="-635000">
              <a:spcBef>
                <a:spcPts val="39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sz="56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Двумерные поверхности, для которых заданный узел является краем.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НОВЫЕ направления исследованиЙ В ТГУ"/>
          <p:cNvSpPr txBox="1"/>
          <p:nvPr>
            <p:ph type="body" idx="13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НОВЫЕ направления исследованиЙ В ТГУ</a:t>
            </a:r>
          </a:p>
        </p:txBody>
      </p:sp>
      <p:pic>
        <p:nvPicPr>
          <p:cNvPr id="303" name="knot_g22.jpg" descr="knot_g2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2692" y="1661808"/>
            <a:ext cx="10392384" cy="1039238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M.Li, F. Lei, F. Li, A. Vesnin, On Yamada polynomial of spatial graphs obtained by edge replacement , arXiv.org, preprint no. 1801.09075"/>
          <p:cNvSpPr txBox="1"/>
          <p:nvPr/>
        </p:nvSpPr>
        <p:spPr>
          <a:xfrm>
            <a:off x="10287" y="11291518"/>
            <a:ext cx="24429195" cy="1860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marL="1375833" indent="-740833">
              <a:spcBef>
                <a:spcPts val="39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sz="4800"/>
            </a:pPr>
            <a:r>
              <a:rPr sz="56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M.Li, F. Lei, F. Li, </a:t>
            </a:r>
            <a:r>
              <a:rPr sz="5600"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A. Vesnin</a:t>
            </a:r>
            <a:r>
              <a:rPr sz="56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On Yamada polynomial of spatial graphs obtained by edge replacement , </a:t>
            </a:r>
            <a:r>
              <a:rPr u="sng">
                <a:solidFill>
                  <a:schemeClr val="accent1"/>
                </a:solidFill>
                <a:hlinkClick r:id="rId2" invalidUrl="" action="" tgtFrame="" tooltip="" history="1" highlightClick="0" endSnd="0"/>
              </a:rPr>
              <a:t>arXiv.org</a:t>
            </a:r>
            <a:r>
              <a:rPr sz="56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, preprint no. 1801.09075 </a:t>
            </a:r>
            <a:r>
              <a:t> </a:t>
            </a:r>
          </a:p>
        </p:txBody>
      </p:sp>
      <p:pic>
        <p:nvPicPr>
          <p:cNvPr id="306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86113" y="1853865"/>
            <a:ext cx="13477543" cy="9066711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Заузленные графы в пространстве."/>
          <p:cNvSpPr txBox="1"/>
          <p:nvPr/>
        </p:nvSpPr>
        <p:spPr>
          <a:xfrm>
            <a:off x="6441132" y="364569"/>
            <a:ext cx="11567505" cy="11183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marL="635000" indent="-635000">
              <a:spcBef>
                <a:spcPts val="39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sz="5600"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Заузленные графы в пространстве.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Виртуальные узлы и зацепления."/>
          <p:cNvSpPr txBox="1"/>
          <p:nvPr>
            <p:ph type="body" sz="quarter" idx="4294967295"/>
          </p:nvPr>
        </p:nvSpPr>
        <p:spPr>
          <a:xfrm>
            <a:off x="6755463" y="372846"/>
            <a:ext cx="11087317" cy="1470788"/>
          </a:xfrm>
          <a:prstGeom prst="rect">
            <a:avLst/>
          </a:prstGeom>
        </p:spPr>
        <p:txBody>
          <a:bodyPr/>
          <a:lstStyle>
            <a:lvl1pPr>
              <a:defRPr sz="5600"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Виртуальные узлы и зацепления.</a:t>
            </a:r>
          </a:p>
        </p:txBody>
      </p:sp>
      <p:sp>
        <p:nvSpPr>
          <p:cNvPr id="310" name="K. Kaur, M. Prabhakar, A. Vesnin, Two-variable polynomial invariants of virtual knots arising from flat virtual knot invariants, arXiv.org preprint no. 1803.05191."/>
          <p:cNvSpPr txBox="1"/>
          <p:nvPr/>
        </p:nvSpPr>
        <p:spPr>
          <a:xfrm>
            <a:off x="303072" y="10855150"/>
            <a:ext cx="23777856" cy="23916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635000" indent="-635000">
              <a:spcBef>
                <a:spcPts val="39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sz="56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K. Kaur, M. Prabhakar, </a:t>
            </a:r>
            <a:r>
              <a:rPr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</a:rPr>
              <a:t>A. Vesnin</a:t>
            </a:r>
            <a:r>
              <a:t>, Two-variable polynomial invariants of virtual knots arising from flat virtual knot invariants, </a:t>
            </a:r>
            <a:r>
              <a:rPr u="sng">
                <a:solidFill>
                  <a:schemeClr val="accent1"/>
                </a:solidFill>
                <a:hlinkClick r:id="rId2" invalidUrl="" action="" tgtFrame="" tooltip="" history="1" highlightClick="0" endSnd="0"/>
              </a:rPr>
              <a:t>arXiv.org</a:t>
            </a:r>
            <a:r>
              <a:t> preprint no. 1803.05191. </a:t>
            </a:r>
          </a:p>
        </p:txBody>
      </p:sp>
      <p:pic>
        <p:nvPicPr>
          <p:cNvPr id="311" name="virtual.png" descr="virtua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1146" y="2538790"/>
            <a:ext cx="6741617" cy="674161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virtual moves.gif" descr="virtual moves.gi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352371" y="2538790"/>
            <a:ext cx="12839039" cy="76212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Новые подходы к теории сложности узлов"/>
          <p:cNvSpPr txBox="1"/>
          <p:nvPr>
            <p:ph type="body" sz="quarter" idx="4294967295"/>
          </p:nvPr>
        </p:nvSpPr>
        <p:spPr>
          <a:xfrm>
            <a:off x="5314457" y="451487"/>
            <a:ext cx="13755086" cy="1285693"/>
          </a:xfrm>
          <a:prstGeom prst="rect">
            <a:avLst/>
          </a:prstGeom>
        </p:spPr>
        <p:txBody>
          <a:bodyPr/>
          <a:lstStyle>
            <a:lvl1pPr>
              <a:defRPr sz="5600"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Новые подходы к теории сложности узлов</a:t>
            </a:r>
          </a:p>
        </p:txBody>
      </p:sp>
      <p:sp>
        <p:nvSpPr>
          <p:cNvPr id="315" name="А.Ю. Веснин, С.В. Матвеев, Е.А. Фоминых, Новые аспекты теории сложности трехмерных многообразий. Успехи матем. наук, 2018 (в печати)."/>
          <p:cNvSpPr txBox="1"/>
          <p:nvPr/>
        </p:nvSpPr>
        <p:spPr>
          <a:xfrm>
            <a:off x="297282" y="11078182"/>
            <a:ext cx="23789436" cy="21240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 marL="635000" indent="-635000">
              <a:spcBef>
                <a:spcPts val="39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sz="56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</a:rPr>
              <a:t>А.Ю. Веснин</a:t>
            </a:r>
            <a:r>
              <a:t>, С.В. Матвеев, Е.А. Фоминых, Новые аспекты теории сложности трехмерных многообразий. Успехи матем. наук, 2018 (в печати). </a:t>
            </a:r>
          </a:p>
        </p:txBody>
      </p:sp>
      <p:pic>
        <p:nvPicPr>
          <p:cNvPr id="316" name="L10a157.pdf" descr="L10a15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672760" y="2132897"/>
            <a:ext cx="4159568" cy="4159567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L10n101.pdf" descr="L10n101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182784" y="2132897"/>
            <a:ext cx="4521201" cy="38811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8" name="L13n9382.pdf" descr="L13n9382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70863" y="6236111"/>
            <a:ext cx="4325650" cy="4325650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L14n24613.pdf" descr="L14n24613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5081" y="1757290"/>
            <a:ext cx="4521201" cy="396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0" name="L14n38547.pdf" descr="L14n38547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9641011" y="1757290"/>
            <a:ext cx="4521201" cy="39624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21" name="L12n1739.pdf" descr="L12n1739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6860696" y="6000448"/>
            <a:ext cx="5503313" cy="4291348"/>
          </a:xfrm>
          <a:prstGeom prst="rect">
            <a:avLst/>
          </a:prstGeom>
          <a:ln w="12700">
            <a:miter lim="400000"/>
          </a:ln>
        </p:spPr>
      </p:pic>
      <p:sp>
        <p:nvSpPr>
          <p:cNvPr id="322" name="Тетраэдральные узлы и зацепления - реализация геометрии Лобачевского на дополнениях к узлам."/>
          <p:cNvSpPr txBox="1"/>
          <p:nvPr/>
        </p:nvSpPr>
        <p:spPr>
          <a:xfrm>
            <a:off x="7465214" y="6808727"/>
            <a:ext cx="9453572" cy="37638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marL="635000" indent="-635000">
              <a:spcBef>
                <a:spcPts val="39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sz="56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Тетраэдральные узлы и зацепления - реализация геометрии Лобачевского на дополнениях к узлам.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JKTR.jpg" descr="JKTR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99141" y="2365174"/>
            <a:ext cx="5990435" cy="8985652"/>
          </a:xfrm>
          <a:prstGeom prst="rect">
            <a:avLst/>
          </a:prstGeom>
          <a:ln w="12700">
            <a:miter lim="400000"/>
          </a:ln>
        </p:spPr>
      </p:pic>
      <p:pic>
        <p:nvPicPr>
          <p:cNvPr id="325" name="book1.jpg" descr="book1.jpg"/>
          <p:cNvPicPr>
            <a:picLocks noChangeAspect="1"/>
          </p:cNvPicPr>
          <p:nvPr/>
        </p:nvPicPr>
        <p:blipFill>
          <a:blip r:embed="rId3">
            <a:extLst/>
          </a:blip>
          <a:srcRect l="0" t="0" r="0" b="0"/>
          <a:stretch>
            <a:fillRect/>
          </a:stretch>
        </p:blipFill>
        <p:spPr>
          <a:xfrm>
            <a:off x="73507" y="2125823"/>
            <a:ext cx="4409147" cy="609431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book2.jpg" descr="book2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227212" y="6947027"/>
            <a:ext cx="4723993" cy="6820739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Что почитать по теории узлов?"/>
          <p:cNvSpPr txBox="1"/>
          <p:nvPr>
            <p:ph type="body" sz="quarter" idx="4294967295"/>
          </p:nvPr>
        </p:nvSpPr>
        <p:spPr>
          <a:xfrm>
            <a:off x="7172297" y="485755"/>
            <a:ext cx="10039406" cy="1353632"/>
          </a:xfrm>
          <a:prstGeom prst="rect">
            <a:avLst/>
          </a:prstGeom>
        </p:spPr>
        <p:txBody>
          <a:bodyPr/>
          <a:lstStyle>
            <a:lvl1pPr>
              <a:defRPr sz="5600"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Что почитать по теории узлов?</a:t>
            </a:r>
          </a:p>
        </p:txBody>
      </p:sp>
      <p:pic>
        <p:nvPicPr>
          <p:cNvPr id="328" name="book4.jpg" descr="book4.jp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329891" y="5293168"/>
            <a:ext cx="4337990" cy="65188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29" name="book5.jpg" descr="book5.jp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8603759" y="1645626"/>
            <a:ext cx="4590043" cy="6518837"/>
          </a:xfrm>
          <a:prstGeom prst="rect">
            <a:avLst/>
          </a:prstGeom>
          <a:ln w="12700">
            <a:miter lim="400000"/>
          </a:ln>
        </p:spPr>
      </p:pic>
      <p:pic>
        <p:nvPicPr>
          <p:cNvPr id="330" name="book3.jpg" descr="book3.jp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098689" y="7797129"/>
            <a:ext cx="4198375" cy="6094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331" name="book6.jpg" descr="book6.jp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9146175" y="8038018"/>
            <a:ext cx="6094414" cy="60944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Спасибо за внимание!"/>
          <p:cNvSpPr txBox="1"/>
          <p:nvPr>
            <p:ph type="body" sz="quarter" idx="4294967295"/>
          </p:nvPr>
        </p:nvSpPr>
        <p:spPr>
          <a:xfrm>
            <a:off x="4934043" y="5779291"/>
            <a:ext cx="14515914" cy="2157418"/>
          </a:xfrm>
          <a:prstGeom prst="rect">
            <a:avLst/>
          </a:prstGeom>
        </p:spPr>
        <p:txBody>
          <a:bodyPr/>
          <a:lstStyle>
            <a:lvl1pPr marL="609129" indent="-609129">
              <a:defRPr sz="112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Спасибо за внимание!</a:t>
            </a:r>
          </a:p>
        </p:txBody>
      </p:sp>
      <p:sp>
        <p:nvSpPr>
          <p:cNvPr id="334" name="Веснин Андрей Юрьевич…"/>
          <p:cNvSpPr txBox="1"/>
          <p:nvPr/>
        </p:nvSpPr>
        <p:spPr>
          <a:xfrm>
            <a:off x="15652306" y="10728347"/>
            <a:ext cx="7741420" cy="1544831"/>
          </a:xfrm>
          <a:prstGeom prst="rect">
            <a:avLst/>
          </a:prstGeom>
          <a:ln w="25400">
            <a:solidFill>
              <a:srgbClr val="5B5854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80000"/>
              </a:lnSpc>
              <a:spcBef>
                <a:spcPts val="0"/>
              </a:spcBef>
              <a:defRPr cap="all" sz="5600">
                <a:latin typeface="+mn-lt"/>
                <a:ea typeface="+mn-ea"/>
                <a:cs typeface="+mn-cs"/>
                <a:sym typeface="DIN Condensed"/>
              </a:defRPr>
            </a:pPr>
            <a:r>
              <a:t>Веснин Андрей Юрьевич</a:t>
            </a:r>
          </a:p>
          <a:p>
            <a:pPr algn="ctr">
              <a:lnSpc>
                <a:spcPct val="80000"/>
              </a:lnSpc>
              <a:spcBef>
                <a:spcPts val="0"/>
              </a:spcBef>
              <a:defRPr cap="all" sz="5600">
                <a:latin typeface="+mn-lt"/>
                <a:ea typeface="+mn-ea"/>
                <a:cs typeface="+mn-cs"/>
                <a:sym typeface="DIN Condensed"/>
              </a:defRPr>
            </a:pPr>
            <a:r>
              <a:rPr u="sng">
                <a:solidFill>
                  <a:schemeClr val="accent1"/>
                </a:solidFill>
                <a:hlinkClick r:id="rId2" invalidUrl="" action="" tgtFrame="" tooltip="" history="1" highlightClick="0" endSnd="0"/>
              </a:rPr>
              <a:t>andrei.vesnin@gmail.com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tie.jpg" descr="ti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26945" y="349412"/>
            <a:ext cx="15930110" cy="130171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rdian.jpg" descr="Gordia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8168" y="-258"/>
            <a:ext cx="24440336" cy="1371651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Проблема Александра Македонского."/>
          <p:cNvSpPr txBox="1"/>
          <p:nvPr>
            <p:ph type="body" sz="quarter" idx="4294967295"/>
          </p:nvPr>
        </p:nvSpPr>
        <p:spPr>
          <a:xfrm>
            <a:off x="5888659" y="500897"/>
            <a:ext cx="12606682" cy="1452163"/>
          </a:xfrm>
          <a:prstGeom prst="rect">
            <a:avLst/>
          </a:prstGeom>
        </p:spPr>
        <p:txBody>
          <a:bodyPr/>
          <a:lstStyle>
            <a:lvl1pPr>
              <a:defRPr sz="5600"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Проблема Александра Македонского.</a:t>
            </a:r>
          </a:p>
        </p:txBody>
      </p:sp>
      <p:pic>
        <p:nvPicPr>
          <p:cNvPr id="180" name="Gordian-Knot.jpg" descr="Gordian-Kno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028624" y="2093879"/>
            <a:ext cx="6326752" cy="9528242"/>
          </a:xfrm>
          <a:prstGeom prst="rect">
            <a:avLst/>
          </a:prstGeom>
          <a:ln w="12700">
            <a:miter lim="400000"/>
          </a:ln>
        </p:spPr>
      </p:pic>
      <p:sp>
        <p:nvSpPr>
          <p:cNvPr id="181" name="Гордиев узел."/>
          <p:cNvSpPr txBox="1"/>
          <p:nvPr/>
        </p:nvSpPr>
        <p:spPr>
          <a:xfrm>
            <a:off x="9747760" y="11104122"/>
            <a:ext cx="4888481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marL="635000" indent="-635000">
              <a:spcBef>
                <a:spcPts val="39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sz="5600"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Гордиев узел.</a:t>
            </a:r>
          </a:p>
        </p:txBody>
      </p:sp>
      <p:sp>
        <p:nvSpPr>
          <p:cNvPr id="182" name="Ответить на вопрос: Можно ли «распутать» Гордиев узел?"/>
          <p:cNvSpPr txBox="1"/>
          <p:nvPr/>
        </p:nvSpPr>
        <p:spPr>
          <a:xfrm>
            <a:off x="765474" y="2817103"/>
            <a:ext cx="7926887" cy="3200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marL="635000" indent="-635000">
              <a:spcBef>
                <a:spcPts val="39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sz="56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Ответить на вопрос: Можно ли «распутать» Гордиев узел?</a:t>
            </a:r>
          </a:p>
        </p:txBody>
      </p:sp>
      <p:sp>
        <p:nvSpPr>
          <p:cNvPr id="183" name="Если «да», то найти алгоритм, позволяющий это сделать."/>
          <p:cNvSpPr txBox="1"/>
          <p:nvPr/>
        </p:nvSpPr>
        <p:spPr>
          <a:xfrm>
            <a:off x="16110856" y="7520638"/>
            <a:ext cx="7926887" cy="2884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marL="615950" indent="-615950" defTabSz="800735">
              <a:spcBef>
                <a:spcPts val="37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sz="5432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Если «да», то найти алгоритм, позволяющий это сделать.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Вложение  n окружностей называется n-компонентным зацеплением."/>
          <p:cNvSpPr txBox="1"/>
          <p:nvPr>
            <p:ph type="body" sz="quarter" idx="4294967295"/>
          </p:nvPr>
        </p:nvSpPr>
        <p:spPr>
          <a:xfrm>
            <a:off x="762000" y="6961545"/>
            <a:ext cx="22860000" cy="1521581"/>
          </a:xfrm>
          <a:prstGeom prst="rect">
            <a:avLst/>
          </a:prstGeom>
        </p:spPr>
        <p:txBody>
          <a:bodyPr/>
          <a:lstStyle/>
          <a:p>
            <a:pPr marL="683846" indent="-683846">
              <a:defRPr sz="5200"/>
            </a:pPr>
            <a:r>
              <a:rPr sz="5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rPr>
              <a:t>Вложение  n окружностей называется n-компонентным </a:t>
            </a:r>
            <a:r>
              <a:rPr sz="5600"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  <a:latin typeface="Calibri"/>
                <a:ea typeface="Calibri"/>
                <a:cs typeface="Calibri"/>
                <a:sym typeface="Calibri"/>
              </a:rPr>
              <a:t>зацеплением</a:t>
            </a:r>
            <a:r>
              <a:t>. </a:t>
            </a:r>
          </a:p>
        </p:txBody>
      </p:sp>
      <p:sp>
        <p:nvSpPr>
          <p:cNvPr id="186" name="Узел - это вложение окружности в трехмерное пространство."/>
          <p:cNvSpPr txBox="1"/>
          <p:nvPr/>
        </p:nvSpPr>
        <p:spPr>
          <a:xfrm>
            <a:off x="648608" y="690168"/>
            <a:ext cx="23086784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35000" indent="-635000">
              <a:spcBef>
                <a:spcPts val="39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sz="5600">
                <a:latin typeface="Calibri"/>
                <a:ea typeface="Calibri"/>
                <a:cs typeface="Calibri"/>
                <a:sym typeface="Calibri"/>
              </a:defRPr>
            </a:pPr>
            <a:r>
              <a:rPr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</a:rPr>
              <a:t>Узел</a:t>
            </a:r>
            <a:r>
              <a:t> </a:t>
            </a:r>
            <a:r>
              <a:rPr>
                <a:solidFill>
                  <a:srgbClr val="222222"/>
                </a:solidFill>
              </a:rPr>
              <a:t>- это вложение окружности в трехмерное пространство. </a:t>
            </a:r>
          </a:p>
        </p:txBody>
      </p:sp>
      <p:pic>
        <p:nvPicPr>
          <p:cNvPr id="187" name="unknot.jpg" descr="unknot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57369" y="2797585"/>
            <a:ext cx="3707722" cy="3707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3_1.jpg" descr="3_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01205" y="3000570"/>
            <a:ext cx="3318095" cy="3536157"/>
          </a:xfrm>
          <a:prstGeom prst="rect">
            <a:avLst/>
          </a:prstGeom>
          <a:ln w="12700">
            <a:miter lim="400000"/>
          </a:ln>
        </p:spPr>
      </p:pic>
      <p:pic>
        <p:nvPicPr>
          <p:cNvPr id="189" name="4_1.jpg" descr="4_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6690430" y="2766165"/>
            <a:ext cx="3318095" cy="377056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0" name="Borromean.pdf" descr="Borromean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6023477" y="8609672"/>
            <a:ext cx="4207308" cy="4175752"/>
          </a:xfrm>
          <a:prstGeom prst="rect">
            <a:avLst/>
          </a:prstGeom>
          <a:ln w="12700">
            <a:miter lim="400000"/>
          </a:ln>
        </p:spPr>
      </p:pic>
      <p:pic>
        <p:nvPicPr>
          <p:cNvPr id="191" name="Изображение" descr="Изображение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9914929" y="8906160"/>
            <a:ext cx="4554142" cy="341121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2" name="Изображение" descr="Изображение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381211" y="9154434"/>
            <a:ext cx="4554141" cy="353615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Математические узлы рассматриваются с точностью до изотопии: два узла эквивалентны, если один можно непрерывно продеформировать в другой не допуская разрывов и самопересечений."/>
          <p:cNvSpPr txBox="1"/>
          <p:nvPr/>
        </p:nvSpPr>
        <p:spPr>
          <a:xfrm>
            <a:off x="590030" y="5511800"/>
            <a:ext cx="23203941" cy="2692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635000" indent="-635000">
              <a:spcBef>
                <a:spcPts val="39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sz="5600">
                <a:solidFill>
                  <a:schemeClr val="accent1">
                    <a:hueOff val="262910"/>
                    <a:satOff val="3867"/>
                    <a:lumOff val="-18039"/>
                  </a:schemeClr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Математические узлы рассматриваются с точностью до </a:t>
            </a:r>
            <a:r>
              <a:rPr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</a:rPr>
              <a:t>изотопии:</a:t>
            </a:r>
            <a:r>
              <a:t> два узла </a:t>
            </a:r>
            <a:r>
              <a:rPr>
                <a:solidFill>
                  <a:schemeClr val="accent5">
                    <a:hueOff val="-234537"/>
                    <a:satOff val="-1108"/>
                    <a:lumOff val="-14796"/>
                  </a:schemeClr>
                </a:solidFill>
              </a:rPr>
              <a:t>эквивалентны,</a:t>
            </a:r>
            <a:r>
              <a:t> если один можно непрерывно продеформировать в другой не допуская разрывов и самопересечений.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3_1.jpg" descr="3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94297" y="2540931"/>
            <a:ext cx="4212835" cy="44896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unknot.jpg" descr="unknot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074087" y="2540931"/>
            <a:ext cx="4489698" cy="4489699"/>
          </a:xfrm>
          <a:prstGeom prst="rect">
            <a:avLst/>
          </a:prstGeom>
          <a:ln w="12700">
            <a:miter lim="400000"/>
          </a:ln>
        </p:spPr>
      </p:pic>
      <p:sp>
        <p:nvSpPr>
          <p:cNvPr id="198" name="Проблема 1. Эквивалентен ли заданный узел  тривиальному?"/>
          <p:cNvSpPr txBox="1"/>
          <p:nvPr/>
        </p:nvSpPr>
        <p:spPr>
          <a:xfrm>
            <a:off x="1159407" y="986036"/>
            <a:ext cx="19483935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635000" indent="-635000">
              <a:spcBef>
                <a:spcPts val="39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sz="5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Проблема 1. Эквивалентен ли заданный узел  тривиальному?</a:t>
            </a:r>
          </a:p>
        </p:txBody>
      </p:sp>
      <p:sp>
        <p:nvSpPr>
          <p:cNvPr id="199" name="Проблема 2. Эквивалентны ли два заданных узла?"/>
          <p:cNvSpPr txBox="1"/>
          <p:nvPr/>
        </p:nvSpPr>
        <p:spPr>
          <a:xfrm>
            <a:off x="956877" y="7505280"/>
            <a:ext cx="16088718" cy="96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marL="635000" indent="-635000">
              <a:spcBef>
                <a:spcPts val="3900"/>
              </a:spcBef>
              <a:buClr>
                <a:schemeClr val="accent1">
                  <a:satOff val="-4060"/>
                </a:schemeClr>
              </a:buClr>
              <a:buSzPct val="104999"/>
              <a:buFont typeface="Avenir Next"/>
              <a:buChar char="‣"/>
              <a:defRPr sz="5600">
                <a:solidFill>
                  <a:srgbClr val="222222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Проблема 2. Эквивалентны ли два заданных узла?</a:t>
            </a:r>
          </a:p>
        </p:txBody>
      </p:sp>
      <p:pic>
        <p:nvPicPr>
          <p:cNvPr id="200" name="4_1.jpg" descr="4_1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125247" y="8945131"/>
            <a:ext cx="3950935" cy="44896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01" name="3_1.jpg" descr="3_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12519" y="8945131"/>
            <a:ext cx="4212834" cy="44896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222222"/>
      </a:dk1>
      <a:lt1>
        <a:srgbClr val="838787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New_Template7">
  <a:themeElements>
    <a:clrScheme name="New_Template7">
      <a:dk1>
        <a:srgbClr val="000000"/>
      </a:dk1>
      <a:lt1>
        <a:srgbClr val="FFFFFF"/>
      </a:lt1>
      <a:dk2>
        <a:srgbClr val="222222"/>
      </a:dk2>
      <a:lt2>
        <a:srgbClr val="A6AAA9"/>
      </a:lt2>
      <a:accent1>
        <a:srgbClr val="34A5DA"/>
      </a:accent1>
      <a:accent2>
        <a:srgbClr val="3F969A"/>
      </a:accent2>
      <a:accent3>
        <a:srgbClr val="8ABE5E"/>
      </a:accent3>
      <a:accent4>
        <a:srgbClr val="FDCB56"/>
      </a:accent4>
      <a:accent5>
        <a:srgbClr val="E42832"/>
      </a:accent5>
      <a:accent6>
        <a:srgbClr val="C52060"/>
      </a:accent6>
      <a:hlink>
        <a:srgbClr val="0000FF"/>
      </a:hlink>
      <a:folHlink>
        <a:srgbClr val="FF00FF"/>
      </a:folHlink>
    </a:clrScheme>
    <a:fontScheme name="New_Template7">
      <a:majorFont>
        <a:latin typeface="DIN Condensed"/>
        <a:ea typeface="DIN Condensed"/>
        <a:cs typeface="DIN Condensed"/>
      </a:majorFont>
      <a:minorFont>
        <a:latin typeface="DIN Condensed"/>
        <a:ea typeface="DIN Condensed"/>
        <a:cs typeface="DIN Condensed"/>
      </a:minorFont>
    </a:fontScheme>
    <a:fmtScheme name="New_Template7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8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all" i="0" spc="0" strike="noStrike" sz="4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DIN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l" defTabSz="825500" rtl="0" fontAlgn="auto" latinLnBrk="0" hangingPunct="0">
          <a:lnSpc>
            <a:spcPct val="100000"/>
          </a:lnSpc>
          <a:spcBef>
            <a:spcPts val="340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000" u="none" kumimoji="0" normalizeH="0">
            <a:ln>
              <a:noFill/>
            </a:ln>
            <a:solidFill>
              <a:srgbClr val="838787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