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56" r:id="rId2"/>
    <p:sldId id="257" r:id="rId3"/>
    <p:sldId id="261" r:id="rId4"/>
    <p:sldId id="263" r:id="rId5"/>
    <p:sldId id="265" r:id="rId6"/>
    <p:sldId id="266" r:id="rId7"/>
    <p:sldId id="268" r:id="rId8"/>
    <p:sldId id="270" r:id="rId9"/>
    <p:sldId id="269" r:id="rId10"/>
    <p:sldId id="276" r:id="rId11"/>
    <p:sldId id="279" r:id="rId12"/>
    <p:sldId id="309" r:id="rId13"/>
    <p:sldId id="312" r:id="rId14"/>
    <p:sldId id="311" r:id="rId15"/>
    <p:sldId id="310" r:id="rId16"/>
    <p:sldId id="357" r:id="rId17"/>
    <p:sldId id="313" r:id="rId18"/>
    <p:sldId id="314" r:id="rId19"/>
    <p:sldId id="302" r:id="rId20"/>
    <p:sldId id="301" r:id="rId21"/>
    <p:sldId id="315" r:id="rId22"/>
    <p:sldId id="303" r:id="rId23"/>
    <p:sldId id="304" r:id="rId24"/>
    <p:sldId id="305" r:id="rId25"/>
    <p:sldId id="306" r:id="rId26"/>
    <p:sldId id="307" r:id="rId27"/>
    <p:sldId id="308" r:id="rId28"/>
    <p:sldId id="317" r:id="rId29"/>
    <p:sldId id="319" r:id="rId30"/>
    <p:sldId id="320" r:id="rId31"/>
    <p:sldId id="316" r:id="rId32"/>
    <p:sldId id="277" r:id="rId33"/>
    <p:sldId id="321" r:id="rId34"/>
    <p:sldId id="327" r:id="rId35"/>
    <p:sldId id="324" r:id="rId36"/>
    <p:sldId id="323" r:id="rId37"/>
    <p:sldId id="330" r:id="rId38"/>
    <p:sldId id="329" r:id="rId39"/>
    <p:sldId id="328" r:id="rId40"/>
    <p:sldId id="322" r:id="rId41"/>
    <p:sldId id="332" r:id="rId42"/>
    <p:sldId id="333" r:id="rId43"/>
    <p:sldId id="334" r:id="rId44"/>
    <p:sldId id="335" r:id="rId45"/>
    <p:sldId id="336" r:id="rId46"/>
    <p:sldId id="340" r:id="rId47"/>
    <p:sldId id="339" r:id="rId48"/>
    <p:sldId id="342" r:id="rId49"/>
    <p:sldId id="341" r:id="rId50"/>
    <p:sldId id="345" r:id="rId51"/>
    <p:sldId id="344" r:id="rId52"/>
    <p:sldId id="346" r:id="rId53"/>
    <p:sldId id="337" r:id="rId54"/>
    <p:sldId id="338" r:id="rId55"/>
    <p:sldId id="351" r:id="rId56"/>
    <p:sldId id="350" r:id="rId57"/>
    <p:sldId id="348" r:id="rId58"/>
    <p:sldId id="352" r:id="rId59"/>
    <p:sldId id="349" r:id="rId60"/>
    <p:sldId id="353" r:id="rId61"/>
    <p:sldId id="355" r:id="rId62"/>
    <p:sldId id="356" r:id="rId63"/>
    <p:sldId id="260" r:id="rId64"/>
  </p:sldIdLst>
  <p:sldSz cx="10312400" cy="77343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68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16072251"/>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56854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Заголовок цвет">
    <p:spTree>
      <p:nvGrpSpPr>
        <p:cNvPr id="1" name=""/>
        <p:cNvGrpSpPr/>
        <p:nvPr/>
      </p:nvGrpSpPr>
      <p:grpSpPr>
        <a:xfrm>
          <a:off x="0" y="0"/>
          <a:ext cx="0" cy="0"/>
          <a:chOff x="0" y="0"/>
          <a:chExt cx="0" cy="0"/>
        </a:xfrm>
      </p:grpSpPr>
      <p:sp>
        <p:nvSpPr>
          <p:cNvPr id="6" name="Shape 6"/>
          <p:cNvSpPr>
            <a:spLocks noGrp="1"/>
          </p:cNvSpPr>
          <p:nvPr>
            <p:ph type="title"/>
          </p:nvPr>
        </p:nvSpPr>
        <p:spPr>
          <a:xfrm>
            <a:off x="774026" y="0"/>
            <a:ext cx="8772288" cy="1770610"/>
          </a:xfrm>
          <a:prstGeom prst="rect">
            <a:avLst/>
          </a:prstGeom>
        </p:spPr>
        <p:txBody>
          <a:bodyPr anchor="b"/>
          <a:lstStyle>
            <a:lvl1pPr>
              <a:defRPr sz="6700">
                <a:solidFill>
                  <a:srgbClr val="0072BC"/>
                </a:solidFill>
              </a:defRPr>
            </a:lvl1pPr>
          </a:lstStyle>
          <a:p>
            <a:pPr lvl="0">
              <a:defRPr sz="1800">
                <a:solidFill>
                  <a:srgbClr val="000000"/>
                </a:solidFill>
              </a:defRPr>
            </a:pPr>
            <a:r>
              <a:rPr sz="6700">
                <a:solidFill>
                  <a:srgbClr val="0072BC"/>
                </a:solidFill>
              </a:rPr>
              <a:t>Образец заголовка</a:t>
            </a:r>
          </a:p>
        </p:txBody>
      </p:sp>
      <p:sp>
        <p:nvSpPr>
          <p:cNvPr id="7" name="Shape 7"/>
          <p:cNvSpPr>
            <a:spLocks noGrp="1"/>
          </p:cNvSpPr>
          <p:nvPr>
            <p:ph type="body" idx="1"/>
          </p:nvPr>
        </p:nvSpPr>
        <p:spPr>
          <a:xfrm>
            <a:off x="774026" y="1923806"/>
            <a:ext cx="7740255" cy="2514757"/>
          </a:xfrm>
          <a:prstGeom prst="rect">
            <a:avLst/>
          </a:prstGeom>
        </p:spPr>
        <p:txBody>
          <a:bodyPr/>
          <a:lstStyle>
            <a:lvl1pPr marL="0" indent="0">
              <a:buSzTx/>
              <a:buFontTx/>
              <a:buNone/>
              <a:defRPr sz="2700"/>
            </a:lvl1pPr>
          </a:lstStyle>
          <a:p>
            <a:pPr lvl="0">
              <a:defRPr sz="1800"/>
            </a:pPr>
            <a:r>
              <a:rPr sz="2700"/>
              <a:t>Образец подзаголовка</a:t>
            </a:r>
          </a:p>
        </p:txBody>
      </p:sp>
      <p:sp>
        <p:nvSpPr>
          <p:cNvPr id="8" name="Shape 8"/>
          <p:cNvSpPr>
            <a:spLocks noGrp="1"/>
          </p:cNvSpPr>
          <p:nvPr>
            <p:ph type="sldNum" sz="quarter" idx="2"/>
          </p:nvPr>
        </p:nvSpPr>
        <p:spPr>
          <a:xfrm>
            <a:off x="7288738" y="7106518"/>
            <a:ext cx="2322077" cy="2819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41" name="Shape 41"/>
          <p:cNvSpPr>
            <a:spLocks noGrp="1"/>
          </p:cNvSpPr>
          <p:nvPr>
            <p:ph type="title"/>
          </p:nvPr>
        </p:nvSpPr>
        <p:spPr>
          <a:xfrm>
            <a:off x="710866" y="0"/>
            <a:ext cx="3328579" cy="2322195"/>
          </a:xfrm>
          <a:prstGeom prst="rect">
            <a:avLst/>
          </a:prstGeom>
        </p:spPr>
        <p:txBody>
          <a:bodyPr anchor="b"/>
          <a:lstStyle>
            <a:lvl1pPr>
              <a:defRPr sz="3600"/>
            </a:lvl1pPr>
          </a:lstStyle>
          <a:p>
            <a:pPr lvl="0">
              <a:defRPr sz="1800"/>
            </a:pPr>
            <a:r>
              <a:rPr sz="3600"/>
              <a:t>Образец заголовка</a:t>
            </a:r>
          </a:p>
        </p:txBody>
      </p:sp>
      <p:sp>
        <p:nvSpPr>
          <p:cNvPr id="42" name="Shape 42"/>
          <p:cNvSpPr>
            <a:spLocks noGrp="1"/>
          </p:cNvSpPr>
          <p:nvPr>
            <p:ph type="body" idx="1"/>
          </p:nvPr>
        </p:nvSpPr>
        <p:spPr>
          <a:xfrm>
            <a:off x="710866" y="2322195"/>
            <a:ext cx="3328579" cy="5412106"/>
          </a:xfrm>
          <a:prstGeom prst="rect">
            <a:avLst/>
          </a:prstGeom>
        </p:spPr>
        <p:txBody>
          <a:bodyPr/>
          <a:lstStyle>
            <a:lvl1pPr marL="0" indent="0">
              <a:buSzTx/>
              <a:buFontTx/>
              <a:buNone/>
              <a:defRPr sz="1800"/>
            </a:lvl1pPr>
          </a:lstStyle>
          <a:p>
            <a:pPr lvl="0"/>
            <a:r>
              <a:t>Образец текста</a:t>
            </a:r>
          </a:p>
        </p:txBody>
      </p:sp>
      <p:sp>
        <p:nvSpPr>
          <p:cNvPr id="43" name="Shape 4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4900"/>
              <a:t>Образец заголовка</a:t>
            </a:r>
          </a:p>
        </p:txBody>
      </p:sp>
      <p:sp>
        <p:nvSpPr>
          <p:cNvPr id="46" name="Shape 46"/>
          <p:cNvSpPr>
            <a:spLocks noGrp="1"/>
          </p:cNvSpPr>
          <p:nvPr>
            <p:ph type="body" idx="1"/>
          </p:nvPr>
        </p:nvSpPr>
        <p:spPr>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49" name="Shape 49"/>
          <p:cNvSpPr>
            <a:spLocks noGrp="1"/>
          </p:cNvSpPr>
          <p:nvPr>
            <p:ph type="title"/>
          </p:nvPr>
        </p:nvSpPr>
        <p:spPr>
          <a:xfrm>
            <a:off x="7385491" y="0"/>
            <a:ext cx="2225324" cy="7384080"/>
          </a:xfrm>
          <a:prstGeom prst="rect">
            <a:avLst/>
          </a:prstGeom>
        </p:spPr>
        <p:txBody>
          <a:bodyPr/>
          <a:lstStyle/>
          <a:p>
            <a:pPr lvl="0">
              <a:defRPr sz="1800"/>
            </a:pPr>
            <a:r>
              <a:rPr sz="4900"/>
              <a:t>Образец заголовка</a:t>
            </a:r>
          </a:p>
        </p:txBody>
      </p:sp>
      <p:sp>
        <p:nvSpPr>
          <p:cNvPr id="50" name="Shape 50"/>
          <p:cNvSpPr>
            <a:spLocks noGrp="1"/>
          </p:cNvSpPr>
          <p:nvPr>
            <p:ph type="body" idx="1"/>
          </p:nvPr>
        </p:nvSpPr>
        <p:spPr>
          <a:xfrm>
            <a:off x="709523" y="412118"/>
            <a:ext cx="6546965" cy="7322182"/>
          </a:xfrm>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51" name="Shape 5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53" name="Shape 53"/>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54" name="Shape 54"/>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55" name="Shape 5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57" name="Shape 5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58" name="Shape 58"/>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59" name="Shape 5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61" name="Shape 61"/>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62" name="Shape 62"/>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63" name="Shape 6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65" name="Shape 65"/>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66" name="Shape 66"/>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67" name="Shape 67"/>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69" name="Shape 69"/>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70" name="Shape 70"/>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71" name="Shape 7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73" name="Shape 73"/>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74" name="Shape 7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76" name="Shape 7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Шаблон страницы">
    <p:spTree>
      <p:nvGrpSpPr>
        <p:cNvPr id="1" name=""/>
        <p:cNvGrpSpPr/>
        <p:nvPr/>
      </p:nvGrpSpPr>
      <p:grpSpPr>
        <a:xfrm>
          <a:off x="0" y="0"/>
          <a:ext cx="0" cy="0"/>
          <a:chOff x="0" y="0"/>
          <a:chExt cx="0" cy="0"/>
        </a:xfrm>
      </p:grpSpPr>
      <p:sp>
        <p:nvSpPr>
          <p:cNvPr id="10" name="Shape 10"/>
          <p:cNvSpPr>
            <a:spLocks noGrp="1"/>
          </p:cNvSpPr>
          <p:nvPr>
            <p:ph type="title"/>
          </p:nvPr>
        </p:nvSpPr>
        <p:spPr>
          <a:xfrm>
            <a:off x="1082887" y="0"/>
            <a:ext cx="8772288" cy="1770610"/>
          </a:xfrm>
          <a:prstGeom prst="rect">
            <a:avLst/>
          </a:prstGeom>
        </p:spPr>
        <p:txBody>
          <a:bodyPr anchor="b"/>
          <a:lstStyle>
            <a:lvl1pPr>
              <a:defRPr sz="6700" b="1">
                <a:latin typeface="Calibri" panose="020F0502020204030204" pitchFamily="34" charset="0"/>
              </a:defRPr>
            </a:lvl1pPr>
          </a:lstStyle>
          <a:p>
            <a:pPr lvl="0">
              <a:defRPr sz="1800"/>
            </a:pPr>
            <a:r>
              <a:rPr sz="6700" dirty="0" err="1"/>
              <a:t>Образец</a:t>
            </a:r>
            <a:r>
              <a:rPr sz="6700" dirty="0"/>
              <a:t> </a:t>
            </a:r>
            <a:r>
              <a:rPr sz="6700" dirty="0" err="1"/>
              <a:t>заголовка</a:t>
            </a:r>
            <a:endParaRPr sz="6700" dirty="0"/>
          </a:p>
        </p:txBody>
      </p:sp>
      <p:sp>
        <p:nvSpPr>
          <p:cNvPr id="11" name="Shape 11"/>
          <p:cNvSpPr>
            <a:spLocks noGrp="1"/>
          </p:cNvSpPr>
          <p:nvPr>
            <p:ph type="body" idx="1"/>
          </p:nvPr>
        </p:nvSpPr>
        <p:spPr>
          <a:xfrm>
            <a:off x="1082887" y="1772267"/>
            <a:ext cx="7740255" cy="2514757"/>
          </a:xfrm>
          <a:prstGeom prst="rect">
            <a:avLst/>
          </a:prstGeom>
        </p:spPr>
        <p:txBody>
          <a:bodyPr/>
          <a:lstStyle>
            <a:lvl1pPr marL="0" indent="0">
              <a:buSzTx/>
              <a:buFontTx/>
              <a:buNone/>
              <a:defRPr sz="2700">
                <a:solidFill>
                  <a:srgbClr val="535353"/>
                </a:solidFill>
                <a:latin typeface="Calibri" panose="020F0502020204030204" pitchFamily="34" charset="0"/>
              </a:defRPr>
            </a:lvl1pPr>
          </a:lstStyle>
          <a:p>
            <a:pPr lvl="0">
              <a:defRPr sz="1800">
                <a:solidFill>
                  <a:srgbClr val="000000"/>
                </a:solidFill>
              </a:defRPr>
            </a:pPr>
            <a:r>
              <a:rPr sz="2700" dirty="0" err="1">
                <a:solidFill>
                  <a:srgbClr val="535353"/>
                </a:solidFill>
              </a:rPr>
              <a:t>Образец</a:t>
            </a:r>
            <a:r>
              <a:rPr sz="2700" dirty="0">
                <a:solidFill>
                  <a:srgbClr val="535353"/>
                </a:solidFill>
              </a:rPr>
              <a:t> </a:t>
            </a:r>
            <a:r>
              <a:rPr sz="2700" dirty="0" err="1">
                <a:solidFill>
                  <a:srgbClr val="535353"/>
                </a:solidFill>
              </a:rPr>
              <a:t>подзаголовка</a:t>
            </a:r>
            <a:endParaRPr sz="2700" dirty="0">
              <a:solidFill>
                <a:srgbClr val="535353"/>
              </a:solidFill>
            </a:endParaRPr>
          </a:p>
        </p:txBody>
      </p:sp>
      <p:sp>
        <p:nvSpPr>
          <p:cNvPr id="12" name="Shape 12"/>
          <p:cNvSpPr>
            <a:spLocks noGrp="1"/>
          </p:cNvSpPr>
          <p:nvPr>
            <p:ph type="sldNum" sz="quarter" idx="2"/>
          </p:nvPr>
        </p:nvSpPr>
        <p:spPr>
          <a:xfrm>
            <a:off x="7491938" y="7018699"/>
            <a:ext cx="2322077" cy="2819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78" name="Shape 78"/>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79" name="Shape 79"/>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80" name="Shape 8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82" name="Shape 82"/>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83" name="Shape 83"/>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84" name="Shape 8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86" name="Shape 86"/>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87" name="Shape 87"/>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88" name="Shape 8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90" name="Shape 90"/>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91" name="Shape 91"/>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92" name="Shape 9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94" name="Shape 94"/>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95" name="Shape 95"/>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96" name="Shape 9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98" name="Shape 98"/>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99" name="Shape 99"/>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00" name="Shape 10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102" name="Shape 102"/>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103" name="Shape 103"/>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104" name="Shape 10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106" name="Shape 106"/>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07" name="Shape 107"/>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08" name="Shape 10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110" name="Shape 110"/>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111" name="Shape 111"/>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112" name="Shape 11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114" name="Shape 114"/>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115" name="Shape 11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4900"/>
              <a:t>Образец заголовка</a:t>
            </a:r>
          </a:p>
        </p:txBody>
      </p:sp>
      <p:sp>
        <p:nvSpPr>
          <p:cNvPr id="17" name="Shape 17"/>
          <p:cNvSpPr>
            <a:spLocks noGrp="1"/>
          </p:cNvSpPr>
          <p:nvPr>
            <p:ph type="body" idx="1"/>
          </p:nvPr>
        </p:nvSpPr>
        <p:spPr>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119" name="Shape 119"/>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20" name="Shape 120"/>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121" name="Shape 12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123" name="Shape 123"/>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24" name="Shape 124"/>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125" name="Shape 12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127" name="Shape 12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28" name="Shape 128"/>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29" name="Shape 12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31" name="Shape 131"/>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132" name="Shape 132"/>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33" name="Shape 13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135" name="Shape 135"/>
          <p:cNvSpPr>
            <a:spLocks noGrp="1"/>
          </p:cNvSpPr>
          <p:nvPr>
            <p:ph type="title"/>
          </p:nvPr>
        </p:nvSpPr>
        <p:spPr>
          <a:xfrm>
            <a:off x="1290637" y="0"/>
            <a:ext cx="7739063" cy="3962400"/>
          </a:xfrm>
          <a:prstGeom prst="rect">
            <a:avLst/>
          </a:prstGeom>
        </p:spPr>
        <p:txBody>
          <a:bodyPr anchor="b"/>
          <a:lstStyle>
            <a:lvl1pPr algn="ctr" defTabSz="914400">
              <a:defRPr sz="6000"/>
            </a:lvl1pPr>
          </a:lstStyle>
          <a:p>
            <a:pPr lvl="0">
              <a:defRPr sz="1800"/>
            </a:pPr>
            <a:r>
              <a:rPr sz="6000"/>
              <a:t>Образец заголовка</a:t>
            </a:r>
          </a:p>
        </p:txBody>
      </p:sp>
      <p:sp>
        <p:nvSpPr>
          <p:cNvPr id="136" name="Shape 136"/>
          <p:cNvSpPr>
            <a:spLocks noGrp="1"/>
          </p:cNvSpPr>
          <p:nvPr>
            <p:ph type="body" idx="1"/>
          </p:nvPr>
        </p:nvSpPr>
        <p:spPr>
          <a:xfrm>
            <a:off x="1290637" y="4065587"/>
            <a:ext cx="7739063" cy="3668713"/>
          </a:xfrm>
          <a:prstGeom prst="rect">
            <a:avLst/>
          </a:prstGeom>
        </p:spPr>
        <p:txBody>
          <a:bodyPr/>
          <a:lstStyle>
            <a:lvl1pPr marL="0" indent="0" algn="ctr" defTabSz="914400">
              <a:spcBef>
                <a:spcPts val="1000"/>
              </a:spcBef>
              <a:buSzTx/>
              <a:buFontTx/>
              <a:buNone/>
              <a:defRPr sz="2400"/>
            </a:lvl1pPr>
          </a:lstStyle>
          <a:p>
            <a:pPr lvl="0">
              <a:defRPr sz="1800"/>
            </a:pPr>
            <a:r>
              <a:rPr sz="2400"/>
              <a:t>Образец подзаголовка</a:t>
            </a:r>
          </a:p>
        </p:txBody>
      </p:sp>
      <p:sp>
        <p:nvSpPr>
          <p:cNvPr id="137" name="Shape 137"/>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139" name="Shape 139"/>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40" name="Shape 140"/>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41" name="Shape 141"/>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143" name="Shape 143"/>
          <p:cNvSpPr>
            <a:spLocks noGrp="1"/>
          </p:cNvSpPr>
          <p:nvPr>
            <p:ph type="title"/>
          </p:nvPr>
        </p:nvSpPr>
        <p:spPr>
          <a:xfrm>
            <a:off x="704850" y="0"/>
            <a:ext cx="8901114" cy="5149850"/>
          </a:xfrm>
          <a:prstGeom prst="rect">
            <a:avLst/>
          </a:prstGeom>
        </p:spPr>
        <p:txBody>
          <a:bodyPr anchor="b"/>
          <a:lstStyle>
            <a:lvl1pPr defTabSz="914400">
              <a:defRPr sz="6000"/>
            </a:lvl1pPr>
          </a:lstStyle>
          <a:p>
            <a:pPr lvl="0">
              <a:defRPr sz="1800"/>
            </a:pPr>
            <a:r>
              <a:rPr sz="6000"/>
              <a:t>Образец заголовка</a:t>
            </a:r>
          </a:p>
        </p:txBody>
      </p:sp>
      <p:sp>
        <p:nvSpPr>
          <p:cNvPr id="144" name="Shape 144"/>
          <p:cNvSpPr>
            <a:spLocks noGrp="1"/>
          </p:cNvSpPr>
          <p:nvPr>
            <p:ph type="body" idx="1"/>
          </p:nvPr>
        </p:nvSpPr>
        <p:spPr>
          <a:xfrm>
            <a:off x="704850" y="5180012"/>
            <a:ext cx="8901114" cy="2554288"/>
          </a:xfrm>
          <a:prstGeom prst="rect">
            <a:avLst/>
          </a:prstGeom>
        </p:spPr>
        <p:txBody>
          <a:bodyPr/>
          <a:lstStyle>
            <a:lvl1pPr marL="0" indent="0" defTabSz="914400">
              <a:spcBef>
                <a:spcPts val="1000"/>
              </a:spcBef>
              <a:buSzTx/>
              <a:buFontTx/>
              <a:buNone/>
              <a:defRPr sz="2400">
                <a:solidFill>
                  <a:srgbClr val="888888"/>
                </a:solidFill>
              </a:defRPr>
            </a:lvl1pPr>
          </a:lstStyle>
          <a:p>
            <a:pPr lvl="0">
              <a:defRPr sz="1800">
                <a:solidFill>
                  <a:srgbClr val="000000"/>
                </a:solidFill>
              </a:defRPr>
            </a:pPr>
            <a:r>
              <a:rPr sz="2400">
                <a:solidFill>
                  <a:srgbClr val="888888"/>
                </a:solidFill>
              </a:rPr>
              <a:t>Образец текста</a:t>
            </a:r>
          </a:p>
        </p:txBody>
      </p:sp>
      <p:sp>
        <p:nvSpPr>
          <p:cNvPr id="145" name="Shape 145"/>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147" name="Shape 147"/>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48" name="Shape 148"/>
          <p:cNvSpPr>
            <a:spLocks noGrp="1"/>
          </p:cNvSpPr>
          <p:nvPr>
            <p:ph type="body" idx="1"/>
          </p:nvPr>
        </p:nvSpPr>
        <p:spPr>
          <a:xfrm>
            <a:off x="709612" y="2060575"/>
            <a:ext cx="4373564"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49" name="Shape 149"/>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151" name="Shape 151"/>
          <p:cNvSpPr>
            <a:spLocks noGrp="1"/>
          </p:cNvSpPr>
          <p:nvPr>
            <p:ph type="title"/>
          </p:nvPr>
        </p:nvSpPr>
        <p:spPr>
          <a:xfrm>
            <a:off x="711200" y="412750"/>
            <a:ext cx="8901114" cy="1495425"/>
          </a:xfrm>
          <a:prstGeom prst="rect">
            <a:avLst/>
          </a:prstGeom>
        </p:spPr>
        <p:txBody>
          <a:bodyPr/>
          <a:lstStyle>
            <a:lvl1pPr defTabSz="914400">
              <a:defRPr sz="4400"/>
            </a:lvl1pPr>
          </a:lstStyle>
          <a:p>
            <a:pPr lvl="0">
              <a:defRPr sz="1800"/>
            </a:pPr>
            <a:r>
              <a:rPr sz="4400"/>
              <a:t>Образец заголовка</a:t>
            </a:r>
          </a:p>
        </p:txBody>
      </p:sp>
      <p:sp>
        <p:nvSpPr>
          <p:cNvPr id="152" name="Shape 152"/>
          <p:cNvSpPr>
            <a:spLocks noGrp="1"/>
          </p:cNvSpPr>
          <p:nvPr>
            <p:ph type="body" idx="1"/>
          </p:nvPr>
        </p:nvSpPr>
        <p:spPr>
          <a:xfrm>
            <a:off x="711200" y="1897063"/>
            <a:ext cx="4365625" cy="930276"/>
          </a:xfrm>
          <a:prstGeom prst="rect">
            <a:avLst/>
          </a:prstGeom>
        </p:spPr>
        <p:txBody>
          <a:bodyPr anchor="b"/>
          <a:lstStyle>
            <a:lvl1pPr marL="0" indent="0" defTabSz="914400">
              <a:spcBef>
                <a:spcPts val="1000"/>
              </a:spcBef>
              <a:buSzTx/>
              <a:buFontTx/>
              <a:buNone/>
              <a:defRPr sz="2400" b="1"/>
            </a:lvl1pPr>
          </a:lstStyle>
          <a:p>
            <a:pPr lvl="0">
              <a:defRPr sz="1800" b="0"/>
            </a:pPr>
            <a:r>
              <a:rPr sz="2400" b="1"/>
              <a:t>Образец текста</a:t>
            </a:r>
          </a:p>
        </p:txBody>
      </p:sp>
      <p:sp>
        <p:nvSpPr>
          <p:cNvPr id="153" name="Shape 153"/>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155" name="Shape 155"/>
          <p:cNvSpPr>
            <a:spLocks noGrp="1"/>
          </p:cNvSpPr>
          <p:nvPr>
            <p:ph type="title"/>
          </p:nvPr>
        </p:nvSpPr>
        <p:spPr>
          <a:xfrm>
            <a:off x="709612" y="412750"/>
            <a:ext cx="8901113" cy="1495425"/>
          </a:xfrm>
          <a:prstGeom prst="rect">
            <a:avLst/>
          </a:prstGeom>
        </p:spPr>
        <p:txBody>
          <a:bodyPr/>
          <a:lstStyle>
            <a:lvl1pPr defTabSz="914400">
              <a:defRPr sz="4400"/>
            </a:lvl1pPr>
          </a:lstStyle>
          <a:p>
            <a:pPr lvl="0">
              <a:defRPr sz="1800"/>
            </a:pPr>
            <a:r>
              <a:rPr sz="4400"/>
              <a:t>Образец заголовка</a:t>
            </a:r>
          </a:p>
        </p:txBody>
      </p:sp>
      <p:sp>
        <p:nvSpPr>
          <p:cNvPr id="156" name="Shape 15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20" name="Shape 20"/>
          <p:cNvSpPr>
            <a:spLocks noGrp="1"/>
          </p:cNvSpPr>
          <p:nvPr>
            <p:ph type="title"/>
          </p:nvPr>
        </p:nvSpPr>
        <p:spPr>
          <a:xfrm>
            <a:off x="704148" y="0"/>
            <a:ext cx="8901293" cy="5149684"/>
          </a:xfrm>
          <a:prstGeom prst="rect">
            <a:avLst/>
          </a:prstGeom>
        </p:spPr>
        <p:txBody>
          <a:bodyPr anchor="b"/>
          <a:lstStyle>
            <a:lvl1pPr>
              <a:defRPr sz="6700"/>
            </a:lvl1pPr>
          </a:lstStyle>
          <a:p>
            <a:pPr lvl="0">
              <a:defRPr sz="1800"/>
            </a:pPr>
            <a:r>
              <a:rPr sz="6700"/>
              <a:t>Образец заголовка</a:t>
            </a:r>
          </a:p>
        </p:txBody>
      </p:sp>
      <p:sp>
        <p:nvSpPr>
          <p:cNvPr id="21" name="Shape 21"/>
          <p:cNvSpPr>
            <a:spLocks noGrp="1"/>
          </p:cNvSpPr>
          <p:nvPr>
            <p:ph type="body" idx="1"/>
          </p:nvPr>
        </p:nvSpPr>
        <p:spPr>
          <a:xfrm>
            <a:off x="704148" y="5180145"/>
            <a:ext cx="8901293" cy="2554155"/>
          </a:xfrm>
          <a:prstGeom prst="rect">
            <a:avLst/>
          </a:prstGeom>
        </p:spPr>
        <p:txBody>
          <a:bodyPr/>
          <a:lstStyle>
            <a:lvl1pPr marL="0" indent="0">
              <a:buSzTx/>
              <a:buFontTx/>
              <a:buNone/>
              <a:defRPr sz="2700"/>
            </a:lvl1pPr>
          </a:lstStyle>
          <a:p>
            <a:pPr lvl="0">
              <a:defRPr sz="1800"/>
            </a:pPr>
            <a:r>
              <a:rPr sz="2700"/>
              <a:t>Образец текста</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160" name="Shape 160"/>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61" name="Shape 161"/>
          <p:cNvSpPr>
            <a:spLocks noGrp="1"/>
          </p:cNvSpPr>
          <p:nvPr>
            <p:ph type="body" idx="1"/>
          </p:nvPr>
        </p:nvSpPr>
        <p:spPr>
          <a:xfrm>
            <a:off x="4387850" y="1114425"/>
            <a:ext cx="5224463" cy="6619876"/>
          </a:xfrm>
          <a:prstGeom prst="rect">
            <a:avLst/>
          </a:prstGeom>
        </p:spPr>
        <p:txBody>
          <a:bodyPr/>
          <a:lstStyle>
            <a:lvl1pPr marL="228600" indent="-228600" defTabSz="914400">
              <a:spcBef>
                <a:spcPts val="1000"/>
              </a:spcBef>
              <a:defRPr sz="3200"/>
            </a:lvl1pPr>
            <a:lvl2pPr marL="718457" indent="-261257" defTabSz="914400">
              <a:spcBef>
                <a:spcPts val="1000"/>
              </a:spcBef>
              <a:defRPr sz="3200"/>
            </a:lvl2pPr>
            <a:lvl3pPr marL="1219200" indent="-304800" defTabSz="914400">
              <a:spcBef>
                <a:spcPts val="1000"/>
              </a:spcBef>
              <a:defRPr sz="3200"/>
            </a:lvl3pPr>
            <a:lvl4pPr marL="1737360" indent="-365760" defTabSz="914400">
              <a:spcBef>
                <a:spcPts val="1000"/>
              </a:spcBef>
              <a:defRPr sz="3200"/>
            </a:lvl4pPr>
            <a:lvl5pPr marL="2194560" indent="-365760" defTabSz="914400">
              <a:spcBef>
                <a:spcPts val="1000"/>
              </a:spcBef>
              <a:defRPr sz="3200"/>
            </a:lvl5pPr>
          </a:lstStyle>
          <a:p>
            <a:pPr lvl="0">
              <a:defRPr sz="1800"/>
            </a:pPr>
            <a:r>
              <a:rPr sz="3200"/>
              <a:t>Образец текста</a:t>
            </a:r>
          </a:p>
          <a:p>
            <a:pPr lvl="1">
              <a:defRPr sz="1800"/>
            </a:pPr>
            <a:r>
              <a:rPr sz="3200"/>
              <a:t>Второй уровень</a:t>
            </a:r>
          </a:p>
          <a:p>
            <a:pPr lvl="2">
              <a:defRPr sz="1800"/>
            </a:pPr>
            <a:r>
              <a:rPr sz="3200"/>
              <a:t>Третий уровень</a:t>
            </a:r>
          </a:p>
          <a:p>
            <a:pPr lvl="3">
              <a:defRPr sz="1800"/>
            </a:pPr>
            <a:r>
              <a:rPr sz="3200"/>
              <a:t>Четвертый уровень</a:t>
            </a:r>
          </a:p>
          <a:p>
            <a:pPr lvl="4">
              <a:defRPr sz="1800"/>
            </a:pPr>
            <a:r>
              <a:rPr sz="3200"/>
              <a:t>Пятый уровень</a:t>
            </a:r>
          </a:p>
        </p:txBody>
      </p:sp>
      <p:sp>
        <p:nvSpPr>
          <p:cNvPr id="162" name="Shape 162"/>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164" name="Shape 164"/>
          <p:cNvSpPr>
            <a:spLocks noGrp="1"/>
          </p:cNvSpPr>
          <p:nvPr>
            <p:ph type="title"/>
          </p:nvPr>
        </p:nvSpPr>
        <p:spPr>
          <a:xfrm>
            <a:off x="711200" y="0"/>
            <a:ext cx="3328988" cy="2322513"/>
          </a:xfrm>
          <a:prstGeom prst="rect">
            <a:avLst/>
          </a:prstGeom>
        </p:spPr>
        <p:txBody>
          <a:bodyPr anchor="b"/>
          <a:lstStyle>
            <a:lvl1pPr defTabSz="914400">
              <a:defRPr sz="3200"/>
            </a:lvl1pPr>
          </a:lstStyle>
          <a:p>
            <a:pPr lvl="0">
              <a:defRPr sz="1800"/>
            </a:pPr>
            <a:r>
              <a:rPr sz="3200"/>
              <a:t>Образец заголовка</a:t>
            </a:r>
          </a:p>
        </p:txBody>
      </p:sp>
      <p:sp>
        <p:nvSpPr>
          <p:cNvPr id="165" name="Shape 165"/>
          <p:cNvSpPr>
            <a:spLocks noGrp="1"/>
          </p:cNvSpPr>
          <p:nvPr>
            <p:ph type="body" idx="1"/>
          </p:nvPr>
        </p:nvSpPr>
        <p:spPr>
          <a:xfrm>
            <a:off x="711200" y="2322513"/>
            <a:ext cx="3328988" cy="5411787"/>
          </a:xfrm>
          <a:prstGeom prst="rect">
            <a:avLst/>
          </a:prstGeom>
        </p:spPr>
        <p:txBody>
          <a:bodyPr/>
          <a:lstStyle>
            <a:lvl1pPr marL="0" indent="0" defTabSz="914400">
              <a:spcBef>
                <a:spcPts val="1000"/>
              </a:spcBef>
              <a:buSzTx/>
              <a:buFontTx/>
              <a:buNone/>
              <a:defRPr sz="1600"/>
            </a:lvl1pPr>
          </a:lstStyle>
          <a:p>
            <a:pPr lvl="0">
              <a:defRPr sz="1800"/>
            </a:pPr>
            <a:r>
              <a:rPr sz="1600"/>
              <a:t>Образец текста</a:t>
            </a:r>
          </a:p>
        </p:txBody>
      </p:sp>
      <p:sp>
        <p:nvSpPr>
          <p:cNvPr id="166" name="Shape 166"/>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168" name="Shape 168"/>
          <p:cNvSpPr>
            <a:spLocks noGrp="1"/>
          </p:cNvSpPr>
          <p:nvPr>
            <p:ph type="title"/>
          </p:nvPr>
        </p:nvSpPr>
        <p:spPr>
          <a:xfrm>
            <a:off x="709612" y="260350"/>
            <a:ext cx="8901113" cy="1800225"/>
          </a:xfrm>
          <a:prstGeom prst="rect">
            <a:avLst/>
          </a:prstGeom>
        </p:spPr>
        <p:txBody>
          <a:bodyPr/>
          <a:lstStyle>
            <a:lvl1pPr defTabSz="914400">
              <a:defRPr sz="4400"/>
            </a:lvl1pPr>
          </a:lstStyle>
          <a:p>
            <a:pPr lvl="0">
              <a:defRPr sz="1800"/>
            </a:pPr>
            <a:r>
              <a:rPr sz="4400"/>
              <a:t>Образец заголовка</a:t>
            </a:r>
          </a:p>
        </p:txBody>
      </p:sp>
      <p:sp>
        <p:nvSpPr>
          <p:cNvPr id="169" name="Shape 169"/>
          <p:cNvSpPr>
            <a:spLocks noGrp="1"/>
          </p:cNvSpPr>
          <p:nvPr>
            <p:ph type="body" idx="1"/>
          </p:nvPr>
        </p:nvSpPr>
        <p:spPr>
          <a:xfrm>
            <a:off x="709612" y="2060575"/>
            <a:ext cx="8901113" cy="5673725"/>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70" name="Shape 170"/>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72" name="Shape 172"/>
          <p:cNvSpPr>
            <a:spLocks noGrp="1"/>
          </p:cNvSpPr>
          <p:nvPr>
            <p:ph type="title"/>
          </p:nvPr>
        </p:nvSpPr>
        <p:spPr>
          <a:xfrm>
            <a:off x="7386638" y="0"/>
            <a:ext cx="2224088" cy="7385050"/>
          </a:xfrm>
          <a:prstGeom prst="rect">
            <a:avLst/>
          </a:prstGeom>
        </p:spPr>
        <p:txBody>
          <a:bodyPr/>
          <a:lstStyle>
            <a:lvl1pPr defTabSz="914400">
              <a:defRPr sz="4400"/>
            </a:lvl1pPr>
          </a:lstStyle>
          <a:p>
            <a:pPr lvl="0">
              <a:defRPr sz="1800"/>
            </a:pPr>
            <a:r>
              <a:rPr sz="4400"/>
              <a:t>Образец заголовка</a:t>
            </a:r>
          </a:p>
        </p:txBody>
      </p:sp>
      <p:sp>
        <p:nvSpPr>
          <p:cNvPr id="173" name="Shape 173"/>
          <p:cNvSpPr>
            <a:spLocks noGrp="1"/>
          </p:cNvSpPr>
          <p:nvPr>
            <p:ph type="body" idx="1"/>
          </p:nvPr>
        </p:nvSpPr>
        <p:spPr>
          <a:xfrm>
            <a:off x="709612" y="412750"/>
            <a:ext cx="6524626" cy="7321550"/>
          </a:xfrm>
          <a:prstGeom prst="rect">
            <a:avLst/>
          </a:prstGeom>
        </p:spPr>
        <p:txBody>
          <a:bodyPr/>
          <a:lstStyle>
            <a:lvl1pPr marL="228600" indent="-228600" defTabSz="914400">
              <a:spcBef>
                <a:spcPts val="1000"/>
              </a:spcBef>
              <a:defRPr sz="2800"/>
            </a:lvl1pPr>
            <a:lvl2pPr marL="723900" indent="-266700" defTabSz="914400">
              <a:spcBef>
                <a:spcPts val="1000"/>
              </a:spcBef>
              <a:defRPr sz="2800"/>
            </a:lvl2pPr>
            <a:lvl3pPr marL="1234439" indent="-320039" defTabSz="914400">
              <a:spcBef>
                <a:spcPts val="1000"/>
              </a:spcBef>
              <a:defRPr sz="2800"/>
            </a:lvl3pPr>
            <a:lvl4pPr marL="1727200" indent="-355600" defTabSz="914400">
              <a:spcBef>
                <a:spcPts val="1000"/>
              </a:spcBef>
              <a:defRPr sz="2800"/>
            </a:lvl4pPr>
            <a:lvl5pPr marL="2184400" indent="-355600" defTabSz="914400">
              <a:spcBef>
                <a:spcPts val="1000"/>
              </a:spcBef>
              <a:defRPr sz="2800"/>
            </a:lvl5pPr>
          </a:lstStyle>
          <a:p>
            <a:pPr lvl="0">
              <a:defRPr sz="1800"/>
            </a:pPr>
            <a:r>
              <a:rPr sz="2800"/>
              <a:t>Образец текста</a:t>
            </a:r>
          </a:p>
          <a:p>
            <a:pPr lvl="1">
              <a:defRPr sz="1800"/>
            </a:pPr>
            <a:r>
              <a:rPr sz="2800"/>
              <a:t>Второй уровень</a:t>
            </a:r>
          </a:p>
          <a:p>
            <a:pPr lvl="2">
              <a:defRPr sz="1800"/>
            </a:pPr>
            <a:r>
              <a:rPr sz="2800"/>
              <a:t>Третий уровень</a:t>
            </a:r>
          </a:p>
          <a:p>
            <a:pPr lvl="3">
              <a:defRPr sz="1800"/>
            </a:pPr>
            <a:r>
              <a:rPr sz="2800"/>
              <a:t>Четвертый уровень</a:t>
            </a:r>
          </a:p>
          <a:p>
            <a:pPr lvl="4">
              <a:defRPr sz="1800"/>
            </a:pPr>
            <a:r>
              <a:rPr sz="2800"/>
              <a:t>Пятый уровень</a:t>
            </a:r>
          </a:p>
        </p:txBody>
      </p:sp>
      <p:sp>
        <p:nvSpPr>
          <p:cNvPr id="174" name="Shape 174"/>
          <p:cNvSpPr>
            <a:spLocks noGrp="1"/>
          </p:cNvSpPr>
          <p:nvPr>
            <p:ph type="sldNum" sz="quarter" idx="2"/>
          </p:nvPr>
        </p:nvSpPr>
        <p:spPr>
          <a:xfrm>
            <a:off x="7288213" y="7245668"/>
            <a:ext cx="2322513" cy="269241"/>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4900"/>
              <a:t>Образец заголовка</a:t>
            </a:r>
          </a:p>
        </p:txBody>
      </p:sp>
      <p:sp>
        <p:nvSpPr>
          <p:cNvPr id="25" name="Shape 25"/>
          <p:cNvSpPr>
            <a:spLocks noGrp="1"/>
          </p:cNvSpPr>
          <p:nvPr>
            <p:ph type="body" idx="1"/>
          </p:nvPr>
        </p:nvSpPr>
        <p:spPr>
          <a:xfrm>
            <a:off x="709523" y="2060589"/>
            <a:ext cx="4386144" cy="5673711"/>
          </a:xfrm>
          <a:prstGeom prst="rect">
            <a:avLst/>
          </a:prstGeom>
        </p:spPr>
        <p:txBody>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28" name="Shape 28"/>
          <p:cNvSpPr>
            <a:spLocks noGrp="1"/>
          </p:cNvSpPr>
          <p:nvPr>
            <p:ph type="title"/>
          </p:nvPr>
        </p:nvSpPr>
        <p:spPr>
          <a:xfrm>
            <a:off x="710866" y="412119"/>
            <a:ext cx="8901294" cy="1496169"/>
          </a:xfrm>
          <a:prstGeom prst="rect">
            <a:avLst/>
          </a:prstGeom>
        </p:spPr>
        <p:txBody>
          <a:bodyPr/>
          <a:lstStyle/>
          <a:p>
            <a:pPr lvl="0">
              <a:defRPr sz="1800"/>
            </a:pPr>
            <a:r>
              <a:rPr sz="4900"/>
              <a:t>Образец заголовка</a:t>
            </a:r>
          </a:p>
        </p:txBody>
      </p:sp>
      <p:sp>
        <p:nvSpPr>
          <p:cNvPr id="29" name="Shape 29"/>
          <p:cNvSpPr>
            <a:spLocks noGrp="1"/>
          </p:cNvSpPr>
          <p:nvPr>
            <p:ph type="body" idx="1"/>
          </p:nvPr>
        </p:nvSpPr>
        <p:spPr>
          <a:xfrm>
            <a:off x="710869" y="1897534"/>
            <a:ext cx="4365986" cy="929954"/>
          </a:xfrm>
          <a:prstGeom prst="rect">
            <a:avLst/>
          </a:prstGeom>
        </p:spPr>
        <p:txBody>
          <a:bodyPr anchor="b"/>
          <a:lstStyle>
            <a:lvl1pPr marL="0" indent="0">
              <a:buSzTx/>
              <a:buFontTx/>
              <a:buNone/>
              <a:defRPr sz="2700" b="1"/>
            </a:lvl1pPr>
          </a:lstStyle>
          <a:p>
            <a:pPr lvl="0">
              <a:defRPr sz="1800" b="0"/>
            </a:pPr>
            <a:r>
              <a:rPr sz="2700" b="1"/>
              <a:t>Образец текста</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32" name="Shape 32"/>
          <p:cNvSpPr>
            <a:spLocks noGrp="1"/>
          </p:cNvSpPr>
          <p:nvPr>
            <p:ph type="title"/>
          </p:nvPr>
        </p:nvSpPr>
        <p:spPr>
          <a:xfrm>
            <a:off x="709523" y="412119"/>
            <a:ext cx="8901293" cy="1496169"/>
          </a:xfrm>
          <a:prstGeom prst="rect">
            <a:avLst/>
          </a:prstGeom>
        </p:spPr>
        <p:txBody>
          <a:bodyPr/>
          <a:lstStyle/>
          <a:p>
            <a:pPr lvl="0">
              <a:defRPr sz="1800"/>
            </a:pPr>
            <a:r>
              <a:rPr sz="4900"/>
              <a:t>Образец заголовка</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37" name="Shape 37"/>
          <p:cNvSpPr>
            <a:spLocks noGrp="1"/>
          </p:cNvSpPr>
          <p:nvPr>
            <p:ph type="title"/>
          </p:nvPr>
        </p:nvSpPr>
        <p:spPr>
          <a:xfrm>
            <a:off x="710866" y="0"/>
            <a:ext cx="3328579" cy="2322195"/>
          </a:xfrm>
          <a:prstGeom prst="rect">
            <a:avLst/>
          </a:prstGeom>
        </p:spPr>
        <p:txBody>
          <a:bodyPr anchor="b"/>
          <a:lstStyle>
            <a:lvl1pPr>
              <a:defRPr sz="3600"/>
            </a:lvl1pPr>
          </a:lstStyle>
          <a:p>
            <a:pPr lvl="0">
              <a:defRPr sz="1800"/>
            </a:pPr>
            <a:r>
              <a:rPr sz="3600"/>
              <a:t>Образец заголовка</a:t>
            </a:r>
          </a:p>
        </p:txBody>
      </p:sp>
      <p:sp>
        <p:nvSpPr>
          <p:cNvPr id="38" name="Shape 38"/>
          <p:cNvSpPr>
            <a:spLocks noGrp="1"/>
          </p:cNvSpPr>
          <p:nvPr>
            <p:ph type="body" idx="1"/>
          </p:nvPr>
        </p:nvSpPr>
        <p:spPr>
          <a:xfrm>
            <a:off x="4387488" y="1114512"/>
            <a:ext cx="5224672" cy="6619789"/>
          </a:xfrm>
          <a:prstGeom prst="rect">
            <a:avLst/>
          </a:prstGeom>
        </p:spPr>
        <p:txBody>
          <a:bodyPr/>
          <a:lstStyle>
            <a:lvl1pPr>
              <a:defRPr sz="3600"/>
            </a:lvl1pPr>
            <a:lvl2pPr marL="815606" indent="-299610">
              <a:defRPr sz="3600"/>
            </a:lvl2pPr>
            <a:lvl3pPr marL="1375989" indent="-343997">
              <a:defRPr sz="3600"/>
            </a:lvl3pPr>
            <a:lvl4pPr marL="1970166" indent="-422178">
              <a:defRPr sz="3600"/>
            </a:lvl4pPr>
            <a:lvl5pPr marL="2486162" indent="-422178">
              <a:defRPr sz="3600"/>
            </a:lvl5pPr>
          </a:lstStyle>
          <a:p>
            <a:pPr lvl="0">
              <a:defRPr sz="1800"/>
            </a:pPr>
            <a:r>
              <a:rPr sz="3600"/>
              <a:t>Образец текста</a:t>
            </a:r>
          </a:p>
          <a:p>
            <a:pPr lvl="1">
              <a:defRPr sz="1800"/>
            </a:pPr>
            <a:r>
              <a:rPr sz="3600"/>
              <a:t>Второй уровень</a:t>
            </a:r>
          </a:p>
          <a:p>
            <a:pPr lvl="2">
              <a:defRPr sz="1800"/>
            </a:pPr>
            <a:r>
              <a:rPr sz="3600"/>
              <a:t>Третий уровень</a:t>
            </a:r>
          </a:p>
          <a:p>
            <a:pPr lvl="3">
              <a:defRPr sz="1800"/>
            </a:pPr>
            <a:r>
              <a:rPr sz="3600"/>
              <a:t>Четвертый уровень</a:t>
            </a:r>
          </a:p>
          <a:p>
            <a:pPr lvl="4">
              <a:defRPr sz="1800"/>
            </a:pPr>
            <a:r>
              <a:rPr sz="3600"/>
              <a:t>Пятый уровень</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09523" y="259818"/>
            <a:ext cx="8901293" cy="180077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900"/>
              <a:t>Образец заголовка</a:t>
            </a:r>
          </a:p>
        </p:txBody>
      </p:sp>
      <p:sp>
        <p:nvSpPr>
          <p:cNvPr id="3" name="Shape 3"/>
          <p:cNvSpPr>
            <a:spLocks noGrp="1"/>
          </p:cNvSpPr>
          <p:nvPr>
            <p:ph type="body" idx="1"/>
          </p:nvPr>
        </p:nvSpPr>
        <p:spPr>
          <a:xfrm>
            <a:off x="709523" y="2060589"/>
            <a:ext cx="8901293" cy="567371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3100"/>
              <a:t>Образец текста</a:t>
            </a:r>
          </a:p>
          <a:p>
            <a:pPr lvl="1">
              <a:defRPr sz="1800"/>
            </a:pPr>
            <a:r>
              <a:rPr sz="3100"/>
              <a:t>Второй уровень</a:t>
            </a:r>
          </a:p>
          <a:p>
            <a:pPr lvl="2">
              <a:defRPr sz="1800"/>
            </a:pPr>
            <a:r>
              <a:rPr sz="3100"/>
              <a:t>Третий уровень</a:t>
            </a:r>
          </a:p>
          <a:p>
            <a:pPr lvl="3">
              <a:defRPr sz="1800"/>
            </a:pPr>
            <a:r>
              <a:rPr sz="3100"/>
              <a:t>Четвертый уровень</a:t>
            </a:r>
          </a:p>
          <a:p>
            <a:pPr lvl="4">
              <a:defRPr sz="1800"/>
            </a:pPr>
            <a:r>
              <a:rPr sz="3100"/>
              <a:t>Пятый уровень</a:t>
            </a:r>
          </a:p>
        </p:txBody>
      </p:sp>
      <p:sp>
        <p:nvSpPr>
          <p:cNvPr id="4" name="Shape 4"/>
          <p:cNvSpPr>
            <a:spLocks noGrp="1"/>
          </p:cNvSpPr>
          <p:nvPr>
            <p:ph type="sldNum" sz="quarter" idx="2"/>
          </p:nvPr>
        </p:nvSpPr>
        <p:spPr>
          <a:xfrm>
            <a:off x="7288738" y="7239526"/>
            <a:ext cx="2322077" cy="281941"/>
          </a:xfrm>
          <a:prstGeom prst="rect">
            <a:avLst/>
          </a:prstGeom>
          <a:ln w="12700">
            <a:miter lim="400000"/>
          </a:ln>
        </p:spPr>
        <p:txBody>
          <a:bodyPr lIns="45719" rIns="45719" anchor="ctr">
            <a:spAutoFit/>
          </a:bodyPr>
          <a:lstStyle>
            <a:lvl1pPr algn="r">
              <a:defRPr sz="13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Lst>
  <p:transition spd="med"/>
  <p:txStyles>
    <p:titleStyle>
      <a:lvl1pPr defTabSz="1031992">
        <a:lnSpc>
          <a:spcPct val="90000"/>
        </a:lnSpc>
        <a:defRPr sz="4900">
          <a:latin typeface="Calibri Light"/>
          <a:ea typeface="Calibri Light"/>
          <a:cs typeface="Calibri Light"/>
          <a:sym typeface="Calibri Light"/>
        </a:defRPr>
      </a:lvl1pPr>
      <a:lvl2pPr defTabSz="1031992">
        <a:lnSpc>
          <a:spcPct val="90000"/>
        </a:lnSpc>
        <a:defRPr sz="4900">
          <a:latin typeface="Calibri Light"/>
          <a:ea typeface="Calibri Light"/>
          <a:cs typeface="Calibri Light"/>
          <a:sym typeface="Calibri Light"/>
        </a:defRPr>
      </a:lvl2pPr>
      <a:lvl3pPr defTabSz="1031992">
        <a:lnSpc>
          <a:spcPct val="90000"/>
        </a:lnSpc>
        <a:defRPr sz="4900">
          <a:latin typeface="Calibri Light"/>
          <a:ea typeface="Calibri Light"/>
          <a:cs typeface="Calibri Light"/>
          <a:sym typeface="Calibri Light"/>
        </a:defRPr>
      </a:lvl3pPr>
      <a:lvl4pPr defTabSz="1031992">
        <a:lnSpc>
          <a:spcPct val="90000"/>
        </a:lnSpc>
        <a:defRPr sz="4900">
          <a:latin typeface="Calibri Light"/>
          <a:ea typeface="Calibri Light"/>
          <a:cs typeface="Calibri Light"/>
          <a:sym typeface="Calibri Light"/>
        </a:defRPr>
      </a:lvl4pPr>
      <a:lvl5pPr defTabSz="1031992">
        <a:lnSpc>
          <a:spcPct val="90000"/>
        </a:lnSpc>
        <a:defRPr sz="4900">
          <a:latin typeface="Calibri Light"/>
          <a:ea typeface="Calibri Light"/>
          <a:cs typeface="Calibri Light"/>
          <a:sym typeface="Calibri Light"/>
        </a:defRPr>
      </a:lvl5pPr>
      <a:lvl6pPr defTabSz="1031992">
        <a:lnSpc>
          <a:spcPct val="90000"/>
        </a:lnSpc>
        <a:defRPr sz="4900">
          <a:latin typeface="Calibri Light"/>
          <a:ea typeface="Calibri Light"/>
          <a:cs typeface="Calibri Light"/>
          <a:sym typeface="Calibri Light"/>
        </a:defRPr>
      </a:lvl6pPr>
      <a:lvl7pPr defTabSz="1031992">
        <a:lnSpc>
          <a:spcPct val="90000"/>
        </a:lnSpc>
        <a:defRPr sz="4900">
          <a:latin typeface="Calibri Light"/>
          <a:ea typeface="Calibri Light"/>
          <a:cs typeface="Calibri Light"/>
          <a:sym typeface="Calibri Light"/>
        </a:defRPr>
      </a:lvl7pPr>
      <a:lvl8pPr defTabSz="1031992">
        <a:lnSpc>
          <a:spcPct val="90000"/>
        </a:lnSpc>
        <a:defRPr sz="4900">
          <a:latin typeface="Calibri Light"/>
          <a:ea typeface="Calibri Light"/>
          <a:cs typeface="Calibri Light"/>
          <a:sym typeface="Calibri Light"/>
        </a:defRPr>
      </a:lvl8pPr>
      <a:lvl9pPr defTabSz="1031992">
        <a:lnSpc>
          <a:spcPct val="90000"/>
        </a:lnSpc>
        <a:defRPr sz="4900">
          <a:latin typeface="Calibri Light"/>
          <a:ea typeface="Calibri Light"/>
          <a:cs typeface="Calibri Light"/>
          <a:sym typeface="Calibri Light"/>
        </a:defRPr>
      </a:lvl9pPr>
    </p:titleStyle>
    <p:bodyStyle>
      <a:lvl1pPr marL="257998" indent="-257998" defTabSz="1031992">
        <a:lnSpc>
          <a:spcPct val="90000"/>
        </a:lnSpc>
        <a:spcBef>
          <a:spcPts val="1100"/>
        </a:spcBef>
        <a:buSzPct val="100000"/>
        <a:buFont typeface="Arial"/>
        <a:buChar char="•"/>
        <a:defRPr sz="3100">
          <a:latin typeface="Calibri"/>
          <a:ea typeface="Calibri"/>
          <a:cs typeface="Calibri"/>
          <a:sym typeface="Calibri"/>
        </a:defRPr>
      </a:lvl1pPr>
      <a:lvl2pPr marL="812215" indent="-296219" defTabSz="1031992">
        <a:lnSpc>
          <a:spcPct val="90000"/>
        </a:lnSpc>
        <a:spcBef>
          <a:spcPts val="1100"/>
        </a:spcBef>
        <a:buSzPct val="100000"/>
        <a:buFont typeface="Arial"/>
        <a:buChar char="•"/>
        <a:defRPr sz="3100">
          <a:latin typeface="Calibri"/>
          <a:ea typeface="Calibri"/>
          <a:cs typeface="Calibri"/>
          <a:sym typeface="Calibri"/>
        </a:defRPr>
      </a:lvl2pPr>
      <a:lvl3pPr marL="1395534" indent="-363542" defTabSz="1031992">
        <a:lnSpc>
          <a:spcPct val="90000"/>
        </a:lnSpc>
        <a:spcBef>
          <a:spcPts val="1100"/>
        </a:spcBef>
        <a:buSzPct val="100000"/>
        <a:buFont typeface="Arial"/>
        <a:buChar char="•"/>
        <a:defRPr sz="3100">
          <a:latin typeface="Calibri"/>
          <a:ea typeface="Calibri"/>
          <a:cs typeface="Calibri"/>
          <a:sym typeface="Calibri"/>
        </a:defRPr>
      </a:lvl3pPr>
      <a:lvl4pPr marL="1947884" indent="-399896" defTabSz="1031992">
        <a:lnSpc>
          <a:spcPct val="90000"/>
        </a:lnSpc>
        <a:spcBef>
          <a:spcPts val="1100"/>
        </a:spcBef>
        <a:buSzPct val="100000"/>
        <a:buFont typeface="Arial"/>
        <a:buChar char="•"/>
        <a:defRPr sz="3100">
          <a:latin typeface="Calibri"/>
          <a:ea typeface="Calibri"/>
          <a:cs typeface="Calibri"/>
          <a:sym typeface="Calibri"/>
        </a:defRPr>
      </a:lvl4pPr>
      <a:lvl5pPr marL="2463880" indent="-399896" defTabSz="1031992">
        <a:lnSpc>
          <a:spcPct val="90000"/>
        </a:lnSpc>
        <a:spcBef>
          <a:spcPts val="1100"/>
        </a:spcBef>
        <a:buSzPct val="100000"/>
        <a:buFont typeface="Arial"/>
        <a:buChar char="•"/>
        <a:defRPr sz="3100">
          <a:latin typeface="Calibri"/>
          <a:ea typeface="Calibri"/>
          <a:cs typeface="Calibri"/>
          <a:sym typeface="Calibri"/>
        </a:defRPr>
      </a:lvl5pPr>
      <a:lvl6pPr marL="2979876" indent="-399896" defTabSz="1031992">
        <a:lnSpc>
          <a:spcPct val="90000"/>
        </a:lnSpc>
        <a:spcBef>
          <a:spcPts val="1100"/>
        </a:spcBef>
        <a:buSzPct val="100000"/>
        <a:buFont typeface="Arial"/>
        <a:buChar char="•"/>
        <a:defRPr sz="3100">
          <a:latin typeface="Calibri"/>
          <a:ea typeface="Calibri"/>
          <a:cs typeface="Calibri"/>
          <a:sym typeface="Calibri"/>
        </a:defRPr>
      </a:lvl6pPr>
      <a:lvl7pPr marL="3495871" indent="-399896" defTabSz="1031992">
        <a:lnSpc>
          <a:spcPct val="90000"/>
        </a:lnSpc>
        <a:spcBef>
          <a:spcPts val="1100"/>
        </a:spcBef>
        <a:buSzPct val="100000"/>
        <a:buFont typeface="Arial"/>
        <a:buChar char="•"/>
        <a:defRPr sz="3100">
          <a:latin typeface="Calibri"/>
          <a:ea typeface="Calibri"/>
          <a:cs typeface="Calibri"/>
          <a:sym typeface="Calibri"/>
        </a:defRPr>
      </a:lvl7pPr>
      <a:lvl8pPr marL="4011867" indent="-399896" defTabSz="1031992">
        <a:lnSpc>
          <a:spcPct val="90000"/>
        </a:lnSpc>
        <a:spcBef>
          <a:spcPts val="1100"/>
        </a:spcBef>
        <a:buSzPct val="100000"/>
        <a:buFont typeface="Arial"/>
        <a:buChar char="•"/>
        <a:defRPr sz="3100">
          <a:latin typeface="Calibri"/>
          <a:ea typeface="Calibri"/>
          <a:cs typeface="Calibri"/>
          <a:sym typeface="Calibri"/>
        </a:defRPr>
      </a:lvl8pPr>
      <a:lvl9pPr marL="4527863" indent="-399897" defTabSz="1031992">
        <a:lnSpc>
          <a:spcPct val="90000"/>
        </a:lnSpc>
        <a:spcBef>
          <a:spcPts val="1100"/>
        </a:spcBef>
        <a:buSzPct val="100000"/>
        <a:buFont typeface="Arial"/>
        <a:buChar char="•"/>
        <a:defRPr sz="3100">
          <a:latin typeface="Calibri"/>
          <a:ea typeface="Calibri"/>
          <a:cs typeface="Calibri"/>
          <a:sym typeface="Calibri"/>
        </a:defRPr>
      </a:lvl9pPr>
    </p:bodyStyle>
    <p:otherStyle>
      <a:lvl1pPr algn="r">
        <a:defRPr sz="1300">
          <a:solidFill>
            <a:schemeClr val="tx1"/>
          </a:solidFill>
          <a:latin typeface="+mn-lt"/>
          <a:ea typeface="+mn-ea"/>
          <a:cs typeface="+mn-cs"/>
          <a:sym typeface="Calibri"/>
        </a:defRPr>
      </a:lvl1pPr>
      <a:lvl2pPr indent="457200" algn="r">
        <a:defRPr sz="1300">
          <a:solidFill>
            <a:schemeClr val="tx1"/>
          </a:solidFill>
          <a:latin typeface="+mn-lt"/>
          <a:ea typeface="+mn-ea"/>
          <a:cs typeface="+mn-cs"/>
          <a:sym typeface="Calibri"/>
        </a:defRPr>
      </a:lvl2pPr>
      <a:lvl3pPr indent="914400" algn="r">
        <a:defRPr sz="1300">
          <a:solidFill>
            <a:schemeClr val="tx1"/>
          </a:solidFill>
          <a:latin typeface="+mn-lt"/>
          <a:ea typeface="+mn-ea"/>
          <a:cs typeface="+mn-cs"/>
          <a:sym typeface="Calibri"/>
        </a:defRPr>
      </a:lvl3pPr>
      <a:lvl4pPr indent="1371600" algn="r">
        <a:defRPr sz="1300">
          <a:solidFill>
            <a:schemeClr val="tx1"/>
          </a:solidFill>
          <a:latin typeface="+mn-lt"/>
          <a:ea typeface="+mn-ea"/>
          <a:cs typeface="+mn-cs"/>
          <a:sym typeface="Calibri"/>
        </a:defRPr>
      </a:lvl4pPr>
      <a:lvl5pPr indent="1828800" algn="r">
        <a:defRPr sz="1300">
          <a:solidFill>
            <a:schemeClr val="tx1"/>
          </a:solidFill>
          <a:latin typeface="+mn-lt"/>
          <a:ea typeface="+mn-ea"/>
          <a:cs typeface="+mn-cs"/>
          <a:sym typeface="Calibri"/>
        </a:defRPr>
      </a:lvl5pPr>
      <a:lvl6pPr indent="2286000" algn="r">
        <a:defRPr sz="1300">
          <a:solidFill>
            <a:schemeClr val="tx1"/>
          </a:solidFill>
          <a:latin typeface="+mn-lt"/>
          <a:ea typeface="+mn-ea"/>
          <a:cs typeface="+mn-cs"/>
          <a:sym typeface="Calibri"/>
        </a:defRPr>
      </a:lvl6pPr>
      <a:lvl7pPr indent="2743200" algn="r">
        <a:defRPr sz="1300">
          <a:solidFill>
            <a:schemeClr val="tx1"/>
          </a:solidFill>
          <a:latin typeface="+mn-lt"/>
          <a:ea typeface="+mn-ea"/>
          <a:cs typeface="+mn-cs"/>
          <a:sym typeface="Calibri"/>
        </a:defRPr>
      </a:lvl7pPr>
      <a:lvl8pPr indent="3200400" algn="r">
        <a:defRPr sz="1300">
          <a:solidFill>
            <a:schemeClr val="tx1"/>
          </a:solidFill>
          <a:latin typeface="+mn-lt"/>
          <a:ea typeface="+mn-ea"/>
          <a:cs typeface="+mn-cs"/>
          <a:sym typeface="Calibri"/>
        </a:defRPr>
      </a:lvl8pPr>
      <a:lvl9pPr indent="3657600" algn="r">
        <a:defRPr sz="13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2.jpeg"/>
          <p:cNvPicPr/>
          <p:nvPr/>
        </p:nvPicPr>
        <p:blipFill>
          <a:blip r:embed="rId3"/>
          <a:stretch>
            <a:fillRect/>
          </a:stretch>
        </p:blipFill>
        <p:spPr>
          <a:xfrm>
            <a:off x="0" y="0"/>
            <a:ext cx="10320339" cy="5701987"/>
          </a:xfrm>
          <a:prstGeom prst="rect">
            <a:avLst/>
          </a:prstGeom>
          <a:ln w="12700">
            <a:miter lim="400000"/>
          </a:ln>
        </p:spPr>
      </p:pic>
      <p:sp>
        <p:nvSpPr>
          <p:cNvPr id="179" name="Shape 179"/>
          <p:cNvSpPr>
            <a:spLocks noGrp="1"/>
          </p:cNvSpPr>
          <p:nvPr>
            <p:ph type="title"/>
          </p:nvPr>
        </p:nvSpPr>
        <p:spPr>
          <a:xfrm>
            <a:off x="5393014" y="5924550"/>
            <a:ext cx="4702852" cy="1301693"/>
          </a:xfrm>
          <a:prstGeom prst="rect">
            <a:avLst/>
          </a:prstGeom>
        </p:spPr>
        <p:txBody>
          <a:bodyPr>
            <a:normAutofit fontScale="90000"/>
          </a:bodyPr>
          <a:lstStyle/>
          <a:p>
            <a:pPr lvl="0" defTabSz="897833">
              <a:lnSpc>
                <a:spcPct val="100000"/>
              </a:lnSpc>
              <a:defRPr sz="1800">
                <a:solidFill>
                  <a:srgbClr val="000000"/>
                </a:solidFill>
              </a:defRPr>
            </a:pPr>
            <a:br>
              <a:rPr lang="ru-RU" sz="1300" b="1" dirty="0">
                <a:solidFill>
                  <a:srgbClr val="0066FF"/>
                </a:solidFill>
                <a:latin typeface="Times New Roman" panose="02020603050405020304" pitchFamily="18" charset="0"/>
                <a:cs typeface="Times New Roman" panose="02020603050405020304" pitchFamily="18" charset="0"/>
              </a:rPr>
            </a:br>
            <a:br>
              <a:rPr lang="ru-RU" sz="1300" b="1" dirty="0">
                <a:solidFill>
                  <a:srgbClr val="0066FF"/>
                </a:solidFill>
                <a:latin typeface="Times New Roman" panose="02020603050405020304" pitchFamily="18" charset="0"/>
                <a:cs typeface="Times New Roman" panose="02020603050405020304" pitchFamily="18" charset="0"/>
              </a:rPr>
            </a:br>
            <a:r>
              <a:rPr lang="ru-RU" sz="1300" b="1" dirty="0">
                <a:solidFill>
                  <a:srgbClr val="0066FF"/>
                </a:solidFill>
                <a:latin typeface="Times New Roman" panose="02020603050405020304" pitchFamily="18" charset="0"/>
                <a:cs typeface="Times New Roman" panose="02020603050405020304" pitchFamily="18" charset="0"/>
              </a:rPr>
              <a:t>Отдел ГО, ЧС и пожарной безопасности</a:t>
            </a:r>
            <a:br>
              <a:rPr lang="ru-RU" sz="1300" b="1" dirty="0">
                <a:solidFill>
                  <a:srgbClr val="0066FF"/>
                </a:solidFill>
                <a:latin typeface="Times New Roman" panose="02020603050405020304" pitchFamily="18" charset="0"/>
                <a:cs typeface="Times New Roman" panose="02020603050405020304" pitchFamily="18" charset="0"/>
              </a:rPr>
            </a:br>
            <a:br>
              <a:rPr lang="ru-RU" sz="1300" b="1" dirty="0">
                <a:latin typeface="Times New Roman" panose="02020603050405020304" pitchFamily="18" charset="0"/>
                <a:cs typeface="Times New Roman" panose="02020603050405020304" pitchFamily="18" charset="0"/>
              </a:rPr>
            </a:br>
            <a:r>
              <a:rPr lang="ru-RU" sz="1300" b="1" dirty="0">
                <a:latin typeface="Times New Roman" panose="02020603050405020304" pitchFamily="18" charset="0"/>
                <a:cs typeface="Times New Roman" panose="02020603050405020304" pitchFamily="18" charset="0"/>
              </a:rPr>
              <a:t>Курсовое обучение на 2022 год</a:t>
            </a:r>
            <a:br>
              <a:rPr lang="ru-RU" sz="1300" b="1" dirty="0">
                <a:latin typeface="Times New Roman" panose="02020603050405020304" pitchFamily="18" charset="0"/>
                <a:cs typeface="Times New Roman" panose="02020603050405020304" pitchFamily="18" charset="0"/>
              </a:rPr>
            </a:br>
            <a:r>
              <a:rPr lang="ru-RU" sz="1300" b="1" dirty="0">
                <a:latin typeface="Times New Roman" panose="02020603050405020304" pitchFamily="18" charset="0"/>
                <a:cs typeface="Times New Roman" panose="02020603050405020304" pitchFamily="18" charset="0"/>
              </a:rPr>
              <a:t>по рабочей программе по подготовке работников ТГУ в области гражданской обороны и защиты от чрезвычайных ситуаций</a:t>
            </a:r>
            <a:br>
              <a:rPr lang="ru-RU" sz="1300" b="1" dirty="0">
                <a:latin typeface="Times New Roman" panose="02020603050405020304" pitchFamily="18" charset="0"/>
                <a:cs typeface="Times New Roman" panose="02020603050405020304" pitchFamily="18" charset="0"/>
              </a:rPr>
            </a:br>
            <a:br>
              <a:rPr lang="ru-RU" sz="1300" b="1" dirty="0">
                <a:latin typeface="Times New Roman" panose="02020603050405020304" pitchFamily="18" charset="0"/>
                <a:cs typeface="Times New Roman" panose="02020603050405020304" pitchFamily="18" charset="0"/>
              </a:rPr>
            </a:br>
            <a:r>
              <a:rPr lang="ru-RU" sz="1300" b="1" dirty="0">
                <a:solidFill>
                  <a:srgbClr val="FF0000"/>
                </a:solidFill>
                <a:latin typeface="Times New Roman" panose="02020603050405020304" pitchFamily="18" charset="0"/>
                <a:cs typeface="Times New Roman" panose="02020603050405020304" pitchFamily="18" charset="0"/>
              </a:rPr>
              <a:t>тема №5</a:t>
            </a:r>
            <a:endParaRPr sz="13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836" y="5924550"/>
            <a:ext cx="3062764" cy="136135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a:t>
            </a:r>
            <a:r>
              <a:rPr lang="ru-RU" sz="1200" b="0">
                <a:solidFill>
                  <a:schemeClr val="tx2">
                    <a:lumMod val="75000"/>
                  </a:schemeClr>
                </a:solidFill>
              </a:rPr>
              <a:t>тема №5</a:t>
            </a:r>
            <a:endParaRPr lang="ru-RU" sz="1200" b="0" dirty="0">
              <a:solidFill>
                <a:schemeClr val="tx2">
                  <a:lumMod val="75000"/>
                </a:schemeClr>
              </a:solidFill>
            </a:endParaRPr>
          </a:p>
        </p:txBody>
      </p:sp>
      <p:sp>
        <p:nvSpPr>
          <p:cNvPr id="8" name="TextBox 7">
            <a:extLst>
              <a:ext uri="{FF2B5EF4-FFF2-40B4-BE49-F238E27FC236}">
                <a16:creationId xmlns:a16="http://schemas.microsoft.com/office/drawing/2014/main" id="{B862DCAB-8BC5-4632-BA62-8089711654D6}"/>
              </a:ext>
            </a:extLst>
          </p:cNvPr>
          <p:cNvSpPr txBox="1"/>
          <p:nvPr/>
        </p:nvSpPr>
        <p:spPr>
          <a:xfrm>
            <a:off x="602031" y="326031"/>
            <a:ext cx="9108337" cy="1200329"/>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2.</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Действия работников при получении информации о стихийных бедствиях </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геофизического и геологического характера (землетрясения, извержения вулканов, оползни, сели, обвалы, лавины и др.) во время и после их возникновения</a:t>
            </a:r>
          </a:p>
        </p:txBody>
      </p:sp>
      <p:sp>
        <p:nvSpPr>
          <p:cNvPr id="7" name="TextBox 6">
            <a:extLst>
              <a:ext uri="{FF2B5EF4-FFF2-40B4-BE49-F238E27FC236}">
                <a16:creationId xmlns:a16="http://schemas.microsoft.com/office/drawing/2014/main" id="{F9E78F05-DFFD-4619-9E7C-02844940630F}"/>
              </a:ext>
            </a:extLst>
          </p:cNvPr>
          <p:cNvSpPr txBox="1"/>
          <p:nvPr/>
        </p:nvSpPr>
        <p:spPr>
          <a:xfrm>
            <a:off x="614856" y="1643828"/>
            <a:ext cx="9082685" cy="584775"/>
          </a:xfrm>
          <a:prstGeom prst="rect">
            <a:avLst/>
          </a:prstGeom>
          <a:noFill/>
          <a:ln w="38100" cap="flat">
            <a:solidFill>
              <a:schemeClr val="accent4">
                <a:lumMod val="50000"/>
              </a:schemeClr>
            </a:solidFill>
            <a:miter lim="400000"/>
          </a:ln>
          <a:effectLst>
            <a:glow rad="635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Землетрясения, сели, лавины, извержения вулканов не характерны, для Томска. </a:t>
            </a:r>
          </a:p>
          <a:p>
            <a:pPr algn="ctr"/>
            <a:r>
              <a:rPr lang="ru-RU" sz="1600" dirty="0">
                <a:latin typeface="Times New Roman" panose="02020603050405020304" pitchFamily="18" charset="0"/>
                <a:cs typeface="Times New Roman" panose="02020603050405020304" pitchFamily="18" charset="0"/>
              </a:rPr>
              <a:t>Однако, другие ЧС геофизического и геологического характера возможны. </a:t>
            </a:r>
          </a:p>
        </p:txBody>
      </p:sp>
      <p:sp>
        <p:nvSpPr>
          <p:cNvPr id="11" name="TextBox 10">
            <a:extLst>
              <a:ext uri="{FF2B5EF4-FFF2-40B4-BE49-F238E27FC236}">
                <a16:creationId xmlns:a16="http://schemas.microsoft.com/office/drawing/2014/main" id="{6E72E998-2E62-4E82-B3D3-B69333307EBD}"/>
              </a:ext>
            </a:extLst>
          </p:cNvPr>
          <p:cNvSpPr txBox="1"/>
          <p:nvPr/>
        </p:nvSpPr>
        <p:spPr>
          <a:xfrm>
            <a:off x="602031" y="2407709"/>
            <a:ext cx="9211983" cy="1815882"/>
          </a:xfrm>
          <a:prstGeom prst="rect">
            <a:avLst/>
          </a:prstGeom>
          <a:noFill/>
          <a:ln w="38100" cap="flat">
            <a:solidFill>
              <a:schemeClr val="accent2">
                <a:lumMod val="75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r>
              <a:rPr lang="ru-RU" sz="1400" b="1" dirty="0">
                <a:latin typeface="Times New Roman" panose="02020603050405020304" pitchFamily="18" charset="0"/>
                <a:cs typeface="Times New Roman" panose="02020603050405020304" pitchFamily="18" charset="0"/>
              </a:rPr>
              <a:t>Оползень</a:t>
            </a:r>
            <a:r>
              <a:rPr lang="ru-RU" sz="1400" dirty="0">
                <a:latin typeface="Times New Roman" panose="02020603050405020304" pitchFamily="18" charset="0"/>
                <a:cs typeface="Times New Roman" panose="02020603050405020304" pitchFamily="18" charset="0"/>
              </a:rPr>
              <a:t> – скользящее смещение (сползание) масс грунтов и горных пород вниз по склонам гор и оврагов, крутых берегов морей, озер и рек под влиянием силы тяжести. Причинами оползня чаще всего являются подмыв склона, его переувлажнение обильными осадками, землетрясения или деятельность человека (взрывные работы и др.). Объем грунта при оползне может достигать десятков и сотен тысяч кубических метров, а в отдельных случаях и более. Скорость смещения оползня колеблется от нескольких метров в год, до нескольких метров в секунду. Наибольшая скорость смещения оползня отмечается при землетрясении. Сползание масс грунта может вызвать разрушения и завалы жилых и производственных зданий, инженерных и дорожных сооружений, магистральных трубопроводов и линий электропередачи, а также поражение и гибель людей. </a:t>
            </a:r>
          </a:p>
        </p:txBody>
      </p:sp>
      <p:pic>
        <p:nvPicPr>
          <p:cNvPr id="4" name="Рисунок 3">
            <a:extLst>
              <a:ext uri="{FF2B5EF4-FFF2-40B4-BE49-F238E27FC236}">
                <a16:creationId xmlns:a16="http://schemas.microsoft.com/office/drawing/2014/main" id="{72984CCC-ED6F-4424-B66E-B5DC675B2167}"/>
              </a:ext>
            </a:extLst>
          </p:cNvPr>
          <p:cNvPicPr>
            <a:picLocks noChangeAspect="1"/>
          </p:cNvPicPr>
          <p:nvPr/>
        </p:nvPicPr>
        <p:blipFill>
          <a:blip r:embed="rId3"/>
          <a:stretch>
            <a:fillRect/>
          </a:stretch>
        </p:blipFill>
        <p:spPr>
          <a:xfrm>
            <a:off x="5516217" y="4341059"/>
            <a:ext cx="4251829" cy="2367975"/>
          </a:xfrm>
          <a:prstGeom prst="rect">
            <a:avLst/>
          </a:prstGeom>
        </p:spPr>
      </p:pic>
      <p:pic>
        <p:nvPicPr>
          <p:cNvPr id="5" name="Рисунок 4">
            <a:extLst>
              <a:ext uri="{FF2B5EF4-FFF2-40B4-BE49-F238E27FC236}">
                <a16:creationId xmlns:a16="http://schemas.microsoft.com/office/drawing/2014/main" id="{356FF95C-58E1-45D5-97FF-BBB238DD6018}"/>
              </a:ext>
            </a:extLst>
          </p:cNvPr>
          <p:cNvPicPr>
            <a:picLocks noChangeAspect="1"/>
          </p:cNvPicPr>
          <p:nvPr/>
        </p:nvPicPr>
        <p:blipFill>
          <a:blip r:embed="rId4"/>
          <a:stretch>
            <a:fillRect/>
          </a:stretch>
        </p:blipFill>
        <p:spPr>
          <a:xfrm>
            <a:off x="602031" y="4402696"/>
            <a:ext cx="4327777" cy="2206825"/>
          </a:xfrm>
          <a:prstGeom prst="rect">
            <a:avLst/>
          </a:prstGeom>
        </p:spPr>
      </p:pic>
    </p:spTree>
    <p:extLst>
      <p:ext uri="{BB962C8B-B14F-4D97-AF65-F5344CB8AC3E}">
        <p14:creationId xmlns:p14="http://schemas.microsoft.com/office/powerpoint/2010/main" val="298073847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7" name="TextBox 6">
            <a:extLst>
              <a:ext uri="{FF2B5EF4-FFF2-40B4-BE49-F238E27FC236}">
                <a16:creationId xmlns:a16="http://schemas.microsoft.com/office/drawing/2014/main" id="{98DE811C-EC67-4B85-8AF5-E90DABAD78C6}"/>
              </a:ext>
            </a:extLst>
          </p:cNvPr>
          <p:cNvSpPr txBox="1"/>
          <p:nvPr/>
        </p:nvSpPr>
        <p:spPr>
          <a:xfrm>
            <a:off x="546652" y="445861"/>
            <a:ext cx="4969565" cy="2677656"/>
          </a:xfrm>
          <a:prstGeom prst="rect">
            <a:avLst/>
          </a:prstGeom>
          <a:solidFill>
            <a:schemeClr val="tx2">
              <a:lumMod val="20000"/>
              <a:lumOff val="80000"/>
            </a:schemeClr>
          </a:solidFill>
          <a:ln w="38100" cap="flat">
            <a:solidFill>
              <a:schemeClr val="accent2">
                <a:lumMod val="50000"/>
              </a:schemeClr>
            </a:solidFill>
            <a:miter lim="400000"/>
          </a:ln>
          <a:effectLst>
            <a:glow rad="635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latin typeface="Times New Roman" panose="02020603050405020304" pitchFamily="18" charset="0"/>
                <a:cs typeface="Times New Roman" panose="02020603050405020304" pitchFamily="18" charset="0"/>
              </a:rPr>
              <a:t>Карст</a:t>
            </a:r>
            <a:r>
              <a:rPr lang="ru-RU" sz="1400" dirty="0">
                <a:latin typeface="Times New Roman" panose="02020603050405020304" pitchFamily="18" charset="0"/>
                <a:cs typeface="Times New Roman" panose="02020603050405020304" pitchFamily="18" charset="0"/>
              </a:rPr>
              <a:t> - геологическое явление (процесс), связанное с повышенной растворимостью горных пород в условиях активной циркуляции подземных вод. </a:t>
            </a:r>
          </a:p>
          <a:p>
            <a:pPr algn="just"/>
            <a:r>
              <a:rPr lang="ru-RU" sz="1400" dirty="0">
                <a:latin typeface="Times New Roman" panose="02020603050405020304" pitchFamily="18" charset="0"/>
                <a:cs typeface="Times New Roman" panose="02020603050405020304" pitchFamily="18" charset="0"/>
              </a:rPr>
              <a:t>В результате, образуются подземные полости, поверхностные воронки, провалы, просадки (деформации). </a:t>
            </a:r>
          </a:p>
          <a:p>
            <a:pPr algn="just"/>
            <a:r>
              <a:rPr lang="ru-RU" sz="1400" dirty="0">
                <a:latin typeface="Times New Roman" panose="02020603050405020304" pitchFamily="18" charset="0"/>
                <a:cs typeface="Times New Roman" panose="02020603050405020304" pitchFamily="18" charset="0"/>
              </a:rPr>
              <a:t>Признаками надвигающегося оползня являются заклинивание дверей и окон зданий, просачивание воды на оползнеопасных склонах. </a:t>
            </a:r>
          </a:p>
          <a:p>
            <a:pPr algn="just"/>
            <a:r>
              <a:rPr lang="ru-RU" sz="1400" dirty="0">
                <a:latin typeface="Times New Roman" panose="02020603050405020304" pitchFamily="18" charset="0"/>
                <a:cs typeface="Times New Roman" panose="02020603050405020304" pitchFamily="18" charset="0"/>
              </a:rPr>
              <a:t>При появлении признаков приближающегося оползня сообщите об этом в ближайший пост оползневой станции, ждите оттуда информации, а сами действуйте в зависимости от обстановки. </a:t>
            </a:r>
          </a:p>
        </p:txBody>
      </p:sp>
      <p:pic>
        <p:nvPicPr>
          <p:cNvPr id="3" name="Рисунок 2">
            <a:extLst>
              <a:ext uri="{FF2B5EF4-FFF2-40B4-BE49-F238E27FC236}">
                <a16:creationId xmlns:a16="http://schemas.microsoft.com/office/drawing/2014/main" id="{43FB8781-75D1-4BCB-944F-238B9D39C8EA}"/>
              </a:ext>
            </a:extLst>
          </p:cNvPr>
          <p:cNvPicPr>
            <a:picLocks noChangeAspect="1"/>
          </p:cNvPicPr>
          <p:nvPr/>
        </p:nvPicPr>
        <p:blipFill>
          <a:blip r:embed="rId3"/>
          <a:stretch>
            <a:fillRect/>
          </a:stretch>
        </p:blipFill>
        <p:spPr>
          <a:xfrm>
            <a:off x="5974487" y="433660"/>
            <a:ext cx="3924887" cy="2625984"/>
          </a:xfrm>
          <a:prstGeom prst="rect">
            <a:avLst/>
          </a:prstGeom>
          <a:ln w="38100">
            <a:solidFill>
              <a:schemeClr val="accent2">
                <a:lumMod val="50000"/>
              </a:schemeClr>
            </a:solidFill>
          </a:ln>
          <a:effectLst>
            <a:glow rad="139700">
              <a:schemeClr val="accent2">
                <a:satMod val="175000"/>
                <a:alpha val="40000"/>
              </a:schemeClr>
            </a:glow>
          </a:effectLst>
        </p:spPr>
      </p:pic>
      <p:sp>
        <p:nvSpPr>
          <p:cNvPr id="11" name="TextBox 10">
            <a:extLst>
              <a:ext uri="{FF2B5EF4-FFF2-40B4-BE49-F238E27FC236}">
                <a16:creationId xmlns:a16="http://schemas.microsoft.com/office/drawing/2014/main" id="{BC5B5847-7601-4BFD-9F5B-4DECE3CEFBB3}"/>
              </a:ext>
            </a:extLst>
          </p:cNvPr>
          <p:cNvSpPr txBox="1"/>
          <p:nvPr/>
        </p:nvSpPr>
        <p:spPr>
          <a:xfrm>
            <a:off x="546652" y="3494692"/>
            <a:ext cx="9352722" cy="3046988"/>
          </a:xfrm>
          <a:prstGeom prst="rect">
            <a:avLst/>
          </a:prstGeom>
          <a:solidFill>
            <a:schemeClr val="accent2">
              <a:lumMod val="20000"/>
              <a:lumOff val="80000"/>
            </a:schemeClr>
          </a:solidFill>
          <a:ln w="38100" cap="flat">
            <a:solidFill>
              <a:schemeClr val="accent4">
                <a:lumMod val="50000"/>
              </a:schemeClr>
            </a:solidFill>
            <a:miter lim="400000"/>
          </a:ln>
          <a:effectLst>
            <a:glow rad="635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Как действовать при оползне.</a:t>
            </a:r>
          </a:p>
          <a:p>
            <a:pPr algn="just"/>
            <a:r>
              <a:rPr lang="ru-RU" sz="1600" dirty="0">
                <a:latin typeface="Times New Roman" panose="02020603050405020304" pitchFamily="18" charset="0"/>
                <a:cs typeface="Times New Roman" panose="02020603050405020304" pitchFamily="18" charset="0"/>
              </a:rPr>
              <a:t>При получении сигналов об угрозе возникновения оползня отключите электроприборы, газовые приборы и водопроводную сеть, приготовьтесь к немедленной эвакуации по заранее разработанным планам. </a:t>
            </a:r>
          </a:p>
          <a:p>
            <a:pPr algn="just"/>
            <a:r>
              <a:rPr lang="ru-RU" sz="1600" dirty="0">
                <a:latin typeface="Times New Roman" panose="02020603050405020304" pitchFamily="18" charset="0"/>
                <a:cs typeface="Times New Roman" panose="02020603050405020304" pitchFamily="18" charset="0"/>
              </a:rPr>
              <a:t>В зависимости от выявленной оползневой станцией скорости смещения оползня действуйте, сообразуясь с угрозой. При слабой скорости смещения (метры в месяц) поступайте в зависимости от своих возможностей (переносите строения на заранее намеченное место, вывозите мебель, вещи и т.д.). При скорости смещения оползня более 0,5-1,0 м в сутки эвакуируйтесь в соответствии с заранее отработанным планом. При эвакуации берите с собой документы, ценности, а в зависимости от обстановки и указаний администрации теплые вещи и продукты. Срочно эвакуируйтесь в безопасное место и, при необходимости, помогите спасателям в откопке, извлечении из обвала пострадавших и оказании им помощи. </a:t>
            </a:r>
          </a:p>
        </p:txBody>
      </p:sp>
    </p:spTree>
    <p:extLst>
      <p:ext uri="{BB962C8B-B14F-4D97-AF65-F5344CB8AC3E}">
        <p14:creationId xmlns:p14="http://schemas.microsoft.com/office/powerpoint/2010/main" val="19330479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pic>
        <p:nvPicPr>
          <p:cNvPr id="4" name="Рисунок 3">
            <a:extLst>
              <a:ext uri="{FF2B5EF4-FFF2-40B4-BE49-F238E27FC236}">
                <a16:creationId xmlns:a16="http://schemas.microsoft.com/office/drawing/2014/main" id="{05C1C899-FF91-4701-A45C-DCADF83A5F3E}"/>
              </a:ext>
            </a:extLst>
          </p:cNvPr>
          <p:cNvPicPr>
            <a:picLocks noChangeAspect="1"/>
          </p:cNvPicPr>
          <p:nvPr/>
        </p:nvPicPr>
        <p:blipFill>
          <a:blip r:embed="rId3"/>
          <a:stretch>
            <a:fillRect/>
          </a:stretch>
        </p:blipFill>
        <p:spPr>
          <a:xfrm>
            <a:off x="1346200" y="716032"/>
            <a:ext cx="7620000" cy="5467350"/>
          </a:xfrm>
          <a:prstGeom prst="rect">
            <a:avLst/>
          </a:prstGeom>
          <a:ln w="38100">
            <a:solidFill>
              <a:srgbClr val="7030A0"/>
            </a:solidFill>
          </a:ln>
          <a:effectLst>
            <a:glow rad="228600">
              <a:schemeClr val="accent3">
                <a:satMod val="175000"/>
                <a:alpha val="40000"/>
              </a:schemeClr>
            </a:glow>
          </a:effectLst>
        </p:spPr>
      </p:pic>
    </p:spTree>
    <p:extLst>
      <p:ext uri="{BB962C8B-B14F-4D97-AF65-F5344CB8AC3E}">
        <p14:creationId xmlns:p14="http://schemas.microsoft.com/office/powerpoint/2010/main" val="40994592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pic>
        <p:nvPicPr>
          <p:cNvPr id="2" name="Рисунок 1">
            <a:extLst>
              <a:ext uri="{FF2B5EF4-FFF2-40B4-BE49-F238E27FC236}">
                <a16:creationId xmlns:a16="http://schemas.microsoft.com/office/drawing/2014/main" id="{2F37D4EA-26E9-4B8D-8EF0-5FDCC76BB686}"/>
              </a:ext>
            </a:extLst>
          </p:cNvPr>
          <p:cNvPicPr>
            <a:picLocks noChangeAspect="1"/>
          </p:cNvPicPr>
          <p:nvPr/>
        </p:nvPicPr>
        <p:blipFill>
          <a:blip r:embed="rId3"/>
          <a:stretch>
            <a:fillRect/>
          </a:stretch>
        </p:blipFill>
        <p:spPr>
          <a:xfrm>
            <a:off x="5843633" y="496168"/>
            <a:ext cx="4136814" cy="2646877"/>
          </a:xfrm>
          <a:prstGeom prst="rect">
            <a:avLst/>
          </a:prstGeom>
          <a:ln w="38100">
            <a:solidFill>
              <a:srgbClr val="002060"/>
            </a:solidFill>
          </a:ln>
          <a:effectLst>
            <a:glow rad="139700">
              <a:schemeClr val="accent3">
                <a:satMod val="175000"/>
                <a:alpha val="40000"/>
              </a:schemeClr>
            </a:glow>
          </a:effectLst>
        </p:spPr>
      </p:pic>
      <p:sp>
        <p:nvSpPr>
          <p:cNvPr id="7" name="TextBox 6">
            <a:extLst>
              <a:ext uri="{FF2B5EF4-FFF2-40B4-BE49-F238E27FC236}">
                <a16:creationId xmlns:a16="http://schemas.microsoft.com/office/drawing/2014/main" id="{2965EF9F-C112-4D6F-8DDD-E5CBB77D971C}"/>
              </a:ext>
            </a:extLst>
          </p:cNvPr>
          <p:cNvSpPr txBox="1"/>
          <p:nvPr/>
        </p:nvSpPr>
        <p:spPr>
          <a:xfrm>
            <a:off x="725557" y="496168"/>
            <a:ext cx="4711147" cy="5786199"/>
          </a:xfrm>
          <a:prstGeom prst="rect">
            <a:avLst/>
          </a:prstGeom>
          <a:solidFill>
            <a:schemeClr val="accent3">
              <a:lumMod val="40000"/>
              <a:lumOff val="60000"/>
            </a:schemeClr>
          </a:solidFill>
          <a:ln w="38100" cap="flat">
            <a:solidFill>
              <a:schemeClr val="accent5">
                <a:lumMod val="50000"/>
              </a:schemeClr>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effectLst/>
                <a:latin typeface="Times New Roman" panose="02020603050405020304" pitchFamily="18" charset="0"/>
                <a:ea typeface="Times New Roman" panose="02020603050405020304" pitchFamily="18" charset="0"/>
              </a:rPr>
              <a:t>Полное или частичное внезапное обрушения здания</a:t>
            </a:r>
            <a:r>
              <a:rPr lang="ru-RU" sz="1600" dirty="0">
                <a:effectLst/>
                <a:latin typeface="Times New Roman" panose="02020603050405020304" pitchFamily="18" charset="0"/>
                <a:ea typeface="Times New Roman" panose="02020603050405020304" pitchFamily="18" charset="0"/>
              </a:rPr>
              <a:t> – это ЧС, возникающая по причине ошибок, допущенных при проектировании здания, отступлении от проекта при ведении строительных работ, нарушении правил монтажа, при вводе в эксплуатацию здания или отдельных его частей с крупными недоделками, при нарушении правил эксплуатации здания, а также вследствие природной или техногенной ЧС. </a:t>
            </a:r>
          </a:p>
          <a:p>
            <a:pPr algn="just"/>
            <a:endParaRPr lang="ru-RU" sz="1600" dirty="0">
              <a:effectLst/>
              <a:latin typeface="Times New Roman" panose="02020603050405020304" pitchFamily="18" charset="0"/>
              <a:ea typeface="Times New Roman" panose="02020603050405020304" pitchFamily="18" charset="0"/>
            </a:endParaRPr>
          </a:p>
          <a:p>
            <a:pPr algn="just"/>
            <a:r>
              <a:rPr lang="ru-RU" sz="1600" dirty="0">
                <a:effectLst/>
                <a:latin typeface="Times New Roman" panose="02020603050405020304" pitchFamily="18" charset="0"/>
                <a:ea typeface="Times New Roman" panose="02020603050405020304" pitchFamily="18" charset="0"/>
              </a:rPr>
              <a:t>Обрушению часто может способствовать взрыв, являющийся следствием террористического акта, неправильной эксплуатации бытовых газопроводов, неосторожного обращения с огнем, хранения в зданиях легковоспламеняющихся и взрывоопасных веществ. </a:t>
            </a:r>
          </a:p>
          <a:p>
            <a:pPr algn="just"/>
            <a:endParaRPr lang="ru-RU" sz="1600" dirty="0">
              <a:effectLst/>
              <a:latin typeface="Times New Roman" panose="02020603050405020304" pitchFamily="18" charset="0"/>
              <a:ea typeface="Times New Roman" panose="02020603050405020304" pitchFamily="18" charset="0"/>
            </a:endParaRPr>
          </a:p>
          <a:p>
            <a:pPr algn="just"/>
            <a:r>
              <a:rPr lang="ru-RU" sz="1600" dirty="0">
                <a:effectLst/>
                <a:latin typeface="Times New Roman" panose="02020603050405020304" pitchFamily="18" charset="0"/>
                <a:ea typeface="Times New Roman" panose="02020603050405020304" pitchFamily="18" charset="0"/>
              </a:rPr>
              <a:t>Внезапное обрушение приводит к длительному выходу здания из строя, возникновению пожаров, разрушению коммунально-энергетических сетей, образованию завалов, травмированию и гибели людей. </a:t>
            </a:r>
          </a:p>
          <a:p>
            <a:pPr marL="457200" indent="450215" algn="just"/>
            <a:r>
              <a:rPr lang="ru-RU"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7BF6E128-390E-4573-84FC-CFC93EEE411F}"/>
              </a:ext>
            </a:extLst>
          </p:cNvPr>
          <p:cNvPicPr>
            <a:picLocks noChangeAspect="1"/>
          </p:cNvPicPr>
          <p:nvPr/>
        </p:nvPicPr>
        <p:blipFill>
          <a:blip r:embed="rId4"/>
          <a:stretch>
            <a:fillRect/>
          </a:stretch>
        </p:blipFill>
        <p:spPr>
          <a:xfrm>
            <a:off x="5843633" y="3451160"/>
            <a:ext cx="4136814" cy="2795793"/>
          </a:xfrm>
          <a:prstGeom prst="rect">
            <a:avLst/>
          </a:prstGeom>
          <a:ln w="38100">
            <a:solidFill>
              <a:srgbClr val="002060"/>
            </a:solidFill>
          </a:ln>
          <a:effectLst>
            <a:glow rad="139700">
              <a:schemeClr val="accent3">
                <a:satMod val="175000"/>
                <a:alpha val="40000"/>
              </a:schemeClr>
            </a:glow>
          </a:effectLst>
        </p:spPr>
      </p:pic>
    </p:spTree>
    <p:extLst>
      <p:ext uri="{BB962C8B-B14F-4D97-AF65-F5344CB8AC3E}">
        <p14:creationId xmlns:p14="http://schemas.microsoft.com/office/powerpoint/2010/main" val="33478674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C898186C-E9C8-4654-A0C4-DB3DC41E0821}"/>
              </a:ext>
            </a:extLst>
          </p:cNvPr>
          <p:cNvSpPr txBox="1"/>
          <p:nvPr/>
        </p:nvSpPr>
        <p:spPr>
          <a:xfrm>
            <a:off x="1240905" y="582698"/>
            <a:ext cx="7951305" cy="6001643"/>
          </a:xfrm>
          <a:prstGeom prst="rect">
            <a:avLst/>
          </a:prstGeom>
          <a:solidFill>
            <a:schemeClr val="accent4">
              <a:lumMod val="40000"/>
              <a:lumOff val="6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Предупредительные мероприятия</a:t>
            </a:r>
            <a:r>
              <a:rPr lang="ru-RU" sz="1600" dirty="0">
                <a:latin typeface="Times New Roman" panose="02020603050405020304" pitchFamily="18" charset="0"/>
                <a:cs typeface="Times New Roman" panose="02020603050405020304" pitchFamily="18" charset="0"/>
              </a:rPr>
              <a:t>: </a:t>
            </a:r>
          </a:p>
          <a:p>
            <a:pPr algn="just"/>
            <a:r>
              <a:rPr lang="ru-RU" sz="1600" dirty="0">
                <a:latin typeface="Times New Roman" panose="02020603050405020304" pitchFamily="18" charset="0"/>
                <a:cs typeface="Times New Roman" panose="02020603050405020304" pitchFamily="18" charset="0"/>
              </a:rPr>
              <a:t>Заранее продумайте план действий в случае обрушения здания и ознакомьте с ним всех членов своей семьи. </a:t>
            </a:r>
          </a:p>
          <a:p>
            <a:pPr algn="just"/>
            <a:r>
              <a:rPr lang="ru-RU" sz="1600" dirty="0">
                <a:latin typeface="Times New Roman" panose="02020603050405020304" pitchFamily="18" charset="0"/>
                <a:cs typeface="Times New Roman" panose="02020603050405020304" pitchFamily="18" charset="0"/>
              </a:rPr>
              <a:t>Разъясните им порядок действий при внезапном обрушении и правили оказания первой медицинской помощи. </a:t>
            </a:r>
          </a:p>
          <a:p>
            <a:pPr algn="just"/>
            <a:r>
              <a:rPr lang="ru-RU" sz="1600" dirty="0">
                <a:latin typeface="Times New Roman" panose="02020603050405020304" pitchFamily="18" charset="0"/>
                <a:cs typeface="Times New Roman" panose="02020603050405020304" pitchFamily="18" charset="0"/>
              </a:rPr>
              <a:t>Обязательно имейте и храните в доступном месте укомплектованную медицинскую аптечку и огнетушитель. </a:t>
            </a:r>
          </a:p>
          <a:p>
            <a:pPr algn="just"/>
            <a:r>
              <a:rPr lang="ru-RU" sz="1600" dirty="0">
                <a:latin typeface="Times New Roman" panose="02020603050405020304" pitchFamily="18" charset="0"/>
                <a:cs typeface="Times New Roman" panose="02020603050405020304" pitchFamily="18" charset="0"/>
              </a:rPr>
              <a:t>Ядохимикаты, легковоспламеняющиеся жидкости и другие опасные вещества держите в надежном, хорошо изолированном месте.</a:t>
            </a:r>
          </a:p>
          <a:p>
            <a:pPr algn="just"/>
            <a:r>
              <a:rPr lang="ru-RU" sz="1600" dirty="0">
                <a:latin typeface="Times New Roman" panose="02020603050405020304" pitchFamily="18" charset="0"/>
                <a:cs typeface="Times New Roman" panose="02020603050405020304" pitchFamily="18" charset="0"/>
              </a:rPr>
              <a:t>Не допускайте нахождения в квартире без надобности газовых баллонов.</a:t>
            </a:r>
          </a:p>
          <a:p>
            <a:pPr algn="just"/>
            <a:r>
              <a:rPr lang="ru-RU" sz="1600" dirty="0">
                <a:latin typeface="Times New Roman" panose="02020603050405020304" pitchFamily="18" charset="0"/>
                <a:cs typeface="Times New Roman" panose="02020603050405020304" pitchFamily="18" charset="0"/>
              </a:rPr>
              <a:t>Знайте расположение электрических рубильников, магистральных газовых и водопроводных кранов для экстренного отключения электричества, газа и воды. </a:t>
            </a:r>
          </a:p>
          <a:p>
            <a:pPr algn="just"/>
            <a:r>
              <a:rPr lang="ru-RU" sz="1600" dirty="0">
                <a:latin typeface="Times New Roman" panose="02020603050405020304" pitchFamily="18" charset="0"/>
                <a:cs typeface="Times New Roman" panose="02020603050405020304" pitchFamily="18" charset="0"/>
              </a:rPr>
              <a:t>При малейших признаках утечки газа перекройте его доступ в квартиру, проветрите помещение и сообщите в службу «</a:t>
            </a:r>
            <a:r>
              <a:rPr lang="ru-RU" sz="1600" dirty="0" err="1">
                <a:latin typeface="Times New Roman" panose="02020603050405020304" pitchFamily="18" charset="0"/>
                <a:cs typeface="Times New Roman" panose="02020603050405020304" pitchFamily="18" charset="0"/>
              </a:rPr>
              <a:t>Горгаз</a:t>
            </a:r>
            <a:r>
              <a:rPr lang="ru-RU" sz="1600" dirty="0">
                <a:latin typeface="Times New Roman" panose="02020603050405020304" pitchFamily="18" charset="0"/>
                <a:cs typeface="Times New Roman" panose="02020603050405020304" pitchFamily="18" charset="0"/>
              </a:rPr>
              <a:t>» по телефону – 04, -104. </a:t>
            </a:r>
          </a:p>
          <a:p>
            <a:pPr algn="ctr"/>
            <a:endParaRPr lang="ru-RU" sz="1600" b="1" dirty="0">
              <a:solidFill>
                <a:srgbClr val="FF0000"/>
              </a:solidFill>
              <a:latin typeface="Times New Roman" panose="02020603050405020304" pitchFamily="18" charset="0"/>
              <a:cs typeface="Times New Roman" panose="02020603050405020304" pitchFamily="18" charset="0"/>
            </a:endParaRPr>
          </a:p>
          <a:p>
            <a:pPr algn="ctr"/>
            <a:r>
              <a:rPr lang="ru-RU" sz="1600" b="1" dirty="0">
                <a:solidFill>
                  <a:srgbClr val="FF0000"/>
                </a:solidFill>
                <a:latin typeface="Times New Roman" panose="02020603050405020304" pitchFamily="18" charset="0"/>
                <a:cs typeface="Times New Roman" panose="02020603050405020304" pitchFamily="18" charset="0"/>
              </a:rPr>
              <a:t>Категорически запрещается пользоваться открытыми источниками огня, электровыключателями и электробытовыми приборами </a:t>
            </a:r>
          </a:p>
          <a:p>
            <a:pPr algn="ctr"/>
            <a:r>
              <a:rPr lang="ru-RU" sz="1600" b="1" dirty="0">
                <a:solidFill>
                  <a:srgbClr val="FF0000"/>
                </a:solidFill>
                <a:latin typeface="Times New Roman" panose="02020603050405020304" pitchFamily="18" charset="0"/>
                <a:cs typeface="Times New Roman" panose="02020603050405020304" pitchFamily="18" charset="0"/>
              </a:rPr>
              <a:t>до полного выветривания газа.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Не загромождайте коридоры здания, лестничные площадки, аварийные и пожарные выходы посторонними предметами.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Держите в удобном месте документы, деньги, карманный фонарик и запасные батарейки.</a:t>
            </a:r>
          </a:p>
        </p:txBody>
      </p:sp>
    </p:spTree>
    <p:extLst>
      <p:ext uri="{BB962C8B-B14F-4D97-AF65-F5344CB8AC3E}">
        <p14:creationId xmlns:p14="http://schemas.microsoft.com/office/powerpoint/2010/main" val="281630054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D4AF1A20-6B68-426B-901B-917379930814}"/>
              </a:ext>
            </a:extLst>
          </p:cNvPr>
          <p:cNvSpPr txBox="1"/>
          <p:nvPr/>
        </p:nvSpPr>
        <p:spPr>
          <a:xfrm>
            <a:off x="646045" y="433660"/>
            <a:ext cx="5824329" cy="5724644"/>
          </a:xfrm>
          <a:prstGeom prst="rect">
            <a:avLst/>
          </a:prstGeom>
          <a:solidFill>
            <a:schemeClr val="accent3">
              <a:lumMod val="40000"/>
              <a:lumOff val="6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Действия при внезапном обрушении здания</a:t>
            </a:r>
            <a:r>
              <a:rPr lang="ru-RU" sz="1600" dirty="0">
                <a:latin typeface="Times New Roman" panose="02020603050405020304" pitchFamily="18" charset="0"/>
                <a:cs typeface="Times New Roman" panose="02020603050405020304" pitchFamily="18" charset="0"/>
              </a:rPr>
              <a:t>: </a:t>
            </a:r>
          </a:p>
          <a:p>
            <a:pPr algn="just"/>
            <a:r>
              <a:rPr lang="ru-RU" sz="1400" dirty="0">
                <a:latin typeface="Times New Roman" panose="02020603050405020304" pitchFamily="18" charset="0"/>
                <a:cs typeface="Times New Roman" panose="02020603050405020304" pitchFamily="18" charset="0"/>
              </a:rPr>
              <a:t>Услышав взрыв или обнаружив, что здание теряет свою устойчивость, постарайтесь как можно быстрее покинуть его, взяв документы, деньги и предметы первой необходимости. Покидая помещение, спускайтесь по лестнице, а не на лифте, так как он в любой момент может выйти из строя. Пресекайте панику, давку в дверях при эвакуации, останавливайте тех, кто собирается прыгать с балконов и окон из этажей выше первого, а также через застекленные окна. </a:t>
            </a:r>
          </a:p>
          <a:p>
            <a:pPr algn="just"/>
            <a:r>
              <a:rPr lang="ru-RU" sz="1400" dirty="0">
                <a:latin typeface="Times New Roman" panose="02020603050405020304" pitchFamily="18" charset="0"/>
                <a:cs typeface="Times New Roman" panose="02020603050405020304" pitchFamily="18" charset="0"/>
              </a:rPr>
              <a:t>Оказавшись на улице, не стойте вблизи зданий, а перейдите на открытое пространство. </a:t>
            </a:r>
          </a:p>
          <a:p>
            <a:pPr algn="just"/>
            <a:r>
              <a:rPr lang="ru-RU" sz="1400" dirty="0">
                <a:latin typeface="Times New Roman" panose="02020603050405020304" pitchFamily="18" charset="0"/>
                <a:cs typeface="Times New Roman" panose="02020603050405020304" pitchFamily="18" charset="0"/>
              </a:rPr>
              <a:t>Если Вы находитесь в здании, и при этом отсутствует возможность покинуть его, то займите самое безопасное место: проемы капитальных внутренних стен, углы, образованные капитальными внутренними стенами, под балками каркаса. Если возможно, спрячьтесь под стол – он защитит Вас от падающих предметов и обломков. Если с Вами дети, укройте их собой. Откройте дверь из квартиры, чтобы обеспечить себе выход в случае необходимости. </a:t>
            </a:r>
          </a:p>
          <a:p>
            <a:pPr algn="just"/>
            <a:r>
              <a:rPr lang="ru-RU" sz="1400" dirty="0">
                <a:latin typeface="Times New Roman" panose="02020603050405020304" pitchFamily="18" charset="0"/>
                <a:cs typeface="Times New Roman" panose="02020603050405020304" pitchFamily="18" charset="0"/>
              </a:rPr>
              <a:t>Не поддавайтесь панике и сохраняйте спокойствие, ободряйте присутствующих. Держитесь подальше от окон, электроприборов, немедленно отключите воду, электричество и газ. Если возник пожар, сразу же попытайтесь потушить его. </a:t>
            </a:r>
          </a:p>
          <a:p>
            <a:pPr algn="just"/>
            <a:r>
              <a:rPr lang="ru-RU" sz="1400" dirty="0">
                <a:latin typeface="Times New Roman" panose="02020603050405020304" pitchFamily="18" charset="0"/>
                <a:cs typeface="Times New Roman" panose="02020603050405020304" pitchFamily="18" charset="0"/>
              </a:rPr>
              <a:t>Используйте телефон только для вызова представителей органов правопорядка, пожарных, врачей, спасателей.</a:t>
            </a:r>
          </a:p>
          <a:p>
            <a:pPr algn="just"/>
            <a:r>
              <a:rPr lang="ru-RU" sz="1400" dirty="0">
                <a:latin typeface="Times New Roman" panose="02020603050405020304" pitchFamily="18" charset="0"/>
                <a:cs typeface="Times New Roman" panose="02020603050405020304" pitchFamily="18" charset="0"/>
              </a:rPr>
              <a:t>Не выходите на балкон. </a:t>
            </a:r>
          </a:p>
          <a:p>
            <a:pPr algn="just"/>
            <a:r>
              <a:rPr lang="ru-RU" sz="1400" dirty="0">
                <a:latin typeface="Times New Roman" panose="02020603050405020304" pitchFamily="18" charset="0"/>
                <a:cs typeface="Times New Roman" panose="02020603050405020304" pitchFamily="18" charset="0"/>
              </a:rPr>
              <a:t>Не пользуйтесь спичками, потому что может существовать опасность утечки газа.</a:t>
            </a:r>
          </a:p>
        </p:txBody>
      </p:sp>
      <p:pic>
        <p:nvPicPr>
          <p:cNvPr id="1030" name="Picture 6" descr="Меры безопасности при обрушении зданий">
            <a:extLst>
              <a:ext uri="{FF2B5EF4-FFF2-40B4-BE49-F238E27FC236}">
                <a16:creationId xmlns:a16="http://schemas.microsoft.com/office/drawing/2014/main" id="{3E8CF574-F961-416E-B1DE-82066A9CF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855" y="2474429"/>
            <a:ext cx="3005160" cy="1771650"/>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032" name="Picture 8" descr="Действия при обрушении зданий. Меры предосторожности | Безопасность.  Орловская область.">
            <a:extLst>
              <a:ext uri="{FF2B5EF4-FFF2-40B4-BE49-F238E27FC236}">
                <a16:creationId xmlns:a16="http://schemas.microsoft.com/office/drawing/2014/main" id="{1BA863E4-E207-48F6-966E-C828E8360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855" y="433660"/>
            <a:ext cx="3005160" cy="1847850"/>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33FD619B-0F36-4B2E-8009-25E2636A36BD}"/>
              </a:ext>
            </a:extLst>
          </p:cNvPr>
          <p:cNvPicPr>
            <a:picLocks noChangeAspect="1"/>
          </p:cNvPicPr>
          <p:nvPr/>
        </p:nvPicPr>
        <p:blipFill>
          <a:blip r:embed="rId5"/>
          <a:stretch>
            <a:fillRect/>
          </a:stretch>
        </p:blipFill>
        <p:spPr>
          <a:xfrm>
            <a:off x="6808855" y="4438998"/>
            <a:ext cx="3005160" cy="1771650"/>
          </a:xfrm>
          <a:prstGeom prst="rect">
            <a:avLst/>
          </a:prstGeom>
          <a:ln w="38100">
            <a:solidFill>
              <a:schemeClr val="accent5">
                <a:lumMod val="75000"/>
              </a:schemeClr>
            </a:solidFill>
          </a:ln>
        </p:spPr>
      </p:pic>
    </p:spTree>
    <p:extLst>
      <p:ext uri="{BB962C8B-B14F-4D97-AF65-F5344CB8AC3E}">
        <p14:creationId xmlns:p14="http://schemas.microsoft.com/office/powerpoint/2010/main" val="21868610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pic>
        <p:nvPicPr>
          <p:cNvPr id="2" name="Рисунок 1">
            <a:extLst>
              <a:ext uri="{FF2B5EF4-FFF2-40B4-BE49-F238E27FC236}">
                <a16:creationId xmlns:a16="http://schemas.microsoft.com/office/drawing/2014/main" id="{E2110A18-EEC7-4519-9780-BE48FAB3C58F}"/>
              </a:ext>
            </a:extLst>
          </p:cNvPr>
          <p:cNvPicPr>
            <a:picLocks noChangeAspect="1"/>
          </p:cNvPicPr>
          <p:nvPr/>
        </p:nvPicPr>
        <p:blipFill>
          <a:blip r:embed="rId3"/>
          <a:stretch>
            <a:fillRect/>
          </a:stretch>
        </p:blipFill>
        <p:spPr>
          <a:xfrm>
            <a:off x="616226" y="582698"/>
            <a:ext cx="8935277" cy="6226027"/>
          </a:xfrm>
          <a:prstGeom prst="rect">
            <a:avLst/>
          </a:prstGeom>
        </p:spPr>
      </p:pic>
    </p:spTree>
    <p:extLst>
      <p:ext uri="{BB962C8B-B14F-4D97-AF65-F5344CB8AC3E}">
        <p14:creationId xmlns:p14="http://schemas.microsoft.com/office/powerpoint/2010/main" val="3518494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D4AF1A20-6B68-426B-901B-917379930814}"/>
              </a:ext>
            </a:extLst>
          </p:cNvPr>
          <p:cNvSpPr txBox="1"/>
          <p:nvPr/>
        </p:nvSpPr>
        <p:spPr>
          <a:xfrm>
            <a:off x="914400" y="980378"/>
            <a:ext cx="8666922" cy="5509200"/>
          </a:xfrm>
          <a:prstGeom prst="rect">
            <a:avLst/>
          </a:prstGeom>
          <a:solidFill>
            <a:schemeClr val="accent3">
              <a:lumMod val="40000"/>
              <a:lumOff val="6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Как действовать в завале: </a:t>
            </a:r>
          </a:p>
          <a:p>
            <a:pPr algn="just"/>
            <a:r>
              <a:rPr lang="ru-RU" sz="1600" dirty="0">
                <a:latin typeface="Times New Roman" panose="02020603050405020304" pitchFamily="18" charset="0"/>
                <a:cs typeface="Times New Roman" panose="02020603050405020304" pitchFamily="18" charset="0"/>
              </a:rPr>
              <a:t>Дышите глубоко, не поддавайтесь панике и не падайте духом, сосредоточьтесь на самом важном, пытайтесь выжить любой ценой, верьте, что помощь придет обязательно.</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 возможности окажите себе первую медицинскую помощь.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Попытайтесь приспособиться к обстановке и осмотреться, поискать возможный выход.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Постарайтесь определить, где Вы находитесь, нет ли рядом других людей: прислушайтесь, подайте голос.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Помните, что человек способен выдержать жажду и особенно голод в течение длительного времени, если не будет бесполезно расходовать энергию.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Поищите в карманах или поблизости предметы, которые могли бы помочь подать световые или звуковые сигналы (например, фонарик, зеркальце, а также металлические предметы, которыми можно постучать по трубе или стене и тем самым привлечь внимание).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Если единственным путем выхода является узкий лаз – протиснитесь через него.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Для этого необходимо расслабить мышцы и двигаться, прижав локти к телу. </a:t>
            </a:r>
          </a:p>
          <a:p>
            <a:pPr algn="just"/>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5924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18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D4AF1A20-6B68-426B-901B-917379930814}"/>
              </a:ext>
            </a:extLst>
          </p:cNvPr>
          <p:cNvSpPr txBox="1"/>
          <p:nvPr/>
        </p:nvSpPr>
        <p:spPr>
          <a:xfrm>
            <a:off x="914400" y="980378"/>
            <a:ext cx="8309113" cy="3785652"/>
          </a:xfrm>
          <a:prstGeom prst="rect">
            <a:avLst/>
          </a:prstGeom>
          <a:solidFill>
            <a:schemeClr val="accent3">
              <a:lumMod val="40000"/>
              <a:lumOff val="6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Как действовать в завале: </a:t>
            </a:r>
          </a:p>
          <a:p>
            <a:pPr algn="just"/>
            <a:r>
              <a:rPr lang="ru-RU" sz="1600" dirty="0">
                <a:latin typeface="Times New Roman" panose="02020603050405020304" pitchFamily="18" charset="0"/>
                <a:cs typeface="Times New Roman" panose="02020603050405020304" pitchFamily="18" charset="0"/>
              </a:rPr>
              <a:t>Дышите глубоко, не поддавайтесь панике и не падайте духом, сосредоточьтесь на самом важном, пытайтесь выжить любой ценой, верьте, что помощь придет обязательно.</a:t>
            </a:r>
          </a:p>
          <a:p>
            <a:pPr algn="just"/>
            <a:r>
              <a:rPr lang="ru-RU" sz="1600" dirty="0">
                <a:latin typeface="Times New Roman" panose="02020603050405020304" pitchFamily="18" charset="0"/>
                <a:cs typeface="Times New Roman" panose="02020603050405020304" pitchFamily="18" charset="0"/>
              </a:rPr>
              <a:t>По возможности окажите себе первую медицинскую помощь. </a:t>
            </a:r>
          </a:p>
          <a:p>
            <a:pPr algn="just"/>
            <a:r>
              <a:rPr lang="ru-RU" sz="1600" dirty="0">
                <a:latin typeface="Times New Roman" panose="02020603050405020304" pitchFamily="18" charset="0"/>
                <a:cs typeface="Times New Roman" panose="02020603050405020304" pitchFamily="18" charset="0"/>
              </a:rPr>
              <a:t>Попытайтесь приспособиться к обстановке и осмотреться, поискать возможный выход. </a:t>
            </a:r>
          </a:p>
          <a:p>
            <a:pPr algn="just"/>
            <a:r>
              <a:rPr lang="ru-RU" sz="1600" dirty="0">
                <a:latin typeface="Times New Roman" panose="02020603050405020304" pitchFamily="18" charset="0"/>
                <a:cs typeface="Times New Roman" panose="02020603050405020304" pitchFamily="18" charset="0"/>
              </a:rPr>
              <a:t>Постарайтесь определить, где Вы находитесь, нет ли рядом других людей: прислушайтесь, подайте голос. </a:t>
            </a:r>
          </a:p>
          <a:p>
            <a:pPr algn="just"/>
            <a:r>
              <a:rPr lang="ru-RU" sz="1600" dirty="0">
                <a:latin typeface="Times New Roman" panose="02020603050405020304" pitchFamily="18" charset="0"/>
                <a:cs typeface="Times New Roman" panose="02020603050405020304" pitchFamily="18" charset="0"/>
              </a:rPr>
              <a:t>Помните, что человек способен выдержать жажду и особенно голод в течение длительного времени, если не будет бесполезно расходовать энергию. </a:t>
            </a:r>
          </a:p>
          <a:p>
            <a:pPr algn="just"/>
            <a:r>
              <a:rPr lang="ru-RU" sz="1600" dirty="0">
                <a:latin typeface="Times New Roman" panose="02020603050405020304" pitchFamily="18" charset="0"/>
                <a:cs typeface="Times New Roman" panose="02020603050405020304" pitchFamily="18" charset="0"/>
              </a:rPr>
              <a:t>Поищите в карманах или поблизости предметы, которые могли бы помочь подать световые или звуковые сигналы (например, фонарик, зеркальце, а также металлические предметы, которыми можно постучать по трубе или стене и тем самым привлечь внимание). </a:t>
            </a:r>
          </a:p>
          <a:p>
            <a:pPr algn="just"/>
            <a:r>
              <a:rPr lang="ru-RU" sz="1600" dirty="0">
                <a:latin typeface="Times New Roman" panose="02020603050405020304" pitchFamily="18" charset="0"/>
                <a:cs typeface="Times New Roman" panose="02020603050405020304" pitchFamily="18" charset="0"/>
              </a:rPr>
              <a:t>Если единственным путем выхода является узкий лаз – протиснитесь через него. </a:t>
            </a:r>
          </a:p>
          <a:p>
            <a:pPr algn="just"/>
            <a:r>
              <a:rPr lang="ru-RU" sz="1600" dirty="0">
                <a:latin typeface="Times New Roman" panose="02020603050405020304" pitchFamily="18" charset="0"/>
                <a:cs typeface="Times New Roman" panose="02020603050405020304" pitchFamily="18" charset="0"/>
              </a:rPr>
              <a:t>Для этого необходимо расслабить мышцы и двигаться, прижав локти к телу. </a:t>
            </a:r>
          </a:p>
          <a:p>
            <a:pPr algn="just"/>
            <a:endParaRPr lang="ru-RU" sz="16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4F2F93BF-C009-481E-B0E8-5F888B16CC2A}"/>
              </a:ext>
            </a:extLst>
          </p:cNvPr>
          <p:cNvPicPr>
            <a:picLocks noChangeAspect="1"/>
          </p:cNvPicPr>
          <p:nvPr/>
        </p:nvPicPr>
        <p:blipFill>
          <a:blip r:embed="rId3"/>
          <a:stretch>
            <a:fillRect/>
          </a:stretch>
        </p:blipFill>
        <p:spPr>
          <a:xfrm>
            <a:off x="474134" y="175768"/>
            <a:ext cx="9339881" cy="6578154"/>
          </a:xfrm>
          <a:prstGeom prst="rect">
            <a:avLst/>
          </a:prstGeom>
        </p:spPr>
      </p:pic>
    </p:spTree>
    <p:extLst>
      <p:ext uri="{BB962C8B-B14F-4D97-AF65-F5344CB8AC3E}">
        <p14:creationId xmlns:p14="http://schemas.microsoft.com/office/powerpoint/2010/main" val="14850033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19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5</a:t>
            </a:r>
            <a:endParaRPr lang="ru-RU" sz="1200" b="0" dirty="0">
              <a:solidFill>
                <a:schemeClr val="tx2">
                  <a:lumMod val="75000"/>
                </a:schemeClr>
              </a:solidFill>
            </a:endParaRPr>
          </a:p>
        </p:txBody>
      </p:sp>
      <p:sp>
        <p:nvSpPr>
          <p:cNvPr id="8" name="TextBox 7">
            <a:extLst>
              <a:ext uri="{FF2B5EF4-FFF2-40B4-BE49-F238E27FC236}">
                <a16:creationId xmlns:a16="http://schemas.microsoft.com/office/drawing/2014/main" id="{B862DCAB-8BC5-4632-BA62-8089711654D6}"/>
              </a:ext>
            </a:extLst>
          </p:cNvPr>
          <p:cNvSpPr txBox="1"/>
          <p:nvPr/>
        </p:nvSpPr>
        <p:spPr>
          <a:xfrm>
            <a:off x="602031" y="326031"/>
            <a:ext cx="9211984" cy="1200329"/>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3.</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rPr>
              <a:t>Действия работников при получении информации о стихийных бедствиях метеорологического характера (ураганы, бури, смерчи, метели, мороз и пр.), </a:t>
            </a:r>
          </a:p>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800" b="0" dirty="0">
                <a:solidFill>
                  <a:schemeClr val="tx1"/>
                </a:solidFill>
                <a:effectLst/>
                <a:latin typeface="Times New Roman" panose="02020603050405020304" pitchFamily="18" charset="0"/>
                <a:ea typeface="+mn-ea"/>
                <a:cs typeface="Times New Roman" panose="02020603050405020304" pitchFamily="18" charset="0"/>
                <a:sym typeface="Calibri"/>
              </a:rPr>
              <a:t>во время их возникновения и после окончания.</a:t>
            </a:r>
          </a:p>
        </p:txBody>
      </p:sp>
      <p:pic>
        <p:nvPicPr>
          <p:cNvPr id="2" name="Рисунок 1">
            <a:extLst>
              <a:ext uri="{FF2B5EF4-FFF2-40B4-BE49-F238E27FC236}">
                <a16:creationId xmlns:a16="http://schemas.microsoft.com/office/drawing/2014/main" id="{0C7A15EF-7F0B-42AB-829E-5D91EFD26393}"/>
              </a:ext>
            </a:extLst>
          </p:cNvPr>
          <p:cNvPicPr>
            <a:picLocks noChangeAspect="1"/>
          </p:cNvPicPr>
          <p:nvPr/>
        </p:nvPicPr>
        <p:blipFill>
          <a:blip r:embed="rId3"/>
          <a:stretch>
            <a:fillRect/>
          </a:stretch>
        </p:blipFill>
        <p:spPr>
          <a:xfrm>
            <a:off x="602031" y="1858617"/>
            <a:ext cx="9287404" cy="4927694"/>
          </a:xfrm>
          <a:prstGeom prst="rect">
            <a:avLst/>
          </a:prstGeom>
        </p:spPr>
      </p:pic>
    </p:spTree>
    <p:extLst>
      <p:ext uri="{BB962C8B-B14F-4D97-AF65-F5344CB8AC3E}">
        <p14:creationId xmlns:p14="http://schemas.microsoft.com/office/powerpoint/2010/main" val="28274155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1062531" y="1725747"/>
            <a:ext cx="8772288" cy="3512174"/>
          </a:xfrm>
          <a:prstGeom prst="rect">
            <a:avLst/>
          </a:prstGeom>
          <a:solidFill>
            <a:schemeClr val="accent1">
              <a:lumMod val="20000"/>
              <a:lumOff val="80000"/>
            </a:schemeClr>
          </a:solidFill>
          <a:ln w="38100">
            <a:solidFill>
              <a:srgbClr val="0066FF"/>
            </a:solidFill>
          </a:ln>
          <a:effectLst>
            <a:outerShdw blurRad="50800" dist="38100" dir="5400000" algn="t" rotWithShape="0">
              <a:prstClr val="black">
                <a:alpha val="40000"/>
              </a:prstClr>
            </a:outerShdw>
          </a:effectLst>
        </p:spPr>
        <p:txBody>
          <a:bodyPr>
            <a:normAutofit fontScale="90000"/>
          </a:bodyPr>
          <a:lstStyle>
            <a:lvl1pPr>
              <a:defRPr sz="5500"/>
            </a:lvl1pPr>
          </a:lstStyle>
          <a:p>
            <a:pPr lvl="0" algn="ctr">
              <a:defRPr sz="1800"/>
            </a:pP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r>
              <a:rPr lang="ru-RU" sz="3100" dirty="0">
                <a:solidFill>
                  <a:srgbClr val="0066FF"/>
                </a:solidFill>
                <a:latin typeface="Times New Roman" panose="02020603050405020304" pitchFamily="18" charset="0"/>
                <a:cs typeface="Times New Roman" panose="02020603050405020304" pitchFamily="18" charset="0"/>
              </a:rPr>
              <a:t>Действия работников организации </a:t>
            </a:r>
            <a:br>
              <a:rPr lang="ru-RU" sz="3100" dirty="0">
                <a:solidFill>
                  <a:srgbClr val="0066FF"/>
                </a:solidFill>
                <a:latin typeface="Times New Roman" panose="02020603050405020304" pitchFamily="18" charset="0"/>
                <a:cs typeface="Times New Roman" panose="02020603050405020304" pitchFamily="18" charset="0"/>
              </a:rPr>
            </a:br>
            <a:r>
              <a:rPr lang="ru-RU" sz="3100" dirty="0">
                <a:solidFill>
                  <a:srgbClr val="0066FF"/>
                </a:solidFill>
                <a:latin typeface="Times New Roman" panose="02020603050405020304" pitchFamily="18" charset="0"/>
                <a:cs typeface="Times New Roman" panose="02020603050405020304" pitchFamily="18" charset="0"/>
              </a:rPr>
              <a:t>при угрозе и возникновении </a:t>
            </a:r>
            <a:br>
              <a:rPr lang="ru-RU" sz="3100" dirty="0">
                <a:solidFill>
                  <a:srgbClr val="0066FF"/>
                </a:solidFill>
                <a:latin typeface="Times New Roman" panose="02020603050405020304" pitchFamily="18" charset="0"/>
                <a:cs typeface="Times New Roman" panose="02020603050405020304" pitchFamily="18" charset="0"/>
              </a:rPr>
            </a:br>
            <a:r>
              <a:rPr lang="ru-RU" sz="3100" dirty="0">
                <a:solidFill>
                  <a:srgbClr val="0066FF"/>
                </a:solidFill>
                <a:latin typeface="Times New Roman" panose="02020603050405020304" pitchFamily="18" charset="0"/>
                <a:cs typeface="Times New Roman" panose="02020603050405020304" pitchFamily="18" charset="0"/>
              </a:rPr>
              <a:t>чрезвычайных ситуации и военных конфликтов, угрозе и совершения террористических актов.</a:t>
            </a:r>
            <a:br>
              <a:rPr lang="ru-RU" sz="3100" dirty="0">
                <a:solidFill>
                  <a:srgbClr val="0066FF"/>
                </a:solidFill>
                <a:latin typeface="Times New Roman" panose="02020603050405020304" pitchFamily="18" charset="0"/>
                <a:cs typeface="Times New Roman" panose="02020603050405020304" pitchFamily="18" charset="0"/>
              </a:rPr>
            </a:br>
            <a:br>
              <a:rPr lang="ru-RU" sz="3100" dirty="0">
                <a:solidFill>
                  <a:srgbClr val="0066FF"/>
                </a:solidFill>
                <a:latin typeface="Times New Roman" panose="02020603050405020304" pitchFamily="18" charset="0"/>
                <a:cs typeface="Times New Roman" panose="02020603050405020304" pitchFamily="18" charset="0"/>
              </a:rPr>
            </a:br>
            <a:br>
              <a:rPr lang="ru-RU" sz="3600" dirty="0">
                <a:solidFill>
                  <a:srgbClr val="0066FF"/>
                </a:solidFill>
                <a:latin typeface="Times New Roman" panose="02020603050405020304" pitchFamily="18" charset="0"/>
                <a:cs typeface="Times New Roman" panose="02020603050405020304" pitchFamily="18" charset="0"/>
              </a:rPr>
            </a:br>
            <a:br>
              <a:rPr lang="ru-RU" sz="1400" dirty="0">
                <a:latin typeface="Times New Roman" panose="02020603050405020304" pitchFamily="18" charset="0"/>
                <a:cs typeface="Times New Roman" panose="02020603050405020304" pitchFamily="18" charset="0"/>
              </a:rPr>
            </a:br>
            <a:endParaRPr sz="1400" dirty="0">
              <a:latin typeface="Times New Roman" panose="02020603050405020304" pitchFamily="18" charset="0"/>
              <a:cs typeface="Times New Roman" panose="02020603050405020304" pitchFamily="18" charset="0"/>
            </a:endParaRPr>
          </a:p>
        </p:txBody>
      </p:sp>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a:t>
            </a:fld>
            <a:endParaRPr sz="1300">
              <a:solidFill>
                <a:srgbClr val="888888"/>
              </a:solidFill>
            </a:endParaRPr>
          </a:p>
        </p:txBody>
      </p:sp>
      <p:pic>
        <p:nvPicPr>
          <p:cNvPr id="5" name="image1.jpg"/>
          <p:cNvPicPr/>
          <p:nvPr/>
        </p:nvPicPr>
        <p:blipFill>
          <a:blip r:embed="rId2"/>
          <a:stretch>
            <a:fillRect/>
          </a:stretch>
        </p:blipFill>
        <p:spPr>
          <a:xfrm>
            <a:off x="461828" y="6911069"/>
            <a:ext cx="621059" cy="497200"/>
          </a:xfrm>
          <a:prstGeom prst="rect">
            <a:avLst/>
          </a:prstGeom>
          <a:ln w="12700">
            <a:miter lim="400000"/>
          </a:ln>
        </p:spPr>
      </p:pic>
      <p:sp>
        <p:nvSpPr>
          <p:cNvPr id="6"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latin typeface="Times New Roman" panose="02020603050405020304" pitchFamily="18" charset="0"/>
                <a:cs typeface="Times New Roman" panose="02020603050405020304" pitchFamily="18" charset="0"/>
              </a:rPr>
              <a:t>Обучение в области ГО и ЧС, 2022 год, тема №5</a:t>
            </a:r>
            <a:endParaRPr sz="1200" b="0"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5</a:t>
            </a:r>
            <a:endParaRPr lang="ru-RU" sz="1200" b="0" dirty="0">
              <a:solidFill>
                <a:schemeClr val="tx2">
                  <a:lumMod val="75000"/>
                </a:schemeClr>
              </a:solidFill>
            </a:endParaRPr>
          </a:p>
        </p:txBody>
      </p:sp>
      <p:pic>
        <p:nvPicPr>
          <p:cNvPr id="2" name="Рисунок 1">
            <a:extLst>
              <a:ext uri="{FF2B5EF4-FFF2-40B4-BE49-F238E27FC236}">
                <a16:creationId xmlns:a16="http://schemas.microsoft.com/office/drawing/2014/main" id="{D7C8B0A5-B347-498C-804C-BEC8BED59EA5}"/>
              </a:ext>
            </a:extLst>
          </p:cNvPr>
          <p:cNvPicPr>
            <a:picLocks noChangeAspect="1"/>
          </p:cNvPicPr>
          <p:nvPr/>
        </p:nvPicPr>
        <p:blipFill>
          <a:blip r:embed="rId3"/>
          <a:stretch>
            <a:fillRect/>
          </a:stretch>
        </p:blipFill>
        <p:spPr>
          <a:xfrm>
            <a:off x="596347" y="506897"/>
            <a:ext cx="9217667" cy="5503378"/>
          </a:xfrm>
          <a:prstGeom prst="rect">
            <a:avLst/>
          </a:prstGeom>
          <a:ln w="38100">
            <a:solidFill>
              <a:schemeClr val="accent3">
                <a:lumMod val="50000"/>
              </a:schemeClr>
            </a:solidFill>
          </a:ln>
          <a:effectLst>
            <a:glow rad="139700">
              <a:schemeClr val="accent3">
                <a:satMod val="175000"/>
                <a:alpha val="40000"/>
              </a:schemeClr>
            </a:glow>
            <a:softEdge rad="63500"/>
          </a:effectLst>
        </p:spPr>
      </p:pic>
    </p:spTree>
    <p:extLst>
      <p:ext uri="{BB962C8B-B14F-4D97-AF65-F5344CB8AC3E}">
        <p14:creationId xmlns:p14="http://schemas.microsoft.com/office/powerpoint/2010/main" val="3938591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a:t>
            </a:r>
            <a:r>
              <a:rPr lang="en-US" sz="1200" b="0" dirty="0">
                <a:solidFill>
                  <a:schemeClr val="tx2">
                    <a:lumMod val="75000"/>
                  </a:schemeClr>
                </a:solidFill>
              </a:rPr>
              <a:t>5</a:t>
            </a:r>
            <a:endParaRPr lang="ru-RU" sz="1200" b="0" dirty="0">
              <a:solidFill>
                <a:schemeClr val="tx2">
                  <a:lumMod val="75000"/>
                </a:schemeClr>
              </a:solidFill>
            </a:endParaRPr>
          </a:p>
        </p:txBody>
      </p:sp>
      <p:sp>
        <p:nvSpPr>
          <p:cNvPr id="7" name="TextBox 6">
            <a:extLst>
              <a:ext uri="{FF2B5EF4-FFF2-40B4-BE49-F238E27FC236}">
                <a16:creationId xmlns:a16="http://schemas.microsoft.com/office/drawing/2014/main" id="{04E9E026-7B6C-4A02-984D-68AFAB43AF94}"/>
              </a:ext>
            </a:extLst>
          </p:cNvPr>
          <p:cNvSpPr txBox="1"/>
          <p:nvPr/>
        </p:nvSpPr>
        <p:spPr>
          <a:xfrm>
            <a:off x="631135" y="1104449"/>
            <a:ext cx="4089952" cy="4469750"/>
          </a:xfrm>
          <a:prstGeom prst="rect">
            <a:avLst/>
          </a:prstGeom>
          <a:solidFill>
            <a:schemeClr val="tx2">
              <a:lumMod val="20000"/>
              <a:lumOff val="80000"/>
            </a:schemeClr>
          </a:solidFill>
          <a:ln w="38100" cap="flat">
            <a:solidFill>
              <a:schemeClr val="accent6">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Ураган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спиралевидное движение воздушных масс разрушительной силы. Скорость ветра может достигать 125 км/час и более.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 своему пагубному воздействию ураганы не уступают землетрясениям. </a:t>
            </a: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Ураганный ветер разрушает прочные и сносит легкие строения, опустошает поля, обрывает провода, валит столбы линий электропередачи и связи, ломает и выворачивает с корнями деревья, топит суда, повреждает транспортные магистрали.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EB53D52-0814-4936-B020-99E3A4127C74}"/>
              </a:ext>
            </a:extLst>
          </p:cNvPr>
          <p:cNvPicPr>
            <a:picLocks noChangeAspect="1"/>
          </p:cNvPicPr>
          <p:nvPr/>
        </p:nvPicPr>
        <p:blipFill>
          <a:blip r:embed="rId3"/>
          <a:stretch>
            <a:fillRect/>
          </a:stretch>
        </p:blipFill>
        <p:spPr>
          <a:xfrm>
            <a:off x="5297557" y="540440"/>
            <a:ext cx="4273826" cy="2182882"/>
          </a:xfrm>
          <a:prstGeom prst="rect">
            <a:avLst/>
          </a:prstGeom>
          <a:ln w="38100">
            <a:solidFill>
              <a:schemeClr val="accent4">
                <a:lumMod val="50000"/>
              </a:schemeClr>
            </a:solidFill>
          </a:ln>
        </p:spPr>
      </p:pic>
      <p:pic>
        <p:nvPicPr>
          <p:cNvPr id="5" name="Рисунок 4">
            <a:extLst>
              <a:ext uri="{FF2B5EF4-FFF2-40B4-BE49-F238E27FC236}">
                <a16:creationId xmlns:a16="http://schemas.microsoft.com/office/drawing/2014/main" id="{58F8D187-4562-499A-8830-51551F36A068}"/>
              </a:ext>
            </a:extLst>
          </p:cNvPr>
          <p:cNvPicPr>
            <a:picLocks noChangeAspect="1"/>
          </p:cNvPicPr>
          <p:nvPr/>
        </p:nvPicPr>
        <p:blipFill>
          <a:blip r:embed="rId4"/>
          <a:stretch>
            <a:fillRect/>
          </a:stretch>
        </p:blipFill>
        <p:spPr>
          <a:xfrm>
            <a:off x="5297557" y="4175677"/>
            <a:ext cx="4089952" cy="2610006"/>
          </a:xfrm>
          <a:prstGeom prst="rect">
            <a:avLst/>
          </a:prstGeom>
          <a:ln w="38100">
            <a:solidFill>
              <a:srgbClr val="7030A0"/>
            </a:solidFill>
          </a:ln>
        </p:spPr>
      </p:pic>
      <p:pic>
        <p:nvPicPr>
          <p:cNvPr id="6" name="Рисунок 5">
            <a:extLst>
              <a:ext uri="{FF2B5EF4-FFF2-40B4-BE49-F238E27FC236}">
                <a16:creationId xmlns:a16="http://schemas.microsoft.com/office/drawing/2014/main" id="{735A6B57-51ED-4D04-93E3-E1E178D6A53C}"/>
              </a:ext>
            </a:extLst>
          </p:cNvPr>
          <p:cNvPicPr>
            <a:picLocks noChangeAspect="1"/>
          </p:cNvPicPr>
          <p:nvPr/>
        </p:nvPicPr>
        <p:blipFill>
          <a:blip r:embed="rId5"/>
          <a:stretch>
            <a:fillRect/>
          </a:stretch>
        </p:blipFill>
        <p:spPr>
          <a:xfrm>
            <a:off x="6315075" y="2077278"/>
            <a:ext cx="3498940" cy="2297025"/>
          </a:xfrm>
          <a:prstGeom prst="rect">
            <a:avLst/>
          </a:prstGeom>
          <a:ln w="38100">
            <a:solidFill>
              <a:schemeClr val="accent5">
                <a:lumMod val="50000"/>
              </a:schemeClr>
            </a:solidFill>
          </a:ln>
        </p:spPr>
      </p:pic>
    </p:spTree>
    <p:extLst>
      <p:ext uri="{BB962C8B-B14F-4D97-AF65-F5344CB8AC3E}">
        <p14:creationId xmlns:p14="http://schemas.microsoft.com/office/powerpoint/2010/main" val="22153192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8" name="TextBox 7">
            <a:extLst>
              <a:ext uri="{FF2B5EF4-FFF2-40B4-BE49-F238E27FC236}">
                <a16:creationId xmlns:a16="http://schemas.microsoft.com/office/drawing/2014/main" id="{0DDF7310-70CF-47E5-AF3F-E4B14228BC23}"/>
              </a:ext>
            </a:extLst>
          </p:cNvPr>
          <p:cNvSpPr txBox="1"/>
          <p:nvPr/>
        </p:nvSpPr>
        <p:spPr>
          <a:xfrm>
            <a:off x="772357" y="626013"/>
            <a:ext cx="8756374" cy="2062103"/>
          </a:xfrm>
          <a:prstGeom prst="rect">
            <a:avLst/>
          </a:prstGeom>
          <a:solidFill>
            <a:schemeClr val="accent4">
              <a:lumMod val="20000"/>
              <a:lumOff val="80000"/>
            </a:schemeClr>
          </a:solidFill>
          <a:ln w="38100" cap="flat">
            <a:solidFill>
              <a:schemeClr val="accent4">
                <a:lumMod val="50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Буря</a:t>
            </a:r>
            <a:r>
              <a:rPr lang="ru-RU" sz="1600" dirty="0">
                <a:latin typeface="Times New Roman" panose="02020603050405020304" pitchFamily="18" charset="0"/>
                <a:cs typeface="Times New Roman" panose="02020603050405020304" pitchFamily="18" charset="0"/>
              </a:rPr>
              <a:t> представляет собой разновидность штормов и ураганов, при этом скорость ветра меньше, чем скорость ветра при урагане. </a:t>
            </a:r>
          </a:p>
          <a:p>
            <a:pPr algn="just"/>
            <a:r>
              <a:rPr lang="ru-RU" sz="1600" dirty="0">
                <a:latin typeface="Times New Roman" panose="02020603050405020304" pitchFamily="18" charset="0"/>
                <a:cs typeface="Times New Roman" panose="02020603050405020304" pitchFamily="18" charset="0"/>
              </a:rPr>
              <a:t>Однако она довольно велика и достигает 15 - 20 м/с.</a:t>
            </a:r>
          </a:p>
          <a:p>
            <a:pPr algn="just"/>
            <a:r>
              <a:rPr lang="ru-RU" sz="1600" dirty="0">
                <a:latin typeface="Times New Roman" panose="02020603050405020304" pitchFamily="18" charset="0"/>
                <a:cs typeface="Times New Roman" panose="02020603050405020304" pitchFamily="18" charset="0"/>
              </a:rPr>
              <a:t>Убытки и разрушения от бурь существенно меньше, чем от ураганов. </a:t>
            </a:r>
          </a:p>
          <a:p>
            <a:pPr algn="just"/>
            <a:r>
              <a:rPr lang="ru-RU" sz="1600" dirty="0">
                <a:latin typeface="Times New Roman" panose="02020603050405020304" pitchFamily="18" charset="0"/>
                <a:cs typeface="Times New Roman" panose="02020603050405020304" pitchFamily="18" charset="0"/>
              </a:rPr>
              <a:t>Однако если они сопровождаются переносом песка (песчаные), пыли (пыльные) или снега (снежные), возможен значительный ущерб транспорту и другим отраслям, а также гибель людей.</a:t>
            </a:r>
          </a:p>
          <a:p>
            <a:pPr algn="just"/>
            <a:r>
              <a:rPr lang="ru-RU" sz="1600" dirty="0">
                <a:latin typeface="Times New Roman" panose="02020603050405020304" pitchFamily="18" charset="0"/>
                <a:cs typeface="Times New Roman" panose="02020603050405020304" pitchFamily="18" charset="0"/>
              </a:rPr>
              <a:t>Кратковременные усиления ветра до скоростей 20-30м/с называют шквалами. </a:t>
            </a:r>
          </a:p>
          <a:p>
            <a:pPr algn="just"/>
            <a:r>
              <a:rPr lang="ru-RU" sz="1600" dirty="0">
                <a:latin typeface="Times New Roman" panose="02020603050405020304" pitchFamily="18" charset="0"/>
                <a:cs typeface="Times New Roman" panose="02020603050405020304" pitchFamily="18" charset="0"/>
              </a:rPr>
              <a:t>Движение и скорость ветра, интенсивность измеряется по </a:t>
            </a:r>
            <a:r>
              <a:rPr lang="ru-RU" sz="1600" b="1" dirty="0">
                <a:latin typeface="Times New Roman" panose="02020603050405020304" pitchFamily="18" charset="0"/>
                <a:cs typeface="Times New Roman" panose="02020603050405020304" pitchFamily="18" charset="0"/>
              </a:rPr>
              <a:t>шкале Бофорта </a:t>
            </a:r>
            <a:r>
              <a:rPr lang="ru-RU" sz="1600" dirty="0">
                <a:latin typeface="Times New Roman" panose="02020603050405020304" pitchFamily="18" charset="0"/>
                <a:cs typeface="Times New Roman" panose="02020603050405020304" pitchFamily="18" charset="0"/>
              </a:rPr>
              <a:t>в баллах</a:t>
            </a:r>
          </a:p>
        </p:txBody>
      </p:sp>
      <p:graphicFrame>
        <p:nvGraphicFramePr>
          <p:cNvPr id="6" name="Таблица 5">
            <a:extLst>
              <a:ext uri="{FF2B5EF4-FFF2-40B4-BE49-F238E27FC236}">
                <a16:creationId xmlns:a16="http://schemas.microsoft.com/office/drawing/2014/main" id="{99C83110-1403-4A2D-BC2B-793034BF6022}"/>
              </a:ext>
            </a:extLst>
          </p:cNvPr>
          <p:cNvGraphicFramePr>
            <a:graphicFrameLocks noGrp="1"/>
          </p:cNvGraphicFramePr>
          <p:nvPr>
            <p:extLst>
              <p:ext uri="{D42A27DB-BD31-4B8C-83A1-F6EECF244321}">
                <p14:modId xmlns:p14="http://schemas.microsoft.com/office/powerpoint/2010/main" val="3614722715"/>
              </p:ext>
            </p:extLst>
          </p:nvPr>
        </p:nvGraphicFramePr>
        <p:xfrm>
          <a:off x="772357" y="3448015"/>
          <a:ext cx="8756375" cy="2898845"/>
        </p:xfrm>
        <a:graphic>
          <a:graphicData uri="http://schemas.openxmlformats.org/drawingml/2006/table">
            <a:tbl>
              <a:tblPr firstRow="1" firstCol="1" bandRow="1"/>
              <a:tblGrid>
                <a:gridCol w="2044827">
                  <a:extLst>
                    <a:ext uri="{9D8B030D-6E8A-4147-A177-3AD203B41FA5}">
                      <a16:colId xmlns:a16="http://schemas.microsoft.com/office/drawing/2014/main" val="3816204266"/>
                    </a:ext>
                  </a:extLst>
                </a:gridCol>
                <a:gridCol w="2268844">
                  <a:extLst>
                    <a:ext uri="{9D8B030D-6E8A-4147-A177-3AD203B41FA5}">
                      <a16:colId xmlns:a16="http://schemas.microsoft.com/office/drawing/2014/main" val="3393268084"/>
                    </a:ext>
                  </a:extLst>
                </a:gridCol>
                <a:gridCol w="1142487">
                  <a:extLst>
                    <a:ext uri="{9D8B030D-6E8A-4147-A177-3AD203B41FA5}">
                      <a16:colId xmlns:a16="http://schemas.microsoft.com/office/drawing/2014/main" val="703443191"/>
                    </a:ext>
                  </a:extLst>
                </a:gridCol>
                <a:gridCol w="3300217">
                  <a:extLst>
                    <a:ext uri="{9D8B030D-6E8A-4147-A177-3AD203B41FA5}">
                      <a16:colId xmlns:a16="http://schemas.microsoft.com/office/drawing/2014/main" val="748860942"/>
                    </a:ext>
                  </a:extLst>
                </a:gridCol>
              </a:tblGrid>
              <a:tr h="285115">
                <a:tc>
                  <a:txBody>
                    <a:bodyPr/>
                    <a:lstStyle/>
                    <a:p>
                      <a:pPr algn="ctr">
                        <a:lnSpc>
                          <a:spcPct val="115000"/>
                        </a:lnSpc>
                        <a:spcAft>
                          <a:spcPts val="10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Название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ветрового режима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Скорость</a:t>
                      </a:r>
                      <a:b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ветра (км/ч)</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Баллы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Признаки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078560"/>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Затишье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0 - 1,6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Дым идёт прямо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246071"/>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Лёгкий ветерок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3,2 - 4,8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Дым изгибается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3047309"/>
                  </a:ext>
                </a:extLst>
              </a:tr>
              <a:tr h="13970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Лёгкий бриз</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6,4 - 11,3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Листья шевелятся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209619"/>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Умеренный бриз</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20,9 - 28,9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Листья и пыль летят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811867"/>
                  </a:ext>
                </a:extLst>
              </a:tr>
              <a:tr h="139700">
                <a:tc>
                  <a:txBody>
                    <a:bodyPr/>
                    <a:lstStyle/>
                    <a:p>
                      <a:pPr algn="just">
                        <a:lnSpc>
                          <a:spcPct val="115000"/>
                        </a:lnSpc>
                        <a:spcAft>
                          <a:spcPts val="1000"/>
                        </a:spcAft>
                      </a:pPr>
                      <a:r>
                        <a:rPr lang="ru-RU"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Свежий бриз</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30,6 - 38,6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Тонкие деревья качаются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419579"/>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Сильный бриз</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40,2 - 49,9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Толстые деревья качаются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354995"/>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Сильный ветер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51,5 - 61,1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Стволы деревьев изгибаются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213535"/>
                  </a:ext>
                </a:extLst>
              </a:tr>
              <a:tr h="13970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Буря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62,8 - 74,0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Ветви ломаются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92165"/>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Сильная буря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75,5 - 86,9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Черепица и трубы срываются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7132955"/>
                  </a:ext>
                </a:extLst>
              </a:tr>
              <a:tr h="13970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Полная буря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88,5 - 101,4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Деревья вырываются с корнем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293107"/>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Шторм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103,0 - 120,7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Везде повреждения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965815"/>
                  </a:ext>
                </a:extLst>
              </a:tr>
              <a:tr h="144780">
                <a:tc>
                  <a:txBody>
                    <a:bodyPr/>
                    <a:lstStyle/>
                    <a:p>
                      <a:pPr algn="just">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Ураган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Более 120,7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Большие разрушения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778656"/>
                  </a:ext>
                </a:extLst>
              </a:tr>
            </a:tbl>
          </a:graphicData>
        </a:graphic>
      </p:graphicFrame>
    </p:spTree>
    <p:extLst>
      <p:ext uri="{BB962C8B-B14F-4D97-AF65-F5344CB8AC3E}">
        <p14:creationId xmlns:p14="http://schemas.microsoft.com/office/powerpoint/2010/main" val="32928195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1" name="TextBox 10">
            <a:extLst>
              <a:ext uri="{FF2B5EF4-FFF2-40B4-BE49-F238E27FC236}">
                <a16:creationId xmlns:a16="http://schemas.microsoft.com/office/drawing/2014/main" id="{FFA16EC9-7B27-4271-A9EE-81CB6CE56BB7}"/>
              </a:ext>
            </a:extLst>
          </p:cNvPr>
          <p:cNvSpPr txBox="1"/>
          <p:nvPr/>
        </p:nvSpPr>
        <p:spPr>
          <a:xfrm>
            <a:off x="897283" y="704454"/>
            <a:ext cx="8517834" cy="1477328"/>
          </a:xfrm>
          <a:prstGeom prst="rect">
            <a:avLst/>
          </a:prstGeom>
          <a:solidFill>
            <a:schemeClr val="accent1">
              <a:lumMod val="20000"/>
              <a:lumOff val="80000"/>
            </a:schemeClr>
          </a:solidFill>
          <a:ln w="38100" cap="flat">
            <a:solidFill>
              <a:srgbClr val="0070C0"/>
            </a:solidFill>
            <a:miter lim="400000"/>
          </a:ln>
          <a:effectLst/>
        </p:spPr>
        <p:style>
          <a:lnRef idx="0">
            <a:scrgbClr r="0" g="0" b="0"/>
          </a:lnRef>
          <a:fillRef idx="0">
            <a:scrgbClr r="0" g="0" b="0"/>
          </a:fillRef>
          <a:effectRef idx="0">
            <a:scrgbClr r="0" g="0" b="0"/>
          </a:effectRef>
          <a:fontRef idx="none"/>
        </p:style>
        <p:txBody>
          <a:bodyPr wrap="square">
            <a:spAutoFit/>
          </a:bodyPr>
          <a:lstStyle/>
          <a:p>
            <a:pPr algn="just"/>
            <a:r>
              <a:rPr lang="ru-RU" dirty="0">
                <a:latin typeface="Times New Roman" panose="02020603050405020304" pitchFamily="18" charset="0"/>
                <a:cs typeface="Times New Roman" panose="02020603050405020304" pitchFamily="18" charset="0"/>
              </a:rPr>
              <a:t>Сильные ветры при низких температурах способствуют возникновению таких опасных метеорологических явлений, как гололед, изморозь и наледь.</a:t>
            </a:r>
          </a:p>
          <a:p>
            <a:pPr algn="just"/>
            <a:r>
              <a:rPr lang="ru-RU" dirty="0">
                <a:latin typeface="Times New Roman" panose="02020603050405020304" pitchFamily="18" charset="0"/>
                <a:cs typeface="Times New Roman" panose="02020603050405020304" pitchFamily="18" charset="0"/>
              </a:rPr>
              <a:t>Результат их возникновения - выход из строя воздушных линий электропередачи и связи, контактных сетей электрифицированного транспорта, антенно-мачтовых и других подобных сооружений.</a:t>
            </a:r>
          </a:p>
        </p:txBody>
      </p:sp>
      <p:sp>
        <p:nvSpPr>
          <p:cNvPr id="13" name="TextBox 12">
            <a:extLst>
              <a:ext uri="{FF2B5EF4-FFF2-40B4-BE49-F238E27FC236}">
                <a16:creationId xmlns:a16="http://schemas.microsoft.com/office/drawing/2014/main" id="{64A34C12-8DB8-4D78-845A-E4ECCEF9BF01}"/>
              </a:ext>
            </a:extLst>
          </p:cNvPr>
          <p:cNvSpPr txBox="1"/>
          <p:nvPr/>
        </p:nvSpPr>
        <p:spPr>
          <a:xfrm>
            <a:off x="983974" y="2296661"/>
            <a:ext cx="3409122" cy="4278094"/>
          </a:xfrm>
          <a:prstGeom prst="rect">
            <a:avLst/>
          </a:prstGeom>
          <a:solidFill>
            <a:schemeClr val="tx2">
              <a:lumMod val="20000"/>
              <a:lumOff val="80000"/>
            </a:schemeClr>
          </a:solidFill>
          <a:ln w="38100" cap="flat">
            <a:solidFill>
              <a:srgbClr val="7030A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Занос снежный</a:t>
            </a:r>
            <a:r>
              <a:rPr lang="ru-RU" sz="1600" dirty="0">
                <a:latin typeface="Times New Roman" panose="02020603050405020304" pitchFamily="18" charset="0"/>
                <a:cs typeface="Times New Roman" panose="02020603050405020304" pitchFamily="18" charset="0"/>
              </a:rPr>
              <a:t>: </a:t>
            </a:r>
          </a:p>
          <a:p>
            <a:pPr algn="just"/>
            <a:r>
              <a:rPr lang="ru-RU" sz="1600" dirty="0">
                <a:latin typeface="Times New Roman" panose="02020603050405020304" pitchFamily="18" charset="0"/>
                <a:cs typeface="Times New Roman" panose="02020603050405020304" pitchFamily="18" charset="0"/>
              </a:rPr>
              <a:t>это гидрометеорологическое бедствие, связанное с обильным выпадением снега, при скорости ветра свыше 15 м/с и продолжительности снегопада более 12 часов. </a:t>
            </a:r>
          </a:p>
          <a:p>
            <a:pPr algn="just"/>
            <a:r>
              <a:rPr lang="ru-RU" sz="1600" dirty="0">
                <a:latin typeface="Times New Roman" panose="02020603050405020304" pitchFamily="18" charset="0"/>
                <a:cs typeface="Times New Roman" panose="02020603050405020304" pitchFamily="18" charset="0"/>
              </a:rPr>
              <a:t>Снежные заносы образуются в результате обильных снегопадов и сильных метелей. </a:t>
            </a:r>
          </a:p>
          <a:p>
            <a:pPr algn="just"/>
            <a:r>
              <a:rPr lang="ru-RU" sz="1600" dirty="0">
                <a:latin typeface="Times New Roman" panose="02020603050405020304" pitchFamily="18" charset="0"/>
                <a:cs typeface="Times New Roman" panose="02020603050405020304" pitchFamily="18" charset="0"/>
              </a:rPr>
              <a:t>Из-за них может остановиться движение на автомобильных и железных дорогах, затрудняется работа коммунально-энергетического хозяйства и учреждений связи, нарушается нормальная жизнь сел и городов.</a:t>
            </a:r>
          </a:p>
        </p:txBody>
      </p:sp>
      <p:pic>
        <p:nvPicPr>
          <p:cNvPr id="7" name="Рисунок 6">
            <a:extLst>
              <a:ext uri="{FF2B5EF4-FFF2-40B4-BE49-F238E27FC236}">
                <a16:creationId xmlns:a16="http://schemas.microsoft.com/office/drawing/2014/main" id="{6518EA35-08FE-46B9-B723-CD8122D23133}"/>
              </a:ext>
            </a:extLst>
          </p:cNvPr>
          <p:cNvPicPr>
            <a:picLocks noChangeAspect="1"/>
          </p:cNvPicPr>
          <p:nvPr/>
        </p:nvPicPr>
        <p:blipFill>
          <a:blip r:embed="rId3"/>
          <a:stretch>
            <a:fillRect/>
          </a:stretch>
        </p:blipFill>
        <p:spPr>
          <a:xfrm>
            <a:off x="4664256" y="2296661"/>
            <a:ext cx="3734310" cy="2608879"/>
          </a:xfrm>
          <a:prstGeom prst="rect">
            <a:avLst/>
          </a:prstGeom>
          <a:ln w="38100">
            <a:solidFill>
              <a:schemeClr val="tx2">
                <a:lumMod val="50000"/>
              </a:schemeClr>
            </a:solidFill>
          </a:ln>
        </p:spPr>
      </p:pic>
      <p:pic>
        <p:nvPicPr>
          <p:cNvPr id="8" name="Рисунок 7">
            <a:extLst>
              <a:ext uri="{FF2B5EF4-FFF2-40B4-BE49-F238E27FC236}">
                <a16:creationId xmlns:a16="http://schemas.microsoft.com/office/drawing/2014/main" id="{35E007C3-067B-47EF-9798-D6AECF9A1138}"/>
              </a:ext>
            </a:extLst>
          </p:cNvPr>
          <p:cNvPicPr>
            <a:picLocks noChangeAspect="1"/>
          </p:cNvPicPr>
          <p:nvPr/>
        </p:nvPicPr>
        <p:blipFill>
          <a:blip r:embed="rId4"/>
          <a:stretch>
            <a:fillRect/>
          </a:stretch>
        </p:blipFill>
        <p:spPr>
          <a:xfrm>
            <a:off x="6718853" y="4173916"/>
            <a:ext cx="3095162" cy="2400839"/>
          </a:xfrm>
          <a:prstGeom prst="rect">
            <a:avLst/>
          </a:prstGeom>
          <a:ln w="38100">
            <a:solidFill>
              <a:schemeClr val="accent5">
                <a:lumMod val="75000"/>
              </a:schemeClr>
            </a:solidFill>
          </a:ln>
        </p:spPr>
      </p:pic>
    </p:spTree>
    <p:extLst>
      <p:ext uri="{BB962C8B-B14F-4D97-AF65-F5344CB8AC3E}">
        <p14:creationId xmlns:p14="http://schemas.microsoft.com/office/powerpoint/2010/main" val="15133414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7" name="TextBox 6">
            <a:extLst>
              <a:ext uri="{FF2B5EF4-FFF2-40B4-BE49-F238E27FC236}">
                <a16:creationId xmlns:a16="http://schemas.microsoft.com/office/drawing/2014/main" id="{162BF241-97F3-4F8F-81BE-6ED790CC1486}"/>
              </a:ext>
            </a:extLst>
          </p:cNvPr>
          <p:cNvSpPr txBox="1"/>
          <p:nvPr/>
        </p:nvSpPr>
        <p:spPr>
          <a:xfrm>
            <a:off x="716039" y="636535"/>
            <a:ext cx="4990930" cy="3570208"/>
          </a:xfrm>
          <a:prstGeom prst="rect">
            <a:avLst/>
          </a:prstGeom>
          <a:solidFill>
            <a:schemeClr val="accent3">
              <a:lumMod val="20000"/>
              <a:lumOff val="80000"/>
            </a:schemeClr>
          </a:solidFill>
          <a:ln w="38100" cap="flat">
            <a:solidFill>
              <a:srgbClr val="00206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Снежная буря</a:t>
            </a:r>
            <a:r>
              <a:rPr lang="ru-RU" sz="1600" dirty="0">
                <a:latin typeface="Times New Roman" panose="02020603050405020304" pitchFamily="18" charset="0"/>
                <a:cs typeface="Times New Roman" panose="02020603050405020304" pitchFamily="18" charset="0"/>
              </a:rPr>
              <a:t>: сильный ветер, перемещающий по воздуху огромные массы снега. </a:t>
            </a:r>
          </a:p>
          <a:p>
            <a:pPr algn="just"/>
            <a:r>
              <a:rPr lang="ru-RU" sz="1600" dirty="0">
                <a:latin typeface="Times New Roman" panose="02020603050405020304" pitchFamily="18" charset="0"/>
                <a:cs typeface="Times New Roman" panose="02020603050405020304" pitchFamily="18" charset="0"/>
              </a:rPr>
              <a:t>Снежные бури сопровождаются обильными снегопадами, метелями, заносами, обледенением.</a:t>
            </a:r>
          </a:p>
          <a:p>
            <a:pPr algn="just"/>
            <a:r>
              <a:rPr lang="ru-RU" sz="1600" dirty="0">
                <a:latin typeface="Times New Roman" panose="02020603050405020304" pitchFamily="18" charset="0"/>
                <a:cs typeface="Times New Roman" panose="02020603050405020304" pitchFamily="18" charset="0"/>
              </a:rPr>
              <a:t>Продолжительность снежных бурь составляет от нескольких часов до нескольких дней. </a:t>
            </a:r>
          </a:p>
          <a:p>
            <a:pPr algn="just"/>
            <a:r>
              <a:rPr lang="ru-RU" sz="1600" dirty="0">
                <a:latin typeface="Times New Roman" panose="02020603050405020304" pitchFamily="18" charset="0"/>
                <a:cs typeface="Times New Roman" panose="02020603050405020304" pitchFamily="18" charset="0"/>
              </a:rPr>
              <a:t>Снежные бури парализуют движение транспорта, нарушают работу коммунальных служб, приводят к трагическим последствиям.</a:t>
            </a:r>
          </a:p>
          <a:p>
            <a:pPr algn="just"/>
            <a:r>
              <a:rPr lang="ru-RU" sz="1600" dirty="0">
                <a:latin typeface="Times New Roman" panose="02020603050405020304" pitchFamily="18" charset="0"/>
                <a:cs typeface="Times New Roman" panose="02020603050405020304" pitchFamily="18" charset="0"/>
              </a:rPr>
              <a:t>Основными признаками возникновения ураганов, бурь и смерчей являются: усиление скорости ветра и резкое падение атмосферного давления; ливневые дожди и штормовой нагон воды; бурное выпадение снега.</a:t>
            </a:r>
          </a:p>
          <a:p>
            <a:endParaRPr lang="ru-RU" dirty="0"/>
          </a:p>
        </p:txBody>
      </p:sp>
      <p:pic>
        <p:nvPicPr>
          <p:cNvPr id="4" name="Рисунок 3">
            <a:extLst>
              <a:ext uri="{FF2B5EF4-FFF2-40B4-BE49-F238E27FC236}">
                <a16:creationId xmlns:a16="http://schemas.microsoft.com/office/drawing/2014/main" id="{AD85B960-33A9-4529-9F57-B32CBCFB6518}"/>
              </a:ext>
            </a:extLst>
          </p:cNvPr>
          <p:cNvPicPr>
            <a:picLocks noChangeAspect="1"/>
          </p:cNvPicPr>
          <p:nvPr/>
        </p:nvPicPr>
        <p:blipFill>
          <a:blip r:embed="rId3"/>
          <a:stretch>
            <a:fillRect/>
          </a:stretch>
        </p:blipFill>
        <p:spPr>
          <a:xfrm>
            <a:off x="6566420" y="706507"/>
            <a:ext cx="3064597" cy="2076450"/>
          </a:xfrm>
          <a:prstGeom prst="rect">
            <a:avLst/>
          </a:prstGeom>
          <a:ln w="38100">
            <a:solidFill>
              <a:schemeClr val="accent5">
                <a:lumMod val="50000"/>
              </a:schemeClr>
            </a:solidFill>
          </a:ln>
          <a:effectLst>
            <a:glow rad="139700">
              <a:schemeClr val="accent1">
                <a:satMod val="175000"/>
                <a:alpha val="40000"/>
              </a:schemeClr>
            </a:glow>
          </a:effectLst>
        </p:spPr>
      </p:pic>
      <p:pic>
        <p:nvPicPr>
          <p:cNvPr id="5" name="Рисунок 4">
            <a:extLst>
              <a:ext uri="{FF2B5EF4-FFF2-40B4-BE49-F238E27FC236}">
                <a16:creationId xmlns:a16="http://schemas.microsoft.com/office/drawing/2014/main" id="{4F662393-BA90-4EED-828D-DDDBF4C02105}"/>
              </a:ext>
            </a:extLst>
          </p:cNvPr>
          <p:cNvPicPr>
            <a:picLocks noChangeAspect="1"/>
          </p:cNvPicPr>
          <p:nvPr/>
        </p:nvPicPr>
        <p:blipFill>
          <a:blip r:embed="rId4"/>
          <a:stretch>
            <a:fillRect/>
          </a:stretch>
        </p:blipFill>
        <p:spPr>
          <a:xfrm>
            <a:off x="5894180" y="2680282"/>
            <a:ext cx="3064596" cy="2418492"/>
          </a:xfrm>
          <a:prstGeom prst="rect">
            <a:avLst/>
          </a:prstGeom>
          <a:ln w="38100">
            <a:solidFill>
              <a:schemeClr val="accent1">
                <a:lumMod val="50000"/>
              </a:schemeClr>
            </a:solidFill>
          </a:ln>
          <a:effectLst/>
          <a:scene3d>
            <a:camera prst="orthographicFront"/>
            <a:lightRig rig="threePt" dir="t"/>
          </a:scene3d>
          <a:sp3d>
            <a:bevelT prst="convex"/>
          </a:sp3d>
        </p:spPr>
      </p:pic>
      <p:pic>
        <p:nvPicPr>
          <p:cNvPr id="6" name="Рисунок 5">
            <a:extLst>
              <a:ext uri="{FF2B5EF4-FFF2-40B4-BE49-F238E27FC236}">
                <a16:creationId xmlns:a16="http://schemas.microsoft.com/office/drawing/2014/main" id="{6964F1C3-C699-4E51-A770-A47D80236BA9}"/>
              </a:ext>
            </a:extLst>
          </p:cNvPr>
          <p:cNvPicPr>
            <a:picLocks noChangeAspect="1"/>
          </p:cNvPicPr>
          <p:nvPr/>
        </p:nvPicPr>
        <p:blipFill>
          <a:blip r:embed="rId5"/>
          <a:stretch>
            <a:fillRect/>
          </a:stretch>
        </p:blipFill>
        <p:spPr>
          <a:xfrm>
            <a:off x="2474844" y="4452730"/>
            <a:ext cx="3690010" cy="2139398"/>
          </a:xfrm>
          <a:prstGeom prst="rect">
            <a:avLst/>
          </a:prstGeom>
          <a:ln w="38100">
            <a:solidFill>
              <a:schemeClr val="accent5">
                <a:lumMod val="75000"/>
              </a:schemeClr>
            </a:solidFill>
          </a:ln>
          <a:effectLst>
            <a:glow rad="139700">
              <a:schemeClr val="accent3">
                <a:satMod val="175000"/>
                <a:alpha val="40000"/>
              </a:schemeClr>
            </a:glow>
          </a:effectLst>
        </p:spPr>
      </p:pic>
    </p:spTree>
    <p:extLst>
      <p:ext uri="{BB962C8B-B14F-4D97-AF65-F5344CB8AC3E}">
        <p14:creationId xmlns:p14="http://schemas.microsoft.com/office/powerpoint/2010/main" val="106411035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8" name="TextBox 7">
            <a:extLst>
              <a:ext uri="{FF2B5EF4-FFF2-40B4-BE49-F238E27FC236}">
                <a16:creationId xmlns:a16="http://schemas.microsoft.com/office/drawing/2014/main" id="{126F9322-FA06-4303-BCCE-A4B7B32436AA}"/>
              </a:ext>
            </a:extLst>
          </p:cNvPr>
          <p:cNvSpPr txBox="1"/>
          <p:nvPr/>
        </p:nvSpPr>
        <p:spPr>
          <a:xfrm>
            <a:off x="656697" y="433660"/>
            <a:ext cx="8999005" cy="3046988"/>
          </a:xfrm>
          <a:prstGeom prst="rect">
            <a:avLst/>
          </a:prstGeom>
          <a:solidFill>
            <a:schemeClr val="accent2">
              <a:lumMod val="20000"/>
              <a:lumOff val="80000"/>
            </a:schemeClr>
          </a:solidFill>
          <a:ln w="12700" cap="flat">
            <a:solidFill>
              <a:srgbClr val="7030A0"/>
            </a:solidFill>
            <a:miter lim="400000"/>
          </a:ln>
          <a:effectLst>
            <a:glow rad="139700">
              <a:schemeClr val="accent1">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1" dirty="0">
                <a:latin typeface="Times New Roman" panose="02020603050405020304" pitchFamily="18" charset="0"/>
                <a:cs typeface="Times New Roman" panose="02020603050405020304" pitchFamily="18" charset="0"/>
              </a:rPr>
              <a:t>При приближении урагана, бури и смерча </a:t>
            </a:r>
            <a:r>
              <a:rPr lang="ru-RU" sz="1600" dirty="0" err="1">
                <a:latin typeface="Times New Roman" panose="02020603050405020304" pitchFamily="18" charset="0"/>
                <a:cs typeface="Times New Roman" panose="02020603050405020304" pitchFamily="18" charset="0"/>
              </a:rPr>
              <a:t>гидрометеослужба</a:t>
            </a:r>
            <a:r>
              <a:rPr lang="ru-RU" sz="1600" dirty="0">
                <a:latin typeface="Times New Roman" panose="02020603050405020304" pitchFamily="18" charset="0"/>
                <a:cs typeface="Times New Roman" panose="02020603050405020304" pitchFamily="18" charset="0"/>
              </a:rPr>
              <a:t> за несколько часов, как правило, подает штормовое предупреждение. </a:t>
            </a:r>
          </a:p>
          <a:p>
            <a:pPr algn="just"/>
            <a:r>
              <a:rPr lang="ru-RU" sz="1600" dirty="0">
                <a:latin typeface="Times New Roman" panose="02020603050405020304" pitchFamily="18" charset="0"/>
                <a:cs typeface="Times New Roman" panose="02020603050405020304" pitchFamily="18" charset="0"/>
              </a:rPr>
              <a:t>В этом случае необходимо закрыть двери, чердачные помещения, слуховые окна. </a:t>
            </a:r>
          </a:p>
          <a:p>
            <a:pPr algn="just"/>
            <a:r>
              <a:rPr lang="ru-RU" sz="1600" dirty="0">
                <a:latin typeface="Times New Roman" panose="02020603050405020304" pitchFamily="18" charset="0"/>
                <a:cs typeface="Times New Roman" panose="02020603050405020304" pitchFamily="18" charset="0"/>
              </a:rPr>
              <a:t>Стекла заклеить полосками бумаги или ткани, откройте окна и двери с подветренной стороны (для выравнивания внутреннего давления).</a:t>
            </a:r>
          </a:p>
          <a:p>
            <a:pPr algn="just"/>
            <a:r>
              <a:rPr lang="ru-RU" sz="1600" dirty="0">
                <a:latin typeface="Times New Roman" panose="02020603050405020304" pitchFamily="18" charset="0"/>
                <a:cs typeface="Times New Roman" panose="02020603050405020304" pitchFamily="18" charset="0"/>
              </a:rPr>
              <a:t>С балконов, лоджий, подоконников убрать вещи, которые при падении могут нанести травмы людям, подготовить аварийное освещение - фонари, свечи. </a:t>
            </a:r>
          </a:p>
          <a:p>
            <a:pPr algn="just"/>
            <a:r>
              <a:rPr lang="ru-RU" sz="1600" dirty="0">
                <a:latin typeface="Times New Roman" panose="02020603050405020304" pitchFamily="18" charset="0"/>
                <a:cs typeface="Times New Roman" panose="02020603050405020304" pitchFamily="18" charset="0"/>
              </a:rPr>
              <a:t>Создать запас воды и продуктов питания на 2-3 суток. </a:t>
            </a:r>
          </a:p>
          <a:p>
            <a:pPr algn="just"/>
            <a:r>
              <a:rPr lang="ru-RU" sz="1600" dirty="0">
                <a:latin typeface="Times New Roman" panose="02020603050405020304" pitchFamily="18" charset="0"/>
                <a:cs typeface="Times New Roman" panose="02020603050405020304" pitchFamily="18" charset="0"/>
              </a:rPr>
              <a:t>Положить на безопасное и видное место медикаменты и перевязочные материалы. </a:t>
            </a:r>
          </a:p>
          <a:p>
            <a:pPr algn="just"/>
            <a:r>
              <a:rPr lang="ru-RU" sz="1600" dirty="0">
                <a:latin typeface="Times New Roman" panose="02020603050405020304" pitchFamily="18" charset="0"/>
                <a:cs typeface="Times New Roman" panose="02020603050405020304" pitchFamily="18" charset="0"/>
              </a:rPr>
              <a:t>Радиоприемники и телевизоры держать постоянно включенными: могут передаваться различные сообщения и распоряжения. </a:t>
            </a:r>
          </a:p>
          <a:p>
            <a:pPr algn="just"/>
            <a:r>
              <a:rPr lang="ru-RU" sz="1600" dirty="0">
                <a:latin typeface="Times New Roman" panose="02020603050405020304" pitchFamily="18" charset="0"/>
                <a:cs typeface="Times New Roman" panose="02020603050405020304" pitchFamily="18" charset="0"/>
              </a:rPr>
              <a:t>Из легких построек людей перевести в прочные здания.</a:t>
            </a:r>
          </a:p>
        </p:txBody>
      </p:sp>
      <p:sp>
        <p:nvSpPr>
          <p:cNvPr id="11" name="TextBox 10">
            <a:extLst>
              <a:ext uri="{FF2B5EF4-FFF2-40B4-BE49-F238E27FC236}">
                <a16:creationId xmlns:a16="http://schemas.microsoft.com/office/drawing/2014/main" id="{780100E0-1584-4FF0-B692-9812E2A60474}"/>
              </a:ext>
            </a:extLst>
          </p:cNvPr>
          <p:cNvSpPr txBox="1"/>
          <p:nvPr/>
        </p:nvSpPr>
        <p:spPr>
          <a:xfrm>
            <a:off x="713436" y="3716106"/>
            <a:ext cx="8999005" cy="2893100"/>
          </a:xfrm>
          <a:prstGeom prst="rect">
            <a:avLst/>
          </a:prstGeom>
          <a:solidFill>
            <a:schemeClr val="accent1">
              <a:lumMod val="20000"/>
              <a:lumOff val="80000"/>
            </a:schemeClr>
          </a:solid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Действия при внезапном возникновении ураганов, бурь</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400" u="sng" dirty="0">
                <a:effectLst/>
                <a:latin typeface="Times New Roman" panose="02020603050405020304" pitchFamily="18" charset="0"/>
                <a:ea typeface="Calibri" panose="020F0502020204030204" pitchFamily="34" charset="0"/>
                <a:cs typeface="Times New Roman" panose="02020603050405020304" pitchFamily="18" charset="0"/>
              </a:rPr>
              <a:t>В доме</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отойдите от окон;</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займите относительно безопасное место или встаньте к стене (ниши стен, дверные проемы, встроенные шкафы);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400" u="sng" dirty="0">
                <a:effectLst/>
                <a:latin typeface="Times New Roman" panose="02020603050405020304" pitchFamily="18" charset="0"/>
                <a:ea typeface="Calibri" panose="020F0502020204030204" pitchFamily="34" charset="0"/>
                <a:cs typeface="Times New Roman" panose="02020603050405020304" pitchFamily="18" charset="0"/>
              </a:rPr>
              <a:t>На улице</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находитесь в отдалении от зданий;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найдите естественное укрытие (овраг, яма, ров, канава, кювет);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лягте на дно естественного укрытия, закройте голову руками;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ждите снижения порыва ветра;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по возможности перейдите в более надежное укрытие.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сопровождении ураганов и бурь грозой следует избегать ситуаций, при которых возникает вероятность поражения электрическими разрядами. Поэтому нельзя укрываться под отдельно стоящими деревьями, столбами и мачтами, близко подходить к опорам линий электропередачи.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02954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7" name="TextBox 6">
            <a:extLst>
              <a:ext uri="{FF2B5EF4-FFF2-40B4-BE49-F238E27FC236}">
                <a16:creationId xmlns:a16="http://schemas.microsoft.com/office/drawing/2014/main" id="{F6C6FF88-E3EC-4BF0-8E22-84A4EBC9DABF}"/>
              </a:ext>
            </a:extLst>
          </p:cNvPr>
          <p:cNvSpPr txBox="1"/>
          <p:nvPr/>
        </p:nvSpPr>
        <p:spPr>
          <a:xfrm>
            <a:off x="650137" y="672347"/>
            <a:ext cx="9163878" cy="3754874"/>
          </a:xfrm>
          <a:prstGeom prst="rect">
            <a:avLst/>
          </a:prstGeom>
          <a:solidFill>
            <a:schemeClr val="accent2">
              <a:lumMod val="20000"/>
              <a:lumOff val="80000"/>
            </a:schemeClr>
          </a:solidFill>
          <a:ln w="38100" cap="flat">
            <a:solidFill>
              <a:srgbClr val="C0000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Мороз</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 температура окружающего воздуха ниже 0</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 (точка замерзания воды) в окружающей среде.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 зонах умеренного климата распространено следующее определение: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слабый мороз: от - 1 до - 3</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умеренный мороз: от – 4 до - 12</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значительный мороз: от – 13 до – 22</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сильный мороз: от – 23 до – 33</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жесткий мороз: от – 34 до – 43</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крайний мороз: - 44</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 и ниже.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Сильные морозы, могут привести к увеличению количества техногенных пожаров, аварий, связанных с нарушениями на коммунальных системах жизнеобеспечении населения, нарушений в работе транспорта.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Также существует вероятность увеличения случаев переохлаждения, обморожения и гибели среди населения, ухудшением условий при проведении аварийно-восстановительных работ.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Убивает не холод, а снижение внутренней температуры тела.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Умереть можно при 0 градусов и даже если температура воздуха будет плюсовая, просто полежав в сугробе несколько часов: температура тела упадет до критического уровня в 30 градусов – и сердце остановится.</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И наоборот, в 20 градусов мороза человек может чувствовать себя прекрасно. Даже в лютую стужу человек не замерзнет, если он тепло одет и правильно ведет себя.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2534826A-EA14-4F02-B615-6C4E8A6A7D13}"/>
              </a:ext>
            </a:extLst>
          </p:cNvPr>
          <p:cNvPicPr>
            <a:picLocks noChangeAspect="1"/>
          </p:cNvPicPr>
          <p:nvPr/>
        </p:nvPicPr>
        <p:blipFill>
          <a:blip r:embed="rId3"/>
          <a:stretch>
            <a:fillRect/>
          </a:stretch>
        </p:blipFill>
        <p:spPr>
          <a:xfrm>
            <a:off x="1082887" y="4701210"/>
            <a:ext cx="4008365" cy="1731569"/>
          </a:xfrm>
          <a:prstGeom prst="rect">
            <a:avLst/>
          </a:prstGeom>
          <a:ln w="38100">
            <a:solidFill>
              <a:schemeClr val="accent3">
                <a:lumMod val="50000"/>
              </a:schemeClr>
            </a:solidFill>
          </a:ln>
          <a:effectLst>
            <a:glow rad="139700">
              <a:schemeClr val="accent3">
                <a:satMod val="175000"/>
                <a:alpha val="40000"/>
              </a:schemeClr>
            </a:glow>
          </a:effectLst>
        </p:spPr>
      </p:pic>
      <p:pic>
        <p:nvPicPr>
          <p:cNvPr id="3" name="Рисунок 2">
            <a:extLst>
              <a:ext uri="{FF2B5EF4-FFF2-40B4-BE49-F238E27FC236}">
                <a16:creationId xmlns:a16="http://schemas.microsoft.com/office/drawing/2014/main" id="{405785A9-5EEA-4342-ACF8-363D1E1725B9}"/>
              </a:ext>
            </a:extLst>
          </p:cNvPr>
          <p:cNvPicPr>
            <a:picLocks noChangeAspect="1"/>
          </p:cNvPicPr>
          <p:nvPr/>
        </p:nvPicPr>
        <p:blipFill>
          <a:blip r:embed="rId4"/>
          <a:stretch>
            <a:fillRect/>
          </a:stretch>
        </p:blipFill>
        <p:spPr>
          <a:xfrm>
            <a:off x="5559258" y="4701210"/>
            <a:ext cx="3865359" cy="1731570"/>
          </a:xfrm>
          <a:prstGeom prst="rect">
            <a:avLst/>
          </a:prstGeom>
          <a:ln w="38100">
            <a:solidFill>
              <a:schemeClr val="accent3">
                <a:lumMod val="50000"/>
              </a:schemeClr>
            </a:solidFill>
          </a:ln>
          <a:effectLst>
            <a:glow rad="139700">
              <a:schemeClr val="accent3">
                <a:satMod val="175000"/>
                <a:alpha val="40000"/>
              </a:schemeClr>
            </a:glow>
          </a:effectLst>
        </p:spPr>
      </p:pic>
    </p:spTree>
    <p:extLst>
      <p:ext uri="{BB962C8B-B14F-4D97-AF65-F5344CB8AC3E}">
        <p14:creationId xmlns:p14="http://schemas.microsoft.com/office/powerpoint/2010/main" val="70047807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27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1" name="TextBox 10">
            <a:extLst>
              <a:ext uri="{FF2B5EF4-FFF2-40B4-BE49-F238E27FC236}">
                <a16:creationId xmlns:a16="http://schemas.microsoft.com/office/drawing/2014/main" id="{F980EC91-5439-432F-8A1F-9FFE09F6E1E8}"/>
              </a:ext>
            </a:extLst>
          </p:cNvPr>
          <p:cNvSpPr txBox="1"/>
          <p:nvPr/>
        </p:nvSpPr>
        <p:spPr>
          <a:xfrm>
            <a:off x="834887" y="791469"/>
            <a:ext cx="8959250" cy="5262979"/>
          </a:xfrm>
          <a:prstGeom prst="rect">
            <a:avLst/>
          </a:prstGeom>
          <a:solidFill>
            <a:schemeClr val="accent4">
              <a:lumMod val="20000"/>
              <a:lumOff val="80000"/>
            </a:schemeClr>
          </a:solidFill>
          <a:ln w="38100" cap="flat">
            <a:solidFill>
              <a:srgbClr val="C0000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Главное правило выживания в сильные морозы – снабдить организм топливом для выработки внутренней энергии, которая согревает весь организм.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Лучшим топливом для организма служит сало, содержащийся в нем жир является лучшим и легкоусвояемым источником для выработки внутренней энергии.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по какой-то причине нельзя есть жиры, их нужно заменить на белковую пищу животного происхождения, например, мясо.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Только плотно поев можно выходить на улицу, не боясь сильных морозов.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Именно поведение на морозе сильно сказывается на выживании.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Движение – жизнь. а холоде необходимо постоянно двигаться, нельзя стоять на одном месте, и уж тем более садится на снег или холодные предметы, особенно опасны металл и бетон.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Так увеличивается теплоотдача и, человек будет стремительно терять тепло, усугубляется это мокрой одеждой.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Намокшая от пота майка ускоряет процесс снижения внутренней температуры.</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Отсюда еще одно правило поведения – правильно и тепло одеваться.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Нужна шерстяная одежда не менее трех слоев, утепленная обувь и носки, а также теплый головной убор и шарф.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С незащищенной поверхности кожи тепло улетучивается вдвое быстрее, а через непокрытую голову и замерзшие ноги организм теряет 70% тепла.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Особенно тепло следует одеваться людям, страдающим заболеваниями, связанными с нарушением циркуляции крови.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Они могут пострадать от холода и при небольших минусовых температурах.</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262741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pic>
        <p:nvPicPr>
          <p:cNvPr id="4" name="Рисунок 3">
            <a:extLst>
              <a:ext uri="{FF2B5EF4-FFF2-40B4-BE49-F238E27FC236}">
                <a16:creationId xmlns:a16="http://schemas.microsoft.com/office/drawing/2014/main" id="{AF1BE8AE-33EB-46D2-8D4C-2462EACED272}"/>
              </a:ext>
            </a:extLst>
          </p:cNvPr>
          <p:cNvPicPr>
            <a:picLocks noChangeAspect="1"/>
          </p:cNvPicPr>
          <p:nvPr/>
        </p:nvPicPr>
        <p:blipFill>
          <a:blip r:embed="rId3"/>
          <a:stretch>
            <a:fillRect/>
          </a:stretch>
        </p:blipFill>
        <p:spPr>
          <a:xfrm>
            <a:off x="461828" y="224938"/>
            <a:ext cx="9388744" cy="4128401"/>
          </a:xfrm>
          <a:prstGeom prst="rect">
            <a:avLst/>
          </a:prstGeom>
        </p:spPr>
      </p:pic>
      <p:pic>
        <p:nvPicPr>
          <p:cNvPr id="5" name="Рисунок 4">
            <a:extLst>
              <a:ext uri="{FF2B5EF4-FFF2-40B4-BE49-F238E27FC236}">
                <a16:creationId xmlns:a16="http://schemas.microsoft.com/office/drawing/2014/main" id="{AC193F73-2857-4173-9BF6-5FC977C3CDCF}"/>
              </a:ext>
            </a:extLst>
          </p:cNvPr>
          <p:cNvPicPr>
            <a:picLocks noChangeAspect="1"/>
          </p:cNvPicPr>
          <p:nvPr/>
        </p:nvPicPr>
        <p:blipFill>
          <a:blip r:embed="rId4"/>
          <a:stretch>
            <a:fillRect/>
          </a:stretch>
        </p:blipFill>
        <p:spPr>
          <a:xfrm>
            <a:off x="3011556" y="4548690"/>
            <a:ext cx="4940642" cy="2130562"/>
          </a:xfrm>
          <a:prstGeom prst="rect">
            <a:avLst/>
          </a:prstGeom>
          <a:ln w="38100">
            <a:solidFill>
              <a:schemeClr val="accent2">
                <a:lumMod val="50000"/>
              </a:schemeClr>
            </a:solidFill>
          </a:ln>
          <a:effectLst>
            <a:glow rad="139700">
              <a:schemeClr val="accent2">
                <a:satMod val="175000"/>
                <a:alpha val="40000"/>
              </a:schemeClr>
            </a:glow>
          </a:effectLst>
        </p:spPr>
      </p:pic>
    </p:spTree>
    <p:extLst>
      <p:ext uri="{BB962C8B-B14F-4D97-AF65-F5344CB8AC3E}">
        <p14:creationId xmlns:p14="http://schemas.microsoft.com/office/powerpoint/2010/main" val="8284286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29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1" name="TextBox 10">
            <a:extLst>
              <a:ext uri="{FF2B5EF4-FFF2-40B4-BE49-F238E27FC236}">
                <a16:creationId xmlns:a16="http://schemas.microsoft.com/office/drawing/2014/main" id="{40C33E88-5D5B-40A6-B94E-1045ECA09F95}"/>
              </a:ext>
            </a:extLst>
          </p:cNvPr>
          <p:cNvSpPr txBox="1"/>
          <p:nvPr/>
        </p:nvSpPr>
        <p:spPr>
          <a:xfrm>
            <a:off x="968322" y="907774"/>
            <a:ext cx="8375756" cy="5047536"/>
          </a:xfrm>
          <a:prstGeom prst="rect">
            <a:avLst/>
          </a:prstGeom>
          <a:solidFill>
            <a:schemeClr val="accent1">
              <a:lumMod val="20000"/>
              <a:lumOff val="80000"/>
            </a:schemeClr>
          </a:solidFill>
          <a:ln w="38100" cap="flat">
            <a:solidFill>
              <a:srgbClr val="C0000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marL="540385" indent="450215" algn="ct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Что делать при обморожении</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Доставить потерпевшего в теплое помещение.</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Установить степень отморожения.</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Немедленно согреть пострадавшего и особенно отмороженные части тела.</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Восстановить кровообращение.</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Погрузить тело, части тела в теплую ванну. </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За 20-30 минут температуру воды постепенно увеличить с 20 до 40</a:t>
            </a:r>
            <a:r>
              <a:rPr lang="ru-RU" sz="14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С.</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После ванной (согревания) поврежденные участки надо высушить (протереть), закрыть стерильной повязкой и тепло укрыть.</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Дать пострадавшему горячий кофе, чай, молоко.</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сильном отморожении вызвать «скорую помощь» Быстро доставить пострадавшего в больницу.</a:t>
            </a: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отморожении нельзя:</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быстро и резко согревать отмороженные участки тела, в противном случае, это может вызвать ожог и омертвление тканей, которые очень подвержены механическим травмам;</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растирать отмороженные участки тела снегом, руками, тканью;</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прокалывать пузыри;</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обрабатывать отмороженные поверхности мазевыми и масляными растворами;</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употреблять алкоголь, т.к. он способствует расширению сосудов. В противном случае, алкоголь приведет к еще большему нарушению кровообращения в пораженных участках тела;</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позволять обмороженному месту снова замерзнуть, кристаллы воды увеличиваются в размере, когда участок тела снова замерзает, а это вызывает еще большее повреждение кожи.</a:t>
            </a:r>
          </a:p>
          <a:p>
            <a:pPr marL="342900" lvl="0" indent="-342900" algn="just">
              <a:buFont typeface="+mj-lt"/>
              <a:buAutoNum type="arabicPeriod"/>
              <a:tabLst>
                <a:tab pos="768985"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снимать ботинок или сапог с отмороженной ноги, т.к. нога может покрыться волдырями, и распухнуть, и надеть не будет возможности.</a:t>
            </a:r>
          </a:p>
        </p:txBody>
      </p:sp>
    </p:spTree>
    <p:extLst>
      <p:ext uri="{BB962C8B-B14F-4D97-AF65-F5344CB8AC3E}">
        <p14:creationId xmlns:p14="http://schemas.microsoft.com/office/powerpoint/2010/main" val="30941164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867151" y="326032"/>
            <a:ext cx="8772288" cy="290962"/>
          </a:xfrm>
          <a:prstGeom prst="rect">
            <a:avLst/>
          </a:prstGeom>
        </p:spPr>
        <p:txBody>
          <a:bodyPr>
            <a:normAutofit fontScale="90000"/>
          </a:bodyPr>
          <a:lstStyle>
            <a:lvl1pPr>
              <a:defRPr sz="5500"/>
            </a:lvl1pPr>
          </a:lstStyle>
          <a:p>
            <a:pPr lvl="0" algn="ctr">
              <a:defRPr sz="1800"/>
            </a:pPr>
            <a:r>
              <a:rPr lang="ru-RU" sz="2000" dirty="0">
                <a:solidFill>
                  <a:srgbClr val="0066FF"/>
                </a:solidFill>
                <a:latin typeface="Times New Roman" panose="02020603050405020304" pitchFamily="18" charset="0"/>
                <a:cs typeface="Times New Roman" panose="02020603050405020304" pitchFamily="18" charset="0"/>
              </a:rPr>
              <a:t>УЧЕБНЫЕ ВОПРОСЫ</a:t>
            </a:r>
            <a:endParaRPr sz="2000" dirty="0">
              <a:solidFill>
                <a:srgbClr val="0066FF"/>
              </a:solidFill>
              <a:latin typeface="Times New Roman" panose="02020603050405020304" pitchFamily="18" charset="0"/>
              <a:cs typeface="Times New Roman" panose="02020603050405020304" pitchFamily="18" charset="0"/>
            </a:endParaRPr>
          </a:p>
        </p:txBody>
      </p:sp>
      <p:sp>
        <p:nvSpPr>
          <p:cNvPr id="184" name="Shape 184"/>
          <p:cNvSpPr>
            <a:spLocks noGrp="1"/>
          </p:cNvSpPr>
          <p:nvPr>
            <p:ph type="sldNum" sz="quarter" idx="2"/>
          </p:nvPr>
        </p:nvSpPr>
        <p:spPr>
          <a:xfrm>
            <a:off x="7491938" y="7028638"/>
            <a:ext cx="2322077" cy="2819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№5</a:t>
            </a:r>
          </a:p>
        </p:txBody>
      </p:sp>
      <p:graphicFrame>
        <p:nvGraphicFramePr>
          <p:cNvPr id="4" name="Таблица 3">
            <a:extLst>
              <a:ext uri="{FF2B5EF4-FFF2-40B4-BE49-F238E27FC236}">
                <a16:creationId xmlns:a16="http://schemas.microsoft.com/office/drawing/2014/main" id="{8DBD7AF0-8A71-4B1A-9AB2-649DB60450B3}"/>
              </a:ext>
            </a:extLst>
          </p:cNvPr>
          <p:cNvGraphicFramePr>
            <a:graphicFrameLocks noGrp="1"/>
          </p:cNvGraphicFramePr>
          <p:nvPr>
            <p:extLst>
              <p:ext uri="{D42A27DB-BD31-4B8C-83A1-F6EECF244321}">
                <p14:modId xmlns:p14="http://schemas.microsoft.com/office/powerpoint/2010/main" val="1405470549"/>
              </p:ext>
            </p:extLst>
          </p:nvPr>
        </p:nvGraphicFramePr>
        <p:xfrm>
          <a:off x="655983" y="885049"/>
          <a:ext cx="9158032" cy="5757964"/>
        </p:xfrm>
        <a:graphic>
          <a:graphicData uri="http://schemas.openxmlformats.org/drawingml/2006/table">
            <a:tbl>
              <a:tblPr firstRow="1" firstCol="1" lastRow="1" lastCol="1" bandRow="1" bandCol="1">
                <a:effectLst>
                  <a:outerShdw blurRad="50800" dist="38100" dir="5400000" algn="t" rotWithShape="0">
                    <a:prstClr val="black">
                      <a:alpha val="40000"/>
                    </a:prstClr>
                  </a:outerShdw>
                </a:effectLst>
                <a:tableStyleId>{5940675A-B579-460E-94D1-54222C63F5DA}</a:tableStyleId>
              </a:tblPr>
              <a:tblGrid>
                <a:gridCol w="9158032">
                  <a:extLst>
                    <a:ext uri="{9D8B030D-6E8A-4147-A177-3AD203B41FA5}">
                      <a16:colId xmlns:a16="http://schemas.microsoft.com/office/drawing/2014/main" val="1455092282"/>
                    </a:ext>
                  </a:extLst>
                </a:gridCol>
              </a:tblGrid>
              <a:tr h="486249">
                <a:tc>
                  <a:txBody>
                    <a:bodyPr/>
                    <a:lstStyle/>
                    <a:p>
                      <a:pPr marL="38735" algn="ctr">
                        <a:lnSpc>
                          <a:spcPct val="100000"/>
                        </a:lnSpc>
                        <a:spcBef>
                          <a:spcPts val="0"/>
                        </a:spcBef>
                        <a:spcAft>
                          <a:spcPts val="0"/>
                        </a:spcAft>
                        <a:tabLst>
                          <a:tab pos="38735" algn="l"/>
                        </a:tabLst>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1. </a:t>
                      </a:r>
                    </a:p>
                    <a:p>
                      <a:pPr marL="41275" algn="just">
                        <a:lnSpc>
                          <a:spcPct val="100000"/>
                        </a:lnSpc>
                        <a:spcBef>
                          <a:spcPts val="0"/>
                        </a:spcBef>
                        <a:spcAft>
                          <a:spcPts val="0"/>
                        </a:spcAft>
                        <a:tabLst>
                          <a:tab pos="630555" algn="l"/>
                        </a:tabLst>
                      </a:pPr>
                      <a:r>
                        <a:rPr lang="ru-RU" sz="1500" dirty="0">
                          <a:effectLst/>
                          <a:latin typeface="Times New Roman" panose="02020603050405020304" pitchFamily="18" charset="0"/>
                          <a:cs typeface="Times New Roman" panose="02020603050405020304" pitchFamily="18" charset="0"/>
                        </a:rPr>
                        <a:t>Действия по сигналу «ВНИМАНИЕ ВСЕМ!» с информационными сообщениями.</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14037057"/>
                  </a:ext>
                </a:extLst>
              </a:tr>
              <a:tr h="116509">
                <a:tc>
                  <a:txBody>
                    <a:bodyPr/>
                    <a:lstStyle/>
                    <a:p>
                      <a:pPr algn="ctr">
                        <a:lnSpc>
                          <a:spcPct val="100000"/>
                        </a:lnSpc>
                        <a:spcBef>
                          <a:spcPts val="0"/>
                        </a:spcBef>
                        <a:spcAft>
                          <a:spcPts val="0"/>
                        </a:spcAft>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2. </a:t>
                      </a:r>
                    </a:p>
                    <a:p>
                      <a:pPr algn="just">
                        <a:lnSpc>
                          <a:spcPct val="100000"/>
                        </a:lnSpc>
                        <a:spcBef>
                          <a:spcPts val="0"/>
                        </a:spcBef>
                        <a:spcAft>
                          <a:spcPts val="0"/>
                        </a:spcAft>
                      </a:pPr>
                      <a:r>
                        <a:rPr lang="ru-RU" sz="1500" b="0" dirty="0">
                          <a:solidFill>
                            <a:schemeClr val="tx1"/>
                          </a:solidFill>
                          <a:effectLst/>
                          <a:latin typeface="Times New Roman" panose="02020603050405020304" pitchFamily="18" charset="0"/>
                          <a:ea typeface="+mn-ea"/>
                          <a:cs typeface="Times New Roman" panose="02020603050405020304" pitchFamily="18" charset="0"/>
                          <a:sym typeface="Calibri"/>
                        </a:rPr>
                        <a:t>Действия работников при получении информации о стихийных бедствиях геофизического и геологического характера (землетрясения, извержения вулканов, оползни, сели, обвалы, лавины и др.) во время и после их возникновения</a:t>
                      </a:r>
                      <a:endParaRPr lang="ru-RU" sz="1500" dirty="0">
                        <a:effectLst/>
                        <a:latin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624121480"/>
                  </a:ext>
                </a:extLst>
              </a:tr>
              <a:tr h="632129">
                <a:tc>
                  <a:txBody>
                    <a:bodyPr/>
                    <a:lstStyle/>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3. </a:t>
                      </a:r>
                    </a:p>
                    <a:p>
                      <a:pPr marL="41275" algn="just">
                        <a:lnSpc>
                          <a:spcPct val="100000"/>
                        </a:lnSpc>
                        <a:spcBef>
                          <a:spcPts val="0"/>
                        </a:spcBef>
                        <a:spcAft>
                          <a:spcPts val="0"/>
                        </a:spcAft>
                        <a:tabLst>
                          <a:tab pos="630555" algn="l"/>
                        </a:tabLst>
                      </a:pPr>
                      <a:r>
                        <a:rPr lang="ru-RU" sz="1500" dirty="0">
                          <a:effectLst/>
                          <a:latin typeface="Times New Roman" panose="02020603050405020304" pitchFamily="18" charset="0"/>
                          <a:cs typeface="Times New Roman" panose="02020603050405020304" pitchFamily="18" charset="0"/>
                        </a:rPr>
                        <a:t>Действия работников при получении информации о стихийных бедствиях метеорологического характера (ураганы, бури, смерчи, метели, мороз и пр.), во время их возникновения и после окончания.</a:t>
                      </a:r>
                    </a:p>
                  </a:txBody>
                  <a:tcPr marL="68580" marR="68580" marT="0" marB="0">
                    <a:solidFill>
                      <a:schemeClr val="accent1">
                        <a:lumMod val="20000"/>
                        <a:lumOff val="80000"/>
                      </a:schemeClr>
                    </a:solidFill>
                  </a:tcPr>
                </a:tc>
                <a:extLst>
                  <a:ext uri="{0D108BD9-81ED-4DB2-BD59-A6C34878D82A}">
                    <a16:rowId xmlns:a16="http://schemas.microsoft.com/office/drawing/2014/main" val="3768509806"/>
                  </a:ext>
                </a:extLst>
              </a:tr>
              <a:tr h="628154">
                <a:tc>
                  <a:txBody>
                    <a:bodyPr/>
                    <a:lstStyle/>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4. </a:t>
                      </a:r>
                    </a:p>
                    <a:p>
                      <a:pPr marL="41275" algn="just">
                        <a:lnSpc>
                          <a:spcPct val="100000"/>
                        </a:lnSpc>
                        <a:spcBef>
                          <a:spcPts val="0"/>
                        </a:spcBef>
                        <a:spcAft>
                          <a:spcPts val="0"/>
                        </a:spcAft>
                        <a:tabLst>
                          <a:tab pos="630555" algn="l"/>
                        </a:tabLst>
                      </a:pPr>
                      <a:r>
                        <a:rPr lang="ru-RU" sz="1500" dirty="0">
                          <a:effectLst/>
                          <a:latin typeface="Times New Roman" panose="02020603050405020304" pitchFamily="18" charset="0"/>
                          <a:cs typeface="Times New Roman" panose="02020603050405020304" pitchFamily="18" charset="0"/>
                        </a:rPr>
                        <a:t>Действия работников при получении информации о стихийных бедствиях гидрологического характера (наводнения, паводки, цунами и др.), во время их возникновения и после окончания.</a:t>
                      </a:r>
                    </a:p>
                  </a:txBody>
                  <a:tcPr marL="68580" marR="68580" marT="0" marB="0">
                    <a:solidFill>
                      <a:schemeClr val="accent1">
                        <a:lumMod val="20000"/>
                        <a:lumOff val="80000"/>
                      </a:schemeClr>
                    </a:solidFill>
                  </a:tcPr>
                </a:tc>
                <a:extLst>
                  <a:ext uri="{0D108BD9-81ED-4DB2-BD59-A6C34878D82A}">
                    <a16:rowId xmlns:a16="http://schemas.microsoft.com/office/drawing/2014/main" val="119472416"/>
                  </a:ext>
                </a:extLst>
              </a:tr>
              <a:tr h="626627">
                <a:tc>
                  <a:txBody>
                    <a:bodyPr/>
                    <a:lstStyle/>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5. </a:t>
                      </a:r>
                    </a:p>
                    <a:p>
                      <a:pPr marL="41275" algn="just">
                        <a:lnSpc>
                          <a:spcPct val="100000"/>
                        </a:lnSpc>
                        <a:spcBef>
                          <a:spcPts val="0"/>
                        </a:spcBef>
                        <a:spcAft>
                          <a:spcPts val="0"/>
                        </a:spcAft>
                        <a:tabLst>
                          <a:tab pos="630555" algn="l"/>
                        </a:tabLst>
                      </a:pPr>
                      <a:r>
                        <a:rPr lang="ru-RU" sz="1500" dirty="0">
                          <a:effectLst/>
                          <a:latin typeface="Times New Roman" panose="02020603050405020304" pitchFamily="18" charset="0"/>
                          <a:cs typeface="Times New Roman" panose="02020603050405020304" pitchFamily="18" charset="0"/>
                        </a:rPr>
                        <a:t>Действия работников при получении информации о возникновении лесных и торфяных пожаров. Меры безопасности при привлечении работников к борьбе с лесными пожарами.</a:t>
                      </a:r>
                    </a:p>
                  </a:txBody>
                  <a:tcPr marL="68580" marR="68580" marT="0" marB="0">
                    <a:solidFill>
                      <a:schemeClr val="accent1">
                        <a:lumMod val="20000"/>
                        <a:lumOff val="80000"/>
                      </a:schemeClr>
                    </a:solidFill>
                  </a:tcPr>
                </a:tc>
                <a:extLst>
                  <a:ext uri="{0D108BD9-81ED-4DB2-BD59-A6C34878D82A}">
                    <a16:rowId xmlns:a16="http://schemas.microsoft.com/office/drawing/2014/main" val="2258344106"/>
                  </a:ext>
                </a:extLst>
              </a:tr>
              <a:tr h="699715">
                <a:tc>
                  <a:txBody>
                    <a:bodyPr/>
                    <a:lstStyle/>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6. </a:t>
                      </a:r>
                    </a:p>
                    <a:p>
                      <a:pPr marL="41275" algn="just">
                        <a:lnSpc>
                          <a:spcPct val="100000"/>
                        </a:lnSpc>
                        <a:spcBef>
                          <a:spcPts val="0"/>
                        </a:spcBef>
                        <a:spcAft>
                          <a:spcPts val="0"/>
                        </a:spcAft>
                        <a:tabLst>
                          <a:tab pos="630555" algn="l"/>
                        </a:tabLst>
                      </a:pPr>
                      <a:r>
                        <a:rPr lang="ru-RU" sz="1500" dirty="0">
                          <a:effectLst/>
                          <a:latin typeface="Times New Roman" panose="02020603050405020304" pitchFamily="18" charset="0"/>
                          <a:cs typeface="Times New Roman" panose="02020603050405020304" pitchFamily="18" charset="0"/>
                        </a:rPr>
                        <a:t>Действия работников по повышению защитных свойств помещений от проникновения радиоактивных и аварийно химически опасных веществ при ЧС техногенного характера.</a:t>
                      </a:r>
                    </a:p>
                  </a:txBody>
                  <a:tcPr marL="68580" marR="68580" marT="0" marB="0">
                    <a:solidFill>
                      <a:schemeClr val="accent1">
                        <a:lumMod val="20000"/>
                        <a:lumOff val="80000"/>
                      </a:schemeClr>
                    </a:solidFill>
                  </a:tcPr>
                </a:tc>
                <a:extLst>
                  <a:ext uri="{0D108BD9-81ED-4DB2-BD59-A6C34878D82A}">
                    <a16:rowId xmlns:a16="http://schemas.microsoft.com/office/drawing/2014/main" val="2320038542"/>
                  </a:ext>
                </a:extLst>
              </a:tr>
              <a:tr h="234251">
                <a:tc>
                  <a:txBody>
                    <a:bodyPr/>
                    <a:lstStyle/>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7. </a:t>
                      </a:r>
                    </a:p>
                    <a:p>
                      <a:pPr marL="41275" marR="0" lvl="0" indent="0" algn="just" defTabSz="914400" eaLnBrk="1" fontAlgn="auto" latinLnBrk="0" hangingPunct="1">
                        <a:lnSpc>
                          <a:spcPct val="100000"/>
                        </a:lnSpc>
                        <a:spcBef>
                          <a:spcPts val="0"/>
                        </a:spcBef>
                        <a:spcAft>
                          <a:spcPts val="0"/>
                        </a:spcAft>
                        <a:buClrTx/>
                        <a:buSzTx/>
                        <a:buFontTx/>
                        <a:buNone/>
                        <a:tabLst>
                          <a:tab pos="630555" algn="l"/>
                        </a:tabLst>
                        <a:defRPr/>
                      </a:pPr>
                      <a:r>
                        <a:rPr lang="ru-RU" sz="1500" b="0" dirty="0">
                          <a:solidFill>
                            <a:schemeClr val="tx1"/>
                          </a:solidFill>
                          <a:effectLst/>
                          <a:latin typeface="Times New Roman" panose="02020603050405020304" pitchFamily="18" charset="0"/>
                          <a:cs typeface="Times New Roman" panose="02020603050405020304" pitchFamily="18" charset="0"/>
                        </a:rPr>
                        <a:t>Действия при возникновении военных конфликтов.</a:t>
                      </a:r>
                      <a:endParaRPr lang="ru-RU" sz="1500" dirty="0">
                        <a:effectLst/>
                        <a:latin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93725360"/>
                  </a:ext>
                </a:extLst>
              </a:tr>
              <a:tr h="448586">
                <a:tc>
                  <a:txBody>
                    <a:bodyPr/>
                    <a:lstStyle/>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8. </a:t>
                      </a:r>
                    </a:p>
                    <a:p>
                      <a:pPr marL="41275" marR="0" lvl="0" indent="0" algn="just" defTabSz="914400" eaLnBrk="1" fontAlgn="auto" latinLnBrk="0" hangingPunct="1">
                        <a:lnSpc>
                          <a:spcPct val="100000"/>
                        </a:lnSpc>
                        <a:spcBef>
                          <a:spcPts val="0"/>
                        </a:spcBef>
                        <a:spcAft>
                          <a:spcPts val="0"/>
                        </a:spcAft>
                        <a:buClrTx/>
                        <a:buSzTx/>
                        <a:buFontTx/>
                        <a:buNone/>
                        <a:tabLst>
                          <a:tab pos="630555" algn="l"/>
                        </a:tabLst>
                        <a:defRPr/>
                      </a:pPr>
                      <a:r>
                        <a:rPr lang="ru-RU" sz="1500" b="0" dirty="0">
                          <a:solidFill>
                            <a:schemeClr val="tx1"/>
                          </a:solidFill>
                          <a:effectLst/>
                          <a:latin typeface="Times New Roman" panose="02020603050405020304" pitchFamily="18" charset="0"/>
                          <a:cs typeface="Times New Roman" panose="02020603050405020304" pitchFamily="18" charset="0"/>
                        </a:rPr>
                        <a:t>Действия работников при объявлении эвакуации.</a:t>
                      </a:r>
                      <a:endParaRPr lang="ru-RU" sz="1500" dirty="0">
                        <a:effectLst/>
                        <a:latin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885931184"/>
                  </a:ext>
                </a:extLst>
              </a:tr>
              <a:tr h="577242">
                <a:tc>
                  <a:txBody>
                    <a:bodyPr/>
                    <a:lstStyle/>
                    <a:p>
                      <a:pPr marL="41275" marR="0" lvl="0" indent="0" algn="ctr" defTabSz="914400" eaLnBrk="1" fontAlgn="auto" latinLnBrk="0" hangingPunct="1">
                        <a:lnSpc>
                          <a:spcPct val="100000"/>
                        </a:lnSpc>
                        <a:spcBef>
                          <a:spcPts val="0"/>
                        </a:spcBef>
                        <a:spcAft>
                          <a:spcPts val="0"/>
                        </a:spcAft>
                        <a:buClrTx/>
                        <a:buSzTx/>
                        <a:buFontTx/>
                        <a:buNone/>
                        <a:tabLst>
                          <a:tab pos="630555" algn="l"/>
                        </a:tabLst>
                        <a:defRPr/>
                      </a:pPr>
                      <a:r>
                        <a:rPr lang="ru-RU" sz="1500" b="1" dirty="0">
                          <a:solidFill>
                            <a:srgbClr val="0066FF"/>
                          </a:solidFill>
                          <a:effectLst/>
                          <a:latin typeface="Times New Roman" panose="02020603050405020304" pitchFamily="18" charset="0"/>
                          <a:cs typeface="Times New Roman" panose="02020603050405020304" pitchFamily="18" charset="0"/>
                        </a:rPr>
                        <a:t>Учебный вопрос № 9. </a:t>
                      </a:r>
                    </a:p>
                    <a:p>
                      <a:pPr marL="41275" marR="0" lvl="0" indent="0" algn="just" defTabSz="914400" eaLnBrk="1" fontAlgn="auto" latinLnBrk="0" hangingPunct="1">
                        <a:lnSpc>
                          <a:spcPct val="100000"/>
                        </a:lnSpc>
                        <a:spcBef>
                          <a:spcPts val="0"/>
                        </a:spcBef>
                        <a:spcAft>
                          <a:spcPts val="0"/>
                        </a:spcAft>
                        <a:buClrTx/>
                        <a:buSzTx/>
                        <a:buFontTx/>
                        <a:buNone/>
                        <a:tabLst>
                          <a:tab pos="630555" algn="l"/>
                        </a:tabLst>
                        <a:defRPr/>
                      </a:pPr>
                      <a:r>
                        <a:rPr lang="ru-RU" sz="1500" b="0" dirty="0">
                          <a:solidFill>
                            <a:schemeClr val="tx1"/>
                          </a:solidFill>
                          <a:effectLst/>
                          <a:latin typeface="Times New Roman" panose="02020603050405020304" pitchFamily="18" charset="0"/>
                          <a:ea typeface="+mn-ea"/>
                          <a:cs typeface="Times New Roman" panose="02020603050405020304" pitchFamily="18" charset="0"/>
                          <a:sym typeface="Calibri"/>
                        </a:rPr>
                        <a:t>Действия работников при </a:t>
                      </a:r>
                      <a:r>
                        <a:rPr lang="ru-RU" sz="1500" dirty="0">
                          <a:solidFill>
                            <a:schemeClr val="tx1"/>
                          </a:solidFill>
                          <a:effectLst/>
                          <a:latin typeface="Times New Roman" panose="02020603050405020304" pitchFamily="18" charset="0"/>
                          <a:ea typeface="+mn-ea"/>
                          <a:cs typeface="Times New Roman" panose="02020603050405020304" pitchFamily="18" charset="0"/>
                          <a:sym typeface="Calibri"/>
                        </a:rPr>
                        <a:t>угрозе и совершения террористических актов.</a:t>
                      </a:r>
                      <a:endParaRPr lang="ru-RU" sz="1500" b="1" dirty="0">
                        <a:solidFill>
                          <a:srgbClr val="0066FF"/>
                        </a:solidFill>
                        <a:effectLst/>
                        <a:latin typeface="Times New Roman" panose="02020603050405020304" pitchFamily="18" charset="0"/>
                        <a:cs typeface="Times New Roman" panose="02020603050405020304" pitchFamily="18" charset="0"/>
                      </a:endParaRPr>
                    </a:p>
                    <a:p>
                      <a:pPr marL="41275" algn="just">
                        <a:lnSpc>
                          <a:spcPct val="100000"/>
                        </a:lnSpc>
                        <a:spcBef>
                          <a:spcPts val="0"/>
                        </a:spcBef>
                        <a:spcAft>
                          <a:spcPts val="0"/>
                        </a:spcAft>
                        <a:tabLst>
                          <a:tab pos="630555" algn="l"/>
                        </a:tabLst>
                      </a:pPr>
                      <a:endParaRPr lang="ru-RU" sz="1500" dirty="0">
                        <a:effectLst/>
                        <a:latin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452707335"/>
                  </a:ext>
                </a:extLst>
              </a:tr>
            </a:tbl>
          </a:graphicData>
        </a:graphic>
      </p:graphicFrame>
    </p:spTree>
    <p:extLst>
      <p:ext uri="{BB962C8B-B14F-4D97-AF65-F5344CB8AC3E}">
        <p14:creationId xmlns:p14="http://schemas.microsoft.com/office/powerpoint/2010/main" val="209484703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pic>
        <p:nvPicPr>
          <p:cNvPr id="2" name="Рисунок 1">
            <a:extLst>
              <a:ext uri="{FF2B5EF4-FFF2-40B4-BE49-F238E27FC236}">
                <a16:creationId xmlns:a16="http://schemas.microsoft.com/office/drawing/2014/main" id="{925280F6-CD20-4FF0-9631-35A9362F0585}"/>
              </a:ext>
            </a:extLst>
          </p:cNvPr>
          <p:cNvPicPr>
            <a:picLocks noChangeAspect="1"/>
          </p:cNvPicPr>
          <p:nvPr/>
        </p:nvPicPr>
        <p:blipFill>
          <a:blip r:embed="rId3"/>
          <a:stretch>
            <a:fillRect/>
          </a:stretch>
        </p:blipFill>
        <p:spPr>
          <a:xfrm>
            <a:off x="977030" y="745637"/>
            <a:ext cx="8358340" cy="5249111"/>
          </a:xfrm>
          <a:prstGeom prst="rect">
            <a:avLst/>
          </a:prstGeom>
          <a:ln w="38100">
            <a:solidFill>
              <a:schemeClr val="accent1">
                <a:lumMod val="50000"/>
              </a:schemeClr>
            </a:solidFill>
          </a:ln>
          <a:effectLst>
            <a:glow rad="139700">
              <a:schemeClr val="accent5">
                <a:satMod val="175000"/>
                <a:alpha val="40000"/>
              </a:schemeClr>
            </a:glow>
          </a:effectLst>
        </p:spPr>
      </p:pic>
    </p:spTree>
    <p:extLst>
      <p:ext uri="{BB962C8B-B14F-4D97-AF65-F5344CB8AC3E}">
        <p14:creationId xmlns:p14="http://schemas.microsoft.com/office/powerpoint/2010/main" val="20816908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8" name="TextBox 7">
            <a:extLst>
              <a:ext uri="{FF2B5EF4-FFF2-40B4-BE49-F238E27FC236}">
                <a16:creationId xmlns:a16="http://schemas.microsoft.com/office/drawing/2014/main" id="{1F615051-CA78-4993-B9AB-1DCC93FFE063}"/>
              </a:ext>
            </a:extLst>
          </p:cNvPr>
          <p:cNvSpPr txBox="1"/>
          <p:nvPr/>
        </p:nvSpPr>
        <p:spPr>
          <a:xfrm>
            <a:off x="678175" y="710368"/>
            <a:ext cx="5158408" cy="2092881"/>
          </a:xfrm>
          <a:prstGeom prst="rect">
            <a:avLst/>
          </a:prstGeom>
          <a:noFill/>
          <a:ln w="38100" cap="flat">
            <a:solidFill>
              <a:srgbClr val="002060"/>
            </a:solidFill>
            <a:miter lim="400000"/>
          </a:ln>
          <a:effectLst>
            <a:glow rad="101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Метель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перенос снега ветром в приземном слое воздуха.</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Различают поземок, низовую и общую метель.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поземке и низовой метели происходит перераспределение ранее выпавшего снега, при общей метели, наряду с перераспределением, происходит выпадение снега из облаков.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Также разновидностью метели является и пурга – сильная метель с ветром ураганной силы и массовым перемещением снежных масс, в результате которой образуются снежные заносы.</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DD22F726-9FB4-4B59-B06F-5989554B77A6}"/>
              </a:ext>
            </a:extLst>
          </p:cNvPr>
          <p:cNvPicPr>
            <a:picLocks noChangeAspect="1"/>
          </p:cNvPicPr>
          <p:nvPr/>
        </p:nvPicPr>
        <p:blipFill>
          <a:blip r:embed="rId3"/>
          <a:stretch>
            <a:fillRect/>
          </a:stretch>
        </p:blipFill>
        <p:spPr>
          <a:xfrm>
            <a:off x="6500191" y="740140"/>
            <a:ext cx="3040201" cy="1991946"/>
          </a:xfrm>
          <a:prstGeom prst="rect">
            <a:avLst/>
          </a:prstGeom>
          <a:ln w="38100">
            <a:solidFill>
              <a:schemeClr val="accent5">
                <a:lumMod val="75000"/>
              </a:schemeClr>
            </a:solidFill>
          </a:ln>
          <a:effectLst>
            <a:glow rad="228600">
              <a:schemeClr val="accent3">
                <a:satMod val="175000"/>
                <a:alpha val="40000"/>
              </a:schemeClr>
            </a:glow>
          </a:effectLst>
        </p:spPr>
      </p:pic>
      <p:sp>
        <p:nvSpPr>
          <p:cNvPr id="12" name="TextBox 11">
            <a:extLst>
              <a:ext uri="{FF2B5EF4-FFF2-40B4-BE49-F238E27FC236}">
                <a16:creationId xmlns:a16="http://schemas.microsoft.com/office/drawing/2014/main" id="{6482D02D-6D4D-4A1F-B626-068CB551C13A}"/>
              </a:ext>
            </a:extLst>
          </p:cNvPr>
          <p:cNvSpPr txBox="1"/>
          <p:nvPr/>
        </p:nvSpPr>
        <p:spPr>
          <a:xfrm>
            <a:off x="678175" y="3249073"/>
            <a:ext cx="8956050" cy="3108543"/>
          </a:xfrm>
          <a:prstGeom prst="rect">
            <a:avLst/>
          </a:prstGeom>
          <a:solidFill>
            <a:schemeClr val="accent1">
              <a:lumMod val="20000"/>
              <a:lumOff val="80000"/>
            </a:schemeClr>
          </a:solidFill>
          <a:ln w="38100" cap="flat">
            <a:solidFill>
              <a:srgbClr val="7030A0"/>
            </a:solidFill>
            <a:miter lim="400000"/>
          </a:ln>
          <a:effectLst>
            <a:glow rad="228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Как действовать во время сильной метели</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Лишь в исключительных случаях выходите из зданий.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Запрещается выходить в одиночку. Сообщите членам семьи или соседям, куда Вы идете и когда вернетесь.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автомобиле можно двигаться только по большим дорогам и шоссе.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 выходе из машины не отходите от нее за пределы видимости.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Остановившись на дороге, подайте сигнал тревоги прерывистыми гудками, поднимите капот или повесьте яркую ткань на антенну, ждите помощи в автомобиле.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 этом можно оставить мотор включенным, приоткрыв стекло для обеспечения вентиляции и предотвращения отравления угарным газом.</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потеряли ориентацию, передвигаясь пешком вне населенного пункта, зайдите в первый попавшийся дом, уточните место Вашего нахождения и, по возможности, дождитесь окончания метели.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Вас покидают силы, ищите укрытие и оставайтесь в нем.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Будьте внимательны и осторожны при контактах с незнакомыми Вам людьми, так как во время стихийных бедствий резко возрастает число краж из автомобилей, квартир и служебных помещений.</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997166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1" name="TextBox 10">
            <a:extLst>
              <a:ext uri="{FF2B5EF4-FFF2-40B4-BE49-F238E27FC236}">
                <a16:creationId xmlns:a16="http://schemas.microsoft.com/office/drawing/2014/main" id="{BC4CAFD3-6819-4024-90C1-385215373E85}"/>
              </a:ext>
            </a:extLst>
          </p:cNvPr>
          <p:cNvSpPr txBox="1"/>
          <p:nvPr/>
        </p:nvSpPr>
        <p:spPr>
          <a:xfrm>
            <a:off x="602031" y="1909012"/>
            <a:ext cx="4934065" cy="2462213"/>
          </a:xfrm>
          <a:prstGeom prst="rect">
            <a:avLst/>
          </a:prstGeom>
          <a:solidFill>
            <a:schemeClr val="accent1">
              <a:lumMod val="20000"/>
              <a:lumOff val="80000"/>
            </a:schemeClr>
          </a:solidFill>
          <a:ln w="38100" cap="flat">
            <a:solidFill>
              <a:srgbClr val="C0000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По определению ГОСТ 19179-73 «Гидрология суши», </a:t>
            </a: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наводнение</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 это затопление территории водой, являющееся стихийным бедствием.</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Происходят они по следующим причинам.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Во-первых, в результате обильных осадков или интенсивного таяния снега.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Во-вторых, из-за сильных нагонных ветров, которые наблюдаются на морских побережьях, и в устьях рек, впадающих в море (залив).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Нагонный ветер задерживает воду в устье, в результате чего повышается ее уровень в реке.</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907C745-414F-41F4-97CF-7FD50C75EB09}"/>
              </a:ext>
            </a:extLst>
          </p:cNvPr>
          <p:cNvSpPr txBox="1"/>
          <p:nvPr/>
        </p:nvSpPr>
        <p:spPr>
          <a:xfrm>
            <a:off x="602031" y="326031"/>
            <a:ext cx="9376856" cy="1200329"/>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4.</a:t>
            </a: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Действия работников при получении информации </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о стихийных бедствиях гидрологического характера (наводнения, паводки), </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во время их возникновения и после окончания.</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0C1A2AEE-22FB-4B36-883F-D48B68DC9B68}"/>
              </a:ext>
            </a:extLst>
          </p:cNvPr>
          <p:cNvPicPr>
            <a:picLocks noChangeAspect="1"/>
          </p:cNvPicPr>
          <p:nvPr/>
        </p:nvPicPr>
        <p:blipFill>
          <a:blip r:embed="rId3"/>
          <a:stretch>
            <a:fillRect/>
          </a:stretch>
        </p:blipFill>
        <p:spPr>
          <a:xfrm>
            <a:off x="5993296" y="1872861"/>
            <a:ext cx="3899681" cy="2534830"/>
          </a:xfrm>
          <a:prstGeom prst="rect">
            <a:avLst/>
          </a:prstGeom>
          <a:ln w="38100">
            <a:solidFill>
              <a:schemeClr val="accent1">
                <a:lumMod val="50000"/>
              </a:schemeClr>
            </a:solidFill>
          </a:ln>
          <a:effectLst>
            <a:glow rad="139700">
              <a:schemeClr val="accent5">
                <a:satMod val="175000"/>
                <a:alpha val="40000"/>
              </a:schemeClr>
            </a:glow>
          </a:effectLst>
        </p:spPr>
      </p:pic>
      <p:sp>
        <p:nvSpPr>
          <p:cNvPr id="12" name="TextBox 11">
            <a:extLst>
              <a:ext uri="{FF2B5EF4-FFF2-40B4-BE49-F238E27FC236}">
                <a16:creationId xmlns:a16="http://schemas.microsoft.com/office/drawing/2014/main" id="{DBF204DE-7335-4027-888C-8B561B107FE2}"/>
              </a:ext>
            </a:extLst>
          </p:cNvPr>
          <p:cNvSpPr txBox="1"/>
          <p:nvPr/>
        </p:nvSpPr>
        <p:spPr>
          <a:xfrm>
            <a:off x="540790" y="4753877"/>
            <a:ext cx="9352187" cy="2062103"/>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Основные причины наводнений</a:t>
            </a:r>
            <a:r>
              <a:rPr lang="ru-RU" sz="1600" dirty="0">
                <a:latin typeface="Times New Roman" panose="02020603050405020304" pitchFamily="18" charset="0"/>
                <a:cs typeface="Times New Roman" panose="02020603050405020304" pitchFamily="18" charset="0"/>
              </a:rPr>
              <a:t>:</a:t>
            </a:r>
          </a:p>
          <a:p>
            <a:r>
              <a:rPr lang="ru-RU" sz="1600" dirty="0">
                <a:latin typeface="Times New Roman" panose="02020603050405020304" pitchFamily="18" charset="0"/>
                <a:cs typeface="Times New Roman" panose="02020603050405020304" pitchFamily="18" charset="0"/>
              </a:rPr>
              <a:t>- обильный и сосредоточенный приток воды при таянии снега и ледников; </a:t>
            </a:r>
          </a:p>
          <a:p>
            <a:r>
              <a:rPr lang="ru-RU" sz="1600" dirty="0">
                <a:latin typeface="Times New Roman" panose="02020603050405020304" pitchFamily="18" charset="0"/>
                <a:cs typeface="Times New Roman" panose="02020603050405020304" pitchFamily="18" charset="0"/>
              </a:rPr>
              <a:t>- продолжительные ливни, ветровые нагоны воды в устье реки; </a:t>
            </a:r>
          </a:p>
          <a:p>
            <a:r>
              <a:rPr lang="ru-RU" sz="1600" dirty="0">
                <a:latin typeface="Times New Roman" panose="02020603050405020304" pitchFamily="18" charset="0"/>
                <a:cs typeface="Times New Roman" panose="02020603050405020304" pitchFamily="18" charset="0"/>
              </a:rPr>
              <a:t>- загромождение русла реки льдом или бревнами при сплаве леса (заторы); </a:t>
            </a:r>
          </a:p>
          <a:p>
            <a:r>
              <a:rPr lang="ru-RU" sz="1600" dirty="0">
                <a:latin typeface="Times New Roman" panose="02020603050405020304" pitchFamily="18" charset="0"/>
                <a:cs typeface="Times New Roman" panose="02020603050405020304" pitchFamily="18" charset="0"/>
              </a:rPr>
              <a:t>- закупоривание русла реки внутренним льдом (зажоры); </a:t>
            </a:r>
          </a:p>
          <a:p>
            <a:r>
              <a:rPr lang="ru-RU" sz="1600" dirty="0">
                <a:latin typeface="Times New Roman" panose="02020603050405020304" pitchFamily="18" charset="0"/>
                <a:cs typeface="Times New Roman" panose="02020603050405020304" pitchFamily="18" charset="0"/>
              </a:rPr>
              <a:t>- прорыв гидротехнических сооружений; </a:t>
            </a:r>
          </a:p>
          <a:p>
            <a:r>
              <a:rPr lang="ru-RU" sz="1600" dirty="0">
                <a:latin typeface="Times New Roman" panose="02020603050405020304" pitchFamily="18" charset="0"/>
                <a:cs typeface="Times New Roman" panose="02020603050405020304" pitchFamily="18" charset="0"/>
              </a:rPr>
              <a:t>- оползни и обвалы в долинах водотоков; </a:t>
            </a:r>
          </a:p>
          <a:p>
            <a:r>
              <a:rPr lang="ru-RU" sz="1600" dirty="0">
                <a:latin typeface="Times New Roman" panose="02020603050405020304" pitchFamily="18" charset="0"/>
                <a:cs typeface="Times New Roman" panose="02020603050405020304" pitchFamily="18" charset="0"/>
              </a:rPr>
              <a:t>- внезапный выход на поверхность обильных грунтовых вод.</a:t>
            </a:r>
          </a:p>
        </p:txBody>
      </p:sp>
    </p:spTree>
    <p:extLst>
      <p:ext uri="{BB962C8B-B14F-4D97-AF65-F5344CB8AC3E}">
        <p14:creationId xmlns:p14="http://schemas.microsoft.com/office/powerpoint/2010/main" val="9429553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3" name="TextBox 12">
            <a:extLst>
              <a:ext uri="{FF2B5EF4-FFF2-40B4-BE49-F238E27FC236}">
                <a16:creationId xmlns:a16="http://schemas.microsoft.com/office/drawing/2014/main" id="{2A23CFDA-CC6B-4FB1-8D83-9D7257574193}"/>
              </a:ext>
            </a:extLst>
          </p:cNvPr>
          <p:cNvSpPr txBox="1"/>
          <p:nvPr/>
        </p:nvSpPr>
        <p:spPr>
          <a:xfrm>
            <a:off x="461828" y="934269"/>
            <a:ext cx="9442174" cy="5109091"/>
          </a:xfrm>
          <a:prstGeom prst="rect">
            <a:avLst/>
          </a:prstGeom>
          <a:solidFill>
            <a:schemeClr val="accent1">
              <a:lumMod val="20000"/>
              <a:lumOff val="8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effectLst/>
                <a:latin typeface="Times New Roman" panose="02020603050405020304" pitchFamily="18" charset="0"/>
                <a:ea typeface="Calibri" panose="020F0502020204030204" pitchFamily="34" charset="0"/>
              </a:rPr>
              <a:t>Опасность наводнений и подтоплений</a:t>
            </a:r>
          </a:p>
          <a:p>
            <a:pPr algn="just"/>
            <a:r>
              <a:rPr lang="ru-RU" sz="1400" dirty="0">
                <a:latin typeface="Times New Roman" panose="02020603050405020304" pitchFamily="18" charset="0"/>
                <a:cs typeface="Times New Roman" panose="02020603050405020304" pitchFamily="18" charset="0"/>
              </a:rPr>
              <a:t>Основная водная артерия области - река Обь, занимающая по длине 5560 км. - пятое место среди рек земного шара.</a:t>
            </a:r>
          </a:p>
          <a:p>
            <a:pPr algn="just"/>
            <a:r>
              <a:rPr lang="ru-RU" sz="1400" dirty="0">
                <a:latin typeface="Times New Roman" panose="02020603050405020304" pitchFamily="18" charset="0"/>
                <a:cs typeface="Times New Roman" panose="02020603050405020304" pitchFamily="18" charset="0"/>
              </a:rPr>
              <a:t>Территория Томской области относится ко 2 степени опасности наводнений в период весеннего половодья и дождевых паводков на реках. </a:t>
            </a:r>
          </a:p>
          <a:p>
            <a:pPr algn="just"/>
            <a:r>
              <a:rPr lang="ru-RU" sz="1400" dirty="0">
                <a:latin typeface="Times New Roman" panose="02020603050405020304" pitchFamily="18" charset="0"/>
                <a:cs typeface="Times New Roman" panose="02020603050405020304" pitchFamily="18" charset="0"/>
              </a:rPr>
              <a:t>В период весеннего паводка отдельные территории города могут подвергнуться подтоплению.</a:t>
            </a:r>
          </a:p>
          <a:p>
            <a:pPr algn="just"/>
            <a:r>
              <a:rPr lang="ru-RU" sz="1400" dirty="0">
                <a:latin typeface="Times New Roman" panose="02020603050405020304" pitchFamily="18" charset="0"/>
                <a:cs typeface="Times New Roman" panose="02020603050405020304" pitchFamily="18" charset="0"/>
              </a:rPr>
              <a:t>При угрозе наводнения проводят предупредительные мероприятия, позволяющие снизить ущерб и создать условия для эффективных спасательных работ. </a:t>
            </a:r>
          </a:p>
          <a:p>
            <a:pPr algn="just"/>
            <a:r>
              <a:rPr lang="ru-RU" sz="1400" dirty="0">
                <a:latin typeface="Times New Roman" panose="02020603050405020304" pitchFamily="18" charset="0"/>
                <a:cs typeface="Times New Roman" panose="02020603050405020304" pitchFamily="18" charset="0"/>
              </a:rPr>
              <a:t>В первую очередь надо информировать население о возникновении угрозы, усилить наблюдение за уровнем воды, привести в готовность силы и средства. </a:t>
            </a:r>
          </a:p>
          <a:p>
            <a:pPr algn="just"/>
            <a:r>
              <a:rPr lang="ru-RU" sz="1400" dirty="0">
                <a:latin typeface="Times New Roman" panose="02020603050405020304" pitchFamily="18" charset="0"/>
                <a:cs typeface="Times New Roman" panose="02020603050405020304" pitchFamily="18" charset="0"/>
              </a:rPr>
              <a:t>Из мест, которым угрожает наводнение, население эвакуируется заблаговременно.</a:t>
            </a:r>
          </a:p>
          <a:p>
            <a:pPr algn="just"/>
            <a:r>
              <a:rPr lang="ru-RU" sz="1400" dirty="0">
                <a:latin typeface="Times New Roman" panose="02020603050405020304" pitchFamily="18" charset="0"/>
                <a:cs typeface="Times New Roman" panose="02020603050405020304" pitchFamily="18" charset="0"/>
              </a:rPr>
              <a:t>Перед тем, как покинуть дома, на верхние этажи переносится все, что может испортить вода, выключаются газ и свет. </a:t>
            </a:r>
          </a:p>
          <a:p>
            <a:pPr algn="just"/>
            <a:r>
              <a:rPr lang="ru-RU" sz="1400" dirty="0">
                <a:latin typeface="Times New Roman" panose="02020603050405020304" pitchFamily="18" charset="0"/>
                <a:cs typeface="Times New Roman" panose="02020603050405020304" pitchFamily="18" charset="0"/>
              </a:rPr>
              <a:t>Надо убрать в безопасные места хозяйственный инвентарь, закрыть (обить при необходимости) окна и двери первых этажей домов досками и фанерой. </a:t>
            </a:r>
          </a:p>
          <a:p>
            <a:pPr algn="just"/>
            <a:r>
              <a:rPr lang="ru-RU" sz="1400" dirty="0">
                <a:latin typeface="Times New Roman" panose="02020603050405020304" pitchFamily="18" charset="0"/>
                <a:cs typeface="Times New Roman" panose="02020603050405020304" pitchFamily="18" charset="0"/>
              </a:rPr>
              <a:t>Захватив с собой документы (уложив в непромокаемый пакет), деньги и ценности, медицинскую аптечку (лекарства), комплект верхней одежды и обуви по сезону, теплое бельё, туалетные принадлежности, запас продуктов питания на несколько дней (вещи и продукты следует уложить в чемоданы, рюкзаки, сумки), эвакуируемые прибывают в места сбора указанными маршрутами (как правило, кратчайшими) к установленному времени для регистрации и отправки в безопасные районы. </a:t>
            </a:r>
          </a:p>
          <a:p>
            <a:pPr algn="just"/>
            <a:r>
              <a:rPr lang="ru-RU" sz="1400" dirty="0">
                <a:latin typeface="Times New Roman" panose="02020603050405020304" pitchFamily="18" charset="0"/>
                <a:cs typeface="Times New Roman" panose="02020603050405020304" pitchFamily="18" charset="0"/>
              </a:rPr>
              <a:t>По прибытии в конечный пункт эвакуации проводится регистрация и организуется размещение в местах временного проживания.</a:t>
            </a:r>
          </a:p>
          <a:p>
            <a:pPr algn="just"/>
            <a:r>
              <a:rPr lang="ru-RU" sz="1400" dirty="0">
                <a:latin typeface="Times New Roman" panose="02020603050405020304" pitchFamily="18" charset="0"/>
                <a:cs typeface="Times New Roman" panose="02020603050405020304" pitchFamily="18" charset="0"/>
              </a:rPr>
              <a:t>В безопасных местах необходимо находиться до тех пор, пока не спадет вода.</a:t>
            </a:r>
          </a:p>
          <a:p>
            <a:pPr algn="just"/>
            <a:r>
              <a:rPr lang="ru-RU" sz="1400" dirty="0">
                <a:latin typeface="Times New Roman" panose="02020603050405020304" pitchFamily="18" charset="0"/>
                <a:cs typeface="Times New Roman" panose="02020603050405020304" pitchFamily="18" charset="0"/>
              </a:rPr>
              <a:t>После спада воды следует остерегаться порванных и провисших электрических проводов, категорически запрещается использовать продукты питания, попавшие в воду, и употреблять воду без соответствующей санитарной проверки</a:t>
            </a:r>
          </a:p>
        </p:txBody>
      </p:sp>
    </p:spTree>
    <p:extLst>
      <p:ext uri="{BB962C8B-B14F-4D97-AF65-F5344CB8AC3E}">
        <p14:creationId xmlns:p14="http://schemas.microsoft.com/office/powerpoint/2010/main" val="174069052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5907C745-414F-41F4-97CF-7FD50C75EB09}"/>
              </a:ext>
            </a:extLst>
          </p:cNvPr>
          <p:cNvSpPr txBox="1"/>
          <p:nvPr/>
        </p:nvSpPr>
        <p:spPr>
          <a:xfrm>
            <a:off x="602031" y="326031"/>
            <a:ext cx="9376856" cy="923330"/>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5.</a:t>
            </a:r>
          </a:p>
          <a:p>
            <a:pPr algn="ctr"/>
            <a:r>
              <a:rPr lang="ru-RU"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Действия работников </a:t>
            </a:r>
            <a:r>
              <a:rPr lang="ru-RU"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при</a:t>
            </a:r>
            <a:r>
              <a:rPr lang="ru-RU"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получении информации о возникновении лесных и торфяных пожаров. </a:t>
            </a:r>
            <a:r>
              <a:rPr lang="ru-RU" dirty="0">
                <a:effectLst/>
                <a:highlight>
                  <a:srgbClr val="FFFF00"/>
                </a:highlight>
                <a:latin typeface="Times New Roman" panose="02020603050405020304" pitchFamily="18" charset="0"/>
                <a:ea typeface="Calibri" panose="020F0502020204030204" pitchFamily="34" charset="0"/>
              </a:rPr>
              <a:t>Меры безопасности при привлечении работников к борьбе с лесными пожарами</a:t>
            </a:r>
            <a:endParaRPr lang="ru-RU"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8DD9A1B-C668-4540-90C7-963C68780AC1}"/>
              </a:ext>
            </a:extLst>
          </p:cNvPr>
          <p:cNvSpPr txBox="1"/>
          <p:nvPr/>
        </p:nvSpPr>
        <p:spPr>
          <a:xfrm>
            <a:off x="602031" y="1649897"/>
            <a:ext cx="4563547" cy="4185761"/>
          </a:xfrm>
          <a:prstGeom prst="rect">
            <a:avLst/>
          </a:prstGeom>
          <a:noFill/>
          <a:ln w="38100" cap="flat">
            <a:solidFill>
              <a:schemeClr val="accent2">
                <a:lumMod val="50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Лесной пожар</a:t>
            </a:r>
            <a:r>
              <a:rPr lang="ru-RU" sz="1400" dirty="0">
                <a:effectLst/>
                <a:latin typeface="Calibri" panose="020F0502020204030204" pitchFamily="34" charset="0"/>
                <a:ea typeface="Calibri" panose="020F0502020204030204" pitchFamily="34" charset="0"/>
                <a:cs typeface="Times New Roman" panose="02020603050405020304" pitchFamily="18" charset="0"/>
              </a:rPr>
              <a:t> (</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ГОСТ Р 59058-2020)</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 Неконтролируемый процесс горения, распространяющийся в лесах.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Это неконтролируемое горение растительности, стихийно распространяющееся по лесной территории.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Явление очень быстрое и частое.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Такие бедствия и возникающие в связи с ними ЧС происходят в различных регионах страны ежегодно, и во многом зависят от поведения в лесу людей.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Лесные пожары уничтожают деревья и кустарники, заготовленную в лесу продукцию, строения и сооружения.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Ослабленные пожарами насаждения становятся очагами вредных заболеваний, что приводит к гибели не только пораженных огнем, но и соседних с ними посадок.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 результате пожаров снижаются защитные, водоохранные и другие полезные свойства леса, уничтожаются ценная фауна, нарушается плановое ведение л/х и использование лесных ресурсов.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34AB04E-B8F5-41D1-BB0D-FD4AA1D6C0E7}"/>
              </a:ext>
            </a:extLst>
          </p:cNvPr>
          <p:cNvPicPr>
            <a:picLocks noChangeAspect="1"/>
          </p:cNvPicPr>
          <p:nvPr/>
        </p:nvPicPr>
        <p:blipFill>
          <a:blip r:embed="rId3"/>
          <a:stretch>
            <a:fillRect/>
          </a:stretch>
        </p:blipFill>
        <p:spPr>
          <a:xfrm>
            <a:off x="5575852" y="1649897"/>
            <a:ext cx="4403035" cy="4185760"/>
          </a:xfrm>
          <a:prstGeom prst="rect">
            <a:avLst/>
          </a:prstGeom>
          <a:ln w="38100">
            <a:solidFill>
              <a:srgbClr val="7030A0"/>
            </a:solidFill>
          </a:ln>
          <a:effectLst>
            <a:glow rad="139700">
              <a:schemeClr val="accent5">
                <a:satMod val="175000"/>
                <a:alpha val="40000"/>
              </a:schemeClr>
            </a:glow>
          </a:effectLst>
        </p:spPr>
      </p:pic>
    </p:spTree>
    <p:extLst>
      <p:ext uri="{BB962C8B-B14F-4D97-AF65-F5344CB8AC3E}">
        <p14:creationId xmlns:p14="http://schemas.microsoft.com/office/powerpoint/2010/main" val="84831230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7" name="TextBox 6">
            <a:extLst>
              <a:ext uri="{FF2B5EF4-FFF2-40B4-BE49-F238E27FC236}">
                <a16:creationId xmlns:a16="http://schemas.microsoft.com/office/drawing/2014/main" id="{03C6CA4E-1D77-488D-8840-4682EA117FD4}"/>
              </a:ext>
            </a:extLst>
          </p:cNvPr>
          <p:cNvSpPr txBox="1"/>
          <p:nvPr/>
        </p:nvSpPr>
        <p:spPr>
          <a:xfrm>
            <a:off x="772357" y="775252"/>
            <a:ext cx="5158408" cy="1323439"/>
          </a:xfrm>
          <a:prstGeom prst="rect">
            <a:avLst/>
          </a:prstGeom>
          <a:solidFill>
            <a:schemeClr val="accent2">
              <a:lumMod val="20000"/>
              <a:lumOff val="80000"/>
            </a:schemeClr>
          </a:solidFill>
          <a:ln w="38100" cap="flat">
            <a:solidFill>
              <a:srgbClr val="FF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Чаще всего наблюдаются </a:t>
            </a:r>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низовые пожары</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 около 90% от их общего числа. В этом случае огонь распространяется только по надпочвенному покрову, охватывая нижние части стволов деревьев и выступающие на поверхность корни.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6405566-9F6F-4ECC-8D54-9ED672AEECF9}"/>
              </a:ext>
            </a:extLst>
          </p:cNvPr>
          <p:cNvSpPr txBox="1"/>
          <p:nvPr/>
        </p:nvSpPr>
        <p:spPr>
          <a:xfrm>
            <a:off x="772357" y="2480126"/>
            <a:ext cx="5158408" cy="4120295"/>
          </a:xfrm>
          <a:prstGeom prst="rect">
            <a:avLst/>
          </a:prstGeom>
          <a:solidFill>
            <a:schemeClr val="accent4">
              <a:lumMod val="40000"/>
              <a:lumOff val="60000"/>
            </a:schemeClr>
          </a:solid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0215" algn="just">
              <a:lnSpc>
                <a:spcPct val="115000"/>
              </a:lnSpc>
              <a:spcAft>
                <a:spcPts val="10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Низовые пожары подразделяются на беглые и устойчивые. При низовом беглом пожаре сгорает живой и мертвый надпочвенный покров, самосев леса, опавшие листья и хвоя, обгорает кора нижней части деревьев и обнаженные корни, хвойный подрост и подлесок.). Такой пожар распространяется с большой скоростью, обходя места с повышенной влажностью покрова, поэтому часть площади остается незатронутой огнем. Беглые пожары чаще всего происходят весной, когда просыхает лишь самый верхний слой мелких горючих материалов.</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устойчивом низовом пожаре прогорает подстилка, сильно обгорают корни и кора деревьев, полностью сгорают подрост и подлесок. Обычно устойчивые пожары начинаются с середины лета, когда просыхает подстилка.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низовом беглом пожаре преобладает пламенный тип горения, при устойчивом - беспламенный.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642DF7F5-C777-477A-9223-EF7B43029066}"/>
              </a:ext>
            </a:extLst>
          </p:cNvPr>
          <p:cNvPicPr>
            <a:picLocks noChangeAspect="1"/>
          </p:cNvPicPr>
          <p:nvPr/>
        </p:nvPicPr>
        <p:blipFill>
          <a:blip r:embed="rId3"/>
          <a:stretch>
            <a:fillRect/>
          </a:stretch>
        </p:blipFill>
        <p:spPr>
          <a:xfrm>
            <a:off x="6315075" y="3952874"/>
            <a:ext cx="3584299" cy="2576759"/>
          </a:xfrm>
          <a:prstGeom prst="rect">
            <a:avLst/>
          </a:prstGeom>
          <a:ln w="38100">
            <a:solidFill>
              <a:schemeClr val="accent2">
                <a:lumMod val="75000"/>
              </a:schemeClr>
            </a:solidFill>
          </a:ln>
          <a:effectLst>
            <a:glow rad="139700">
              <a:schemeClr val="accent4">
                <a:satMod val="175000"/>
                <a:alpha val="40000"/>
              </a:schemeClr>
            </a:glow>
          </a:effectLst>
        </p:spPr>
      </p:pic>
      <p:pic>
        <p:nvPicPr>
          <p:cNvPr id="6" name="Рисунок 5">
            <a:extLst>
              <a:ext uri="{FF2B5EF4-FFF2-40B4-BE49-F238E27FC236}">
                <a16:creationId xmlns:a16="http://schemas.microsoft.com/office/drawing/2014/main" id="{B5893B78-B5C7-4F55-8DF2-3370E5CAC3D8}"/>
              </a:ext>
            </a:extLst>
          </p:cNvPr>
          <p:cNvPicPr>
            <a:picLocks noChangeAspect="1"/>
          </p:cNvPicPr>
          <p:nvPr/>
        </p:nvPicPr>
        <p:blipFill>
          <a:blip r:embed="rId4"/>
          <a:stretch>
            <a:fillRect/>
          </a:stretch>
        </p:blipFill>
        <p:spPr>
          <a:xfrm>
            <a:off x="6315075" y="747843"/>
            <a:ext cx="3584299" cy="2860061"/>
          </a:xfrm>
          <a:prstGeom prst="rect">
            <a:avLst/>
          </a:prstGeom>
          <a:ln w="38100">
            <a:solidFill>
              <a:schemeClr val="accent2">
                <a:lumMod val="75000"/>
              </a:schemeClr>
            </a:solidFill>
          </a:ln>
          <a:effectLst>
            <a:glow rad="139700">
              <a:schemeClr val="accent2">
                <a:satMod val="175000"/>
                <a:alpha val="40000"/>
              </a:schemeClr>
            </a:glow>
          </a:effectLst>
        </p:spPr>
      </p:pic>
    </p:spTree>
    <p:extLst>
      <p:ext uri="{BB962C8B-B14F-4D97-AF65-F5344CB8AC3E}">
        <p14:creationId xmlns:p14="http://schemas.microsoft.com/office/powerpoint/2010/main" val="125071019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36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6F1B7458-3D17-4804-B089-41EBF1611929}"/>
              </a:ext>
            </a:extLst>
          </p:cNvPr>
          <p:cNvSpPr txBox="1"/>
          <p:nvPr/>
        </p:nvSpPr>
        <p:spPr>
          <a:xfrm>
            <a:off x="772357" y="761123"/>
            <a:ext cx="4456579" cy="5509200"/>
          </a:xfrm>
          <a:prstGeom prst="rect">
            <a:avLst/>
          </a:prstGeom>
          <a:solidFill>
            <a:schemeClr val="accent4">
              <a:lumMod val="40000"/>
              <a:lumOff val="60000"/>
            </a:schemeClr>
          </a:solidFill>
          <a:ln w="38100" cap="flat">
            <a:solidFill>
              <a:schemeClr val="accent4">
                <a:lumMod val="50000"/>
              </a:schemeClr>
            </a:solidFill>
            <a:miter lim="400000"/>
          </a:ln>
          <a:effectLst>
            <a:glow rad="139700">
              <a:schemeClr val="accent6">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Различают </a:t>
            </a:r>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верховой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устойчивый и верховой беглый пожары. </a:t>
            </a: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Особенно большой ущерб наносят верховые пожары, когда горят кроны деревьев верхнего яруса.</a:t>
            </a:r>
          </a:p>
          <a:p>
            <a:pPr algn="just"/>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Беглые верховые пожары характерны как для первой, так и для второй половины лета.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Анализируя причины возникновения и процесс развития лесных пожаров нетрудно заметить, что пожарная опасность в лесах существенно зависит от погодных условий, для прогнозирования которых в настоящее время имеются достаточно совершенные методы. </a:t>
            </a:r>
          </a:p>
          <a:p>
            <a:pPr algn="just"/>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Наибольшая вероятность возникновения лесных пожаров в пожароопасный сезон (май-октябрь).</a:t>
            </a:r>
          </a:p>
          <a:p>
            <a:pPr algn="just"/>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Наибольшее влияние на пожарную опасность в лесу оказывают: осадки, температура воздуха и его влажность, ветер и облачность.</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9256DED8-1F03-4EFB-96E6-9BD7EF5BBA7C}"/>
              </a:ext>
            </a:extLst>
          </p:cNvPr>
          <p:cNvPicPr>
            <a:picLocks noChangeAspect="1"/>
          </p:cNvPicPr>
          <p:nvPr/>
        </p:nvPicPr>
        <p:blipFill>
          <a:blip r:embed="rId3"/>
          <a:stretch>
            <a:fillRect/>
          </a:stretch>
        </p:blipFill>
        <p:spPr>
          <a:xfrm>
            <a:off x="5645426" y="761123"/>
            <a:ext cx="4069197" cy="2387681"/>
          </a:xfrm>
          <a:prstGeom prst="rect">
            <a:avLst/>
          </a:prstGeom>
          <a:ln w="38100">
            <a:solidFill>
              <a:schemeClr val="accent2">
                <a:lumMod val="50000"/>
              </a:schemeClr>
            </a:solidFill>
          </a:ln>
          <a:effectLst>
            <a:glow rad="139700">
              <a:schemeClr val="accent4">
                <a:satMod val="175000"/>
                <a:alpha val="40000"/>
              </a:schemeClr>
            </a:glow>
          </a:effectLst>
        </p:spPr>
      </p:pic>
      <p:pic>
        <p:nvPicPr>
          <p:cNvPr id="4" name="Рисунок 3">
            <a:extLst>
              <a:ext uri="{FF2B5EF4-FFF2-40B4-BE49-F238E27FC236}">
                <a16:creationId xmlns:a16="http://schemas.microsoft.com/office/drawing/2014/main" id="{93D66C1F-F246-429D-948E-A79A19692F1E}"/>
              </a:ext>
            </a:extLst>
          </p:cNvPr>
          <p:cNvPicPr>
            <a:picLocks noChangeAspect="1"/>
          </p:cNvPicPr>
          <p:nvPr/>
        </p:nvPicPr>
        <p:blipFill>
          <a:blip r:embed="rId4"/>
          <a:stretch>
            <a:fillRect/>
          </a:stretch>
        </p:blipFill>
        <p:spPr>
          <a:xfrm>
            <a:off x="5615608" y="3515723"/>
            <a:ext cx="4069198" cy="2754600"/>
          </a:xfrm>
          <a:prstGeom prst="rect">
            <a:avLst/>
          </a:prstGeom>
          <a:ln w="38100">
            <a:solidFill>
              <a:schemeClr val="accent2">
                <a:lumMod val="75000"/>
              </a:schemeClr>
            </a:solidFill>
          </a:ln>
          <a:effectLst>
            <a:glow rad="139700">
              <a:schemeClr val="accent2">
                <a:satMod val="175000"/>
                <a:alpha val="40000"/>
              </a:schemeClr>
            </a:glow>
          </a:effectLst>
        </p:spPr>
      </p:pic>
    </p:spTree>
    <p:extLst>
      <p:ext uri="{BB962C8B-B14F-4D97-AF65-F5344CB8AC3E}">
        <p14:creationId xmlns:p14="http://schemas.microsoft.com/office/powerpoint/2010/main" val="33499448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D4219B89-60F7-45C4-983B-0D386F3B84ED}"/>
              </a:ext>
            </a:extLst>
          </p:cNvPr>
          <p:cNvSpPr txBox="1"/>
          <p:nvPr/>
        </p:nvSpPr>
        <p:spPr>
          <a:xfrm>
            <a:off x="772357" y="582698"/>
            <a:ext cx="5158408" cy="5478423"/>
          </a:xfrm>
          <a:prstGeom prst="rect">
            <a:avLst/>
          </a:prstGeom>
          <a:solidFill>
            <a:schemeClr val="accent4">
              <a:lumMod val="40000"/>
              <a:lumOff val="60000"/>
            </a:schemeClr>
          </a:solidFill>
          <a:ln w="38100" cap="flat">
            <a:solidFill>
              <a:schemeClr val="accent2">
                <a:lumMod val="50000"/>
              </a:schemeClr>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Технология тушения лесных пожаров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определяется способами тушения и применяемыми при этом техническими средствами. Существуют следующие способы тушения лесных пожаров: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захлестывание кромки низовых пожаров (зелеными ветвями, метлами, мешковиной, другими предметами, в процессе, которого горящие частицы сметаются в сторону пожара);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засыпка кромки низовых пожаров (грунтом с помощью лопат или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грунтометов</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в процессе которой механически сбивается пламя, охлаждаются горючие материалы, и ограничивается доступ к ним воздуха);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прокладка заградительных минерализованных полос и канав;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тушение с помощью взрывчатых веществ. Взрывным методом устраивают заградительные траншеи и канавы (рвы), чтобы ограничить распространение пожара;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тушение пожаров пуском встречного низового огня (отжига). Перед надвигающимся фронтом пожара от существующих или специально созданных опорных рубежей выжигают надпочвенный покров на достаточно широкой полосе, создавая тем самым широкую заградительную полосу, лишенную горючего материала;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тушение пожара водой;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тушение пожара химикатами (с помощью ранцевых опрыскивателей и насосов пожарных автоцистерн).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D018E967-E229-41A8-8ABC-FDCDDE3DBE41}"/>
              </a:ext>
            </a:extLst>
          </p:cNvPr>
          <p:cNvPicPr>
            <a:picLocks noChangeAspect="1"/>
          </p:cNvPicPr>
          <p:nvPr/>
        </p:nvPicPr>
        <p:blipFill>
          <a:blip r:embed="rId3"/>
          <a:stretch>
            <a:fillRect/>
          </a:stretch>
        </p:blipFill>
        <p:spPr>
          <a:xfrm>
            <a:off x="6315075" y="516159"/>
            <a:ext cx="2619375" cy="1743075"/>
          </a:xfrm>
          <a:prstGeom prst="rect">
            <a:avLst/>
          </a:prstGeom>
          <a:ln w="38100">
            <a:solidFill>
              <a:schemeClr val="accent3">
                <a:lumMod val="75000"/>
              </a:schemeClr>
            </a:solidFill>
          </a:ln>
          <a:effectLst>
            <a:glow rad="139700">
              <a:schemeClr val="accent3">
                <a:satMod val="175000"/>
                <a:alpha val="40000"/>
              </a:schemeClr>
            </a:glow>
          </a:effectLst>
        </p:spPr>
      </p:pic>
      <p:pic>
        <p:nvPicPr>
          <p:cNvPr id="4" name="Рисунок 3">
            <a:extLst>
              <a:ext uri="{FF2B5EF4-FFF2-40B4-BE49-F238E27FC236}">
                <a16:creationId xmlns:a16="http://schemas.microsoft.com/office/drawing/2014/main" id="{749C70E6-0F49-460E-AEC2-C2AD8989ED8D}"/>
              </a:ext>
            </a:extLst>
          </p:cNvPr>
          <p:cNvPicPr>
            <a:picLocks noChangeAspect="1"/>
          </p:cNvPicPr>
          <p:nvPr/>
        </p:nvPicPr>
        <p:blipFill>
          <a:blip r:embed="rId4"/>
          <a:stretch>
            <a:fillRect/>
          </a:stretch>
        </p:blipFill>
        <p:spPr>
          <a:xfrm>
            <a:off x="6679164" y="2424212"/>
            <a:ext cx="2619375" cy="1743075"/>
          </a:xfrm>
          <a:prstGeom prst="rect">
            <a:avLst/>
          </a:prstGeom>
          <a:ln w="38100">
            <a:solidFill>
              <a:schemeClr val="accent4">
                <a:lumMod val="50000"/>
              </a:schemeClr>
            </a:solidFill>
          </a:ln>
          <a:effectLst>
            <a:glow rad="139700">
              <a:schemeClr val="accent2">
                <a:satMod val="175000"/>
                <a:alpha val="40000"/>
              </a:schemeClr>
            </a:glow>
          </a:effectLst>
        </p:spPr>
      </p:pic>
      <p:pic>
        <p:nvPicPr>
          <p:cNvPr id="5" name="Рисунок 4">
            <a:extLst>
              <a:ext uri="{FF2B5EF4-FFF2-40B4-BE49-F238E27FC236}">
                <a16:creationId xmlns:a16="http://schemas.microsoft.com/office/drawing/2014/main" id="{6F08F2A5-1407-4FA0-A529-EE0D1D47AD50}"/>
              </a:ext>
            </a:extLst>
          </p:cNvPr>
          <p:cNvPicPr>
            <a:picLocks noChangeAspect="1"/>
          </p:cNvPicPr>
          <p:nvPr/>
        </p:nvPicPr>
        <p:blipFill>
          <a:blip r:embed="rId5"/>
          <a:stretch>
            <a:fillRect/>
          </a:stretch>
        </p:blipFill>
        <p:spPr>
          <a:xfrm>
            <a:off x="7158520" y="4332265"/>
            <a:ext cx="2495550" cy="1828800"/>
          </a:xfrm>
          <a:prstGeom prst="rect">
            <a:avLst/>
          </a:prstGeom>
          <a:ln w="28575">
            <a:solidFill>
              <a:schemeClr val="accent6">
                <a:lumMod val="50000"/>
              </a:schemeClr>
            </a:solidFill>
          </a:ln>
          <a:effectLst>
            <a:glow rad="139700">
              <a:schemeClr val="accent6">
                <a:satMod val="175000"/>
                <a:alpha val="40000"/>
              </a:schemeClr>
            </a:glow>
          </a:effectLst>
        </p:spPr>
      </p:pic>
    </p:spTree>
    <p:extLst>
      <p:ext uri="{BB962C8B-B14F-4D97-AF65-F5344CB8AC3E}">
        <p14:creationId xmlns:p14="http://schemas.microsoft.com/office/powerpoint/2010/main" val="360679324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8" name="TextBox 7">
            <a:extLst>
              <a:ext uri="{FF2B5EF4-FFF2-40B4-BE49-F238E27FC236}">
                <a16:creationId xmlns:a16="http://schemas.microsoft.com/office/drawing/2014/main" id="{BFE800BF-7130-45E0-8197-F04CEF07E775}"/>
              </a:ext>
            </a:extLst>
          </p:cNvPr>
          <p:cNvSpPr txBox="1"/>
          <p:nvPr/>
        </p:nvSpPr>
        <p:spPr>
          <a:xfrm>
            <a:off x="498385" y="556843"/>
            <a:ext cx="5801440" cy="1815882"/>
          </a:xfrm>
          <a:prstGeom prst="rect">
            <a:avLst/>
          </a:prstGeom>
          <a:solidFill>
            <a:schemeClr val="bg1">
              <a:lumMod val="95000"/>
            </a:schemeClr>
          </a:solidFill>
          <a:ln w="38100" cap="flat">
            <a:solidFill>
              <a:schemeClr val="accent2">
                <a:lumMod val="50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Торфяной пожар.</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Под воздействием температуры, влажности окружающей среды, биологической структуры растений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торфообразователей</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и ряда других причин торф постепенно разлагается. Чем выше степень разложения торфа, тем больше подвержен он возгоранию, т.к. такой торф имеет меньшую влажность, большую среднюю плотность и теплоемкость.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Скорость выгорания торфа в безветренную погоду или при слабом ветре составляет 0,18 кг/</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кв.м</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340A9F06-2DFB-44DF-96AE-8CDE9D9E76F4}"/>
              </a:ext>
            </a:extLst>
          </p:cNvPr>
          <p:cNvPicPr>
            <a:picLocks noChangeAspect="1"/>
          </p:cNvPicPr>
          <p:nvPr/>
        </p:nvPicPr>
        <p:blipFill>
          <a:blip r:embed="rId3"/>
          <a:stretch>
            <a:fillRect/>
          </a:stretch>
        </p:blipFill>
        <p:spPr>
          <a:xfrm>
            <a:off x="6609523" y="594627"/>
            <a:ext cx="3320562" cy="1801692"/>
          </a:xfrm>
          <a:prstGeom prst="rect">
            <a:avLst/>
          </a:prstGeom>
          <a:ln w="38100">
            <a:solidFill>
              <a:schemeClr val="tx2">
                <a:lumMod val="50000"/>
              </a:schemeClr>
            </a:solidFill>
          </a:ln>
          <a:effectLst>
            <a:glow rad="139700">
              <a:schemeClr val="accent3">
                <a:satMod val="175000"/>
                <a:alpha val="40000"/>
              </a:schemeClr>
            </a:glow>
          </a:effectLst>
        </p:spPr>
      </p:pic>
      <p:sp>
        <p:nvSpPr>
          <p:cNvPr id="13" name="TextBox 12">
            <a:extLst>
              <a:ext uri="{FF2B5EF4-FFF2-40B4-BE49-F238E27FC236}">
                <a16:creationId xmlns:a16="http://schemas.microsoft.com/office/drawing/2014/main" id="{03A490C0-320A-4C9D-AAAA-273646EC1F32}"/>
              </a:ext>
            </a:extLst>
          </p:cNvPr>
          <p:cNvSpPr txBox="1"/>
          <p:nvPr/>
        </p:nvSpPr>
        <p:spPr>
          <a:xfrm>
            <a:off x="498385" y="2768250"/>
            <a:ext cx="9431700" cy="954107"/>
          </a:xfrm>
          <a:prstGeom prst="rect">
            <a:avLst/>
          </a:prstGeom>
          <a:solidFill>
            <a:schemeClr val="accent4">
              <a:lumMod val="40000"/>
              <a:lumOff val="60000"/>
            </a:schemeClr>
          </a:solid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 зависимости от скорости продвижения огня различают 4 фронта торфяного пожара: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головной (основной), движущийся по направлению ветра с наибольшей скоростью;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два боковых (фланговых), движущихся в стороны от головного фронта и с меньшей скоростью;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тыльный, движущийся в сторону, противоположную направлению ветра (навстречу ветру), и с наименьшей скоростью.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6FB0901-6FA9-4ADC-9EC0-FC0EB134822E}"/>
              </a:ext>
            </a:extLst>
          </p:cNvPr>
          <p:cNvSpPr txBox="1"/>
          <p:nvPr/>
        </p:nvSpPr>
        <p:spPr>
          <a:xfrm>
            <a:off x="498386" y="4013247"/>
            <a:ext cx="9431700" cy="2677656"/>
          </a:xfrm>
          <a:prstGeom prst="rect">
            <a:avLst/>
          </a:prstGeom>
          <a:solidFill>
            <a:schemeClr val="accent2">
              <a:lumMod val="60000"/>
              <a:lumOff val="40000"/>
            </a:schemeClr>
          </a:solidFill>
          <a:ln w="38100" cap="flat">
            <a:solidFill>
              <a:schemeClr val="accent4">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Развитие торфяных пожаров можно разделить на три периода: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Первый</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 начальный - загорание торфа. Характеризуется малой площадью очага, небольшой скоростью горения, сравнительно низкой температурой и слабой задымленностью в зоне горения. Продолжительность периода загорания колеблется от нескольких минут до нескольких часов, и зависит от влажности торфа, скорости ветра, температуры и относительной влажности воздуха.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Второй</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 характеризуется интенсивным горением с нарастанием его скорости и температуры. Быстро увеличивается площадь пожара, достигая нередко нескольких тысяч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кв.м</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Повышается температура окружающей среды, на большое расстояние распространяется дым.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Третий</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 пожар распространяется наиболее интенсивно и на весьма большой площади, исчисляемой несколькими гектарами. Пожар характеризуется высокой температурой в зоне горения и сильной задымленностью.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 очагах торфяных пожаров возникают завалы из подгоревших, упавших деревьев и полости выгоревшего торфа, в которые могут проваливаться люди и техника.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598806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39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A538DF18-8E64-4139-8B8C-4A1A3AACB645}"/>
              </a:ext>
            </a:extLst>
          </p:cNvPr>
          <p:cNvSpPr txBox="1"/>
          <p:nvPr/>
        </p:nvSpPr>
        <p:spPr>
          <a:xfrm>
            <a:off x="585095" y="582698"/>
            <a:ext cx="9197788" cy="2677656"/>
          </a:xfrm>
          <a:prstGeom prst="rect">
            <a:avLst/>
          </a:prstGeom>
          <a:solidFill>
            <a:schemeClr val="accent4">
              <a:lumMod val="20000"/>
              <a:lumOff val="80000"/>
            </a:schemeClr>
          </a:solid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В пожароопасный сезон в лесу запрещается:</a:t>
            </a:r>
          </a:p>
          <a:p>
            <a:pPr algn="ct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бросать горящие спички, окурки и вытряхивать из курительных трубок горячую золу;</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употреблять при охоте пыжи из легковоспламеняющихся или тлеющих материалов;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оставлять в лесу (кроме специально отведенных мест) промасленный или пропитанный бензином, керосином и иными горючими веществами обтирочный материал;</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заправлять топливом баки работающих двигателей внутреннего сгорания, выводить для работы технику с неисправной системой питания двигателя, а также курить или пользоваться открытым огнем вблизи машин, заправляемых топливом;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оставлять на освещенной солнцем лесной поляне бутылки или осколки стекла;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выжигать траву, а также стерню на полях;</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разводить костры.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4319EB5-DC0A-464A-83D3-88AB2B4CE035}"/>
              </a:ext>
            </a:extLst>
          </p:cNvPr>
          <p:cNvSpPr txBox="1"/>
          <p:nvPr/>
        </p:nvSpPr>
        <p:spPr>
          <a:xfrm>
            <a:off x="585094" y="3674616"/>
            <a:ext cx="9197789" cy="523220"/>
          </a:xfrm>
          <a:prstGeom prst="rect">
            <a:avLst/>
          </a:prstGeom>
          <a:solidFill>
            <a:schemeClr val="accent4">
              <a:lumMod val="40000"/>
              <a:lumOff val="60000"/>
            </a:schemeClr>
          </a:solid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latin typeface="Times New Roman" panose="02020603050405020304" pitchFamily="18" charset="0"/>
                <a:cs typeface="Times New Roman" panose="02020603050405020304" pitchFamily="18" charset="0"/>
              </a:rPr>
              <a:t>Лица, виновные в нарушении правил пожарной безопасности, в зависимости от характера нарушений и их последствий, несут дисциплинарную, административную или уголовную ответственность.</a:t>
            </a:r>
          </a:p>
        </p:txBody>
      </p:sp>
      <p:sp>
        <p:nvSpPr>
          <p:cNvPr id="11" name="TextBox 10">
            <a:extLst>
              <a:ext uri="{FF2B5EF4-FFF2-40B4-BE49-F238E27FC236}">
                <a16:creationId xmlns:a16="http://schemas.microsoft.com/office/drawing/2014/main" id="{2C2C6870-A21F-4C06-B0BD-5DF57EEBBEE7}"/>
              </a:ext>
            </a:extLst>
          </p:cNvPr>
          <p:cNvSpPr txBox="1"/>
          <p:nvPr/>
        </p:nvSpPr>
        <p:spPr>
          <a:xfrm>
            <a:off x="585094" y="4646511"/>
            <a:ext cx="9197790" cy="1815882"/>
          </a:xfrm>
          <a:prstGeom prst="rect">
            <a:avLst/>
          </a:prstGeom>
          <a:solidFill>
            <a:schemeClr val="accent4">
              <a:lumMod val="60000"/>
              <a:lumOff val="40000"/>
            </a:schemeClr>
          </a:solidFill>
          <a:ln w="38100" cap="flat">
            <a:solidFill>
              <a:schemeClr val="accent2">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r>
              <a:rPr lang="ru-RU" sz="1400" dirty="0">
                <a:latin typeface="Times New Roman" panose="02020603050405020304" pitchFamily="18" charset="0"/>
                <a:cs typeface="Times New Roman" panose="02020603050405020304" pitchFamily="18" charset="0"/>
              </a:rPr>
              <a:t>При возникновении лесных и торфяных пожаров к их тушению привлекается местное население.</a:t>
            </a: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К этой работе не допускаются лица моложе 18 лет, а также беременные и кормящие грудью матери. </a:t>
            </a:r>
          </a:p>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Перед началом работ все граждане должны быть подробно ознакомлены с мерами пожарной безопасности. </a:t>
            </a: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Люди, ведущие работы непосредственно на кромке огня, снабжаются спецодеждой, касками, противодымными масками и противогазами</a:t>
            </a:r>
          </a:p>
        </p:txBody>
      </p:sp>
    </p:spTree>
    <p:extLst>
      <p:ext uri="{BB962C8B-B14F-4D97-AF65-F5344CB8AC3E}">
        <p14:creationId xmlns:p14="http://schemas.microsoft.com/office/powerpoint/2010/main" val="20013461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№5</a:t>
            </a:r>
          </a:p>
        </p:txBody>
      </p:sp>
      <p:sp>
        <p:nvSpPr>
          <p:cNvPr id="19" name="TextBox 18">
            <a:extLst>
              <a:ext uri="{FF2B5EF4-FFF2-40B4-BE49-F238E27FC236}">
                <a16:creationId xmlns:a16="http://schemas.microsoft.com/office/drawing/2014/main" id="{EAA09685-BFFE-46BC-BE96-C659B8FE1F45}"/>
              </a:ext>
            </a:extLst>
          </p:cNvPr>
          <p:cNvSpPr txBox="1"/>
          <p:nvPr/>
        </p:nvSpPr>
        <p:spPr>
          <a:xfrm>
            <a:off x="695741" y="433660"/>
            <a:ext cx="9306640" cy="646331"/>
          </a:xfrm>
          <a:prstGeom prst="rect">
            <a:avLst/>
          </a:prstGeom>
          <a:solidFill>
            <a:srgbClr val="FFFF00"/>
          </a:solidFill>
          <a:ln w="38100" cap="flat">
            <a:solidFill>
              <a:srgbClr val="FF0000"/>
            </a:solid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1. </a:t>
            </a:r>
          </a:p>
          <a:p>
            <a:pPr algn="ctr"/>
            <a:r>
              <a:rPr lang="ru-RU" dirty="0">
                <a:latin typeface="Times New Roman" panose="02020603050405020304" pitchFamily="18" charset="0"/>
                <a:cs typeface="Times New Roman" panose="02020603050405020304" pitchFamily="18" charset="0"/>
              </a:rPr>
              <a:t>Действия по сигналу «ВНИМАНИЕ ВСЕМ!» с информационными сообщениями.</a:t>
            </a:r>
          </a:p>
        </p:txBody>
      </p:sp>
      <p:sp>
        <p:nvSpPr>
          <p:cNvPr id="11" name="TextBox 10">
            <a:extLst>
              <a:ext uri="{FF2B5EF4-FFF2-40B4-BE49-F238E27FC236}">
                <a16:creationId xmlns:a16="http://schemas.microsoft.com/office/drawing/2014/main" id="{9E74FEAA-2B5A-40A0-A1BB-D0F30C900CD2}"/>
              </a:ext>
            </a:extLst>
          </p:cNvPr>
          <p:cNvSpPr txBox="1"/>
          <p:nvPr/>
        </p:nvSpPr>
        <p:spPr>
          <a:xfrm>
            <a:off x="742541" y="1474507"/>
            <a:ext cx="9306640" cy="2392643"/>
          </a:xfrm>
          <a:prstGeom prst="rect">
            <a:avLst/>
          </a:prstGeom>
          <a:solidFill>
            <a:schemeClr val="accent4">
              <a:lumMod val="20000"/>
              <a:lumOff val="80000"/>
            </a:schemeClr>
          </a:solidFill>
          <a:ln w="38100" cap="flat">
            <a:solidFill>
              <a:srgbClr val="C00000"/>
            </a:solidFill>
            <a:miter lim="400000"/>
          </a:ln>
          <a:effectLst>
            <a:outerShdw blurRad="50800" dist="38100" dir="16200000"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indent="450215" algn="just"/>
            <a:r>
              <a:rPr lang="ru-RU" sz="1400" b="1" dirty="0">
                <a:solidFill>
                  <a:srgbClr val="000000"/>
                </a:solidFill>
                <a:effectLst/>
                <a:latin typeface="Times New Roman" panose="02020603050405020304" pitchFamily="18" charset="0"/>
                <a:ea typeface="Times New Roman" panose="02020603050405020304" pitchFamily="18" charset="0"/>
              </a:rPr>
              <a:t>Чрезвычайная техногенная ситуация</a:t>
            </a:r>
            <a:r>
              <a:rPr lang="ru-RU" sz="1400" dirty="0">
                <a:effectLst/>
                <a:latin typeface="Times New Roman" panose="02020603050405020304" pitchFamily="18" charset="0"/>
                <a:ea typeface="Times New Roman" panose="02020603050405020304" pitchFamily="18" charset="0"/>
              </a:rPr>
              <a:t> (ГОСТ 22.0.05-97/ГОСТ Р 22.0.05-94)</a:t>
            </a:r>
            <a:r>
              <a:rPr lang="ru-RU" sz="1400" b="1" dirty="0">
                <a:effectLst/>
                <a:latin typeface="Times New Roman" panose="02020603050405020304" pitchFamily="18" charset="0"/>
                <a:ea typeface="Times New Roman" panose="02020603050405020304" pitchFamily="18" charset="0"/>
              </a:rPr>
              <a:t>:</a:t>
            </a:r>
            <a:r>
              <a:rPr lang="ru-RU" sz="1400" b="1" dirty="0">
                <a:solidFill>
                  <a:srgbClr val="000000"/>
                </a:solidFill>
                <a:effectLst/>
                <a:latin typeface="Times New Roman" panose="02020603050405020304" pitchFamily="18" charset="0"/>
                <a:ea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rPr>
              <a:t>обстановка на определенной территории, сложившаяся в результате аварии, опасного природного явления, катастрофы, распространения заболевания, представляющего опасность для окружающих, стихийного или иного бедствия, которые могут повлечь или повлекли за собой человеческие жертвы, ущерб здоровью людей или окружающей среде, значительные материальные потери и нарушение условий жизнедеятельности людей.</a:t>
            </a:r>
          </a:p>
          <a:p>
            <a:pPr indent="450215" algn="just">
              <a:lnSpc>
                <a:spcPct val="115000"/>
              </a:lnSpc>
              <a:spcAft>
                <a:spcPts val="1000"/>
              </a:spcAft>
            </a:pPr>
            <a:r>
              <a:rPr lang="ru-RU"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Природно-техногенная чрезвычайная ситуация</a:t>
            </a:r>
            <a:r>
              <a:rPr lang="ru-RU" sz="1400" dirty="0">
                <a:effectLst/>
                <a:latin typeface="Calibri" panose="020F0502020204030204" pitchFamily="34" charset="0"/>
                <a:ea typeface="Calibri" panose="020F0502020204030204" pitchFamily="34" charset="0"/>
                <a:cs typeface="Times New Roman" panose="02020603050405020304" pitchFamily="18" charset="0"/>
              </a:rPr>
              <a:t> (</a:t>
            </a:r>
            <a:r>
              <a:rPr lang="ru-RU"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ГОСТ Р 22.0.03-2020): обстановка на определенной территории или акватории, сложившаяся в результате воздействия поражающих факторов источника природной чрезвычайной ситуации на объекты инфраструктуры, которая может повлечь или повлечет за собой человеческие жертвы, ущерб здоровью людей и/или окружающей среде, значительные материальные потери и нарушение условий жизнедеятельности людей.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E42830D-7F4B-46E0-BE65-AA6D2AA0DE8E}"/>
              </a:ext>
            </a:extLst>
          </p:cNvPr>
          <p:cNvSpPr txBox="1"/>
          <p:nvPr/>
        </p:nvSpPr>
        <p:spPr>
          <a:xfrm>
            <a:off x="772357" y="4261666"/>
            <a:ext cx="9306640" cy="2031325"/>
          </a:xfrm>
          <a:prstGeom prst="rect">
            <a:avLst/>
          </a:prstGeom>
          <a:solidFill>
            <a:schemeClr val="accent2">
              <a:lumMod val="40000"/>
              <a:lumOff val="60000"/>
            </a:schemeClr>
          </a:solidFill>
          <a:ln w="28575"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latin typeface="Times New Roman" panose="02020603050405020304" pitchFamily="18" charset="0"/>
                <a:cs typeface="Times New Roman" panose="02020603050405020304" pitchFamily="18" charset="0"/>
              </a:rPr>
              <a:t>При подаче сигнала «Внимание всем», оповещающего о чрезвычайной ситуации</a:t>
            </a:r>
            <a:r>
              <a:rPr lang="ru-RU" sz="1400" dirty="0">
                <a:latin typeface="Times New Roman" panose="02020603050405020304" pitchFamily="18" charset="0"/>
                <a:cs typeface="Times New Roman" panose="02020603050405020304" pitchFamily="18" charset="0"/>
              </a:rPr>
              <a:t>:</a:t>
            </a:r>
          </a:p>
          <a:p>
            <a:r>
              <a:rPr lang="ru-RU" sz="1400" dirty="0">
                <a:latin typeface="Times New Roman" panose="02020603050405020304" pitchFamily="18" charset="0"/>
                <a:cs typeface="Times New Roman" panose="02020603050405020304" pitchFamily="18" charset="0"/>
              </a:rPr>
              <a:t>- уясните из передаваемой информации место ЧС;</a:t>
            </a:r>
          </a:p>
          <a:p>
            <a:r>
              <a:rPr lang="ru-RU" sz="1400" dirty="0">
                <a:latin typeface="Times New Roman" panose="02020603050405020304" pitchFamily="18" charset="0"/>
                <a:cs typeface="Times New Roman" panose="02020603050405020304" pitchFamily="18" charset="0"/>
              </a:rPr>
              <a:t>- проанализируйте ситуацию: где вы находитесь, где можно найти безопасное место, маршрут или как туда добраться, что с собой взять;</a:t>
            </a:r>
          </a:p>
          <a:p>
            <a:r>
              <a:rPr lang="ru-RU" sz="1400" dirty="0">
                <a:latin typeface="Times New Roman" panose="02020603050405020304" pitchFamily="18" charset="0"/>
                <a:cs typeface="Times New Roman" panose="02020603050405020304" pitchFamily="18" charset="0"/>
              </a:rPr>
              <a:t>- соблюдайте спокойствие, по возможности оповестите соседей;</a:t>
            </a:r>
          </a:p>
          <a:p>
            <a:r>
              <a:rPr lang="ru-RU" sz="1400" dirty="0">
                <a:latin typeface="Times New Roman" panose="02020603050405020304" pitchFamily="18" charset="0"/>
                <a:cs typeface="Times New Roman" panose="02020603050405020304" pitchFamily="18" charset="0"/>
              </a:rPr>
              <a:t>- примите меры к проведению возможных мероприятий по самозащите от ЧС в зависимости от характера чрезвычайной ситуации и с учетом полученных рекомендаций;</a:t>
            </a:r>
          </a:p>
          <a:p>
            <a:r>
              <a:rPr lang="ru-RU" sz="1400" dirty="0">
                <a:latin typeface="Times New Roman" panose="02020603050405020304" pitchFamily="18" charset="0"/>
                <a:cs typeface="Times New Roman" panose="02020603050405020304" pitchFamily="18" charset="0"/>
              </a:rPr>
              <a:t>- подготовьте сумку с предметами первой необходимости: запас продуктов и питьевой воды, фонарь, радиоприемник, аптечку первой помощи, личные документы, теплую одежду.</a:t>
            </a:r>
          </a:p>
        </p:txBody>
      </p:sp>
    </p:spTree>
    <p:extLst>
      <p:ext uri="{BB962C8B-B14F-4D97-AF65-F5344CB8AC3E}">
        <p14:creationId xmlns:p14="http://schemas.microsoft.com/office/powerpoint/2010/main" val="175524574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5907C745-414F-41F4-97CF-7FD50C75EB09}"/>
              </a:ext>
            </a:extLst>
          </p:cNvPr>
          <p:cNvSpPr txBox="1"/>
          <p:nvPr/>
        </p:nvSpPr>
        <p:spPr>
          <a:xfrm>
            <a:off x="524646" y="409430"/>
            <a:ext cx="9376856" cy="986232"/>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6.</a:t>
            </a:r>
          </a:p>
          <a:p>
            <a:pPr algn="ctr">
              <a:lnSpc>
                <a:spcPct val="115000"/>
              </a:lnSpc>
              <a:spcAft>
                <a:spcPts val="1000"/>
              </a:spcAft>
            </a:pPr>
            <a:r>
              <a:rPr lang="ru-RU" sz="1800" dirty="0">
                <a:solidFill>
                  <a:srgbClr val="00008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Действия работников по повышению защитных свойств помещений от проникновения радиоактивных и аварийно химически опасных веществ при ЧС техногенного характера.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BF204DE-7335-4027-888C-8B561B107FE2}"/>
              </a:ext>
            </a:extLst>
          </p:cNvPr>
          <p:cNvSpPr txBox="1"/>
          <p:nvPr/>
        </p:nvSpPr>
        <p:spPr>
          <a:xfrm>
            <a:off x="524645" y="1672583"/>
            <a:ext cx="9376857" cy="4862870"/>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Повышение защитных свойств помещений достигается путем усиления наиболее слабых (уязвимых) элементов и участков здания.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Для этого заблаговременно планируется и проводится большой объем работ по предотвращению проникновения в дом вредных веществ с воздухом и по радиационной защите.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Для повышения герметичности помещений необходимо заделать все трещины и щели в окнах, дверях и дверных коробках, закрыть отдушины, вытяжки, дымоходы, задвижки, при этом целесообразно использовать липкую полимерную ленту.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Щели в местах прилегания двери к дверной коробке можно заделать прокладками из резины, поролона, войлока или губчатых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резино</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-химических материалов.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На дверных проемах делают занавеси из плотных материалов.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 каменных зданиях щели следует заделать шпаклевкой или штукатурным раствором, в деревянных – проконопатить.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Конструкции из деревянных сборных щитов необходимо оклеить двумя слоями бумаги, оконные рамы отремонтировать и, если необходимо, промазать замазкой.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Разбитые окна необходимо заменить целыми.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Герметизированные помещения, в котором нет специальных устройств для очистки воздуха, необходимо проветривать.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Для этого придется открывать занавешенную тканью дверь или форточку. </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Увеличение защитной толщи стен одноэтажного здания достигается грунтовой обсыпкой стен, можно применить плетни, доски и т.п.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Защитные свойства перекрытий могут быть усилены, если на них насыпать дополнительный слой грунта.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строительстве или ремонте подвалов и погребов надо делать перекрытия более прочными, с расчетом, что на них, в случае необходимости, можно было бы насыпать слой грунта толщиной 60-70 см.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229890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5907C745-414F-41F4-97CF-7FD50C75EB09}"/>
              </a:ext>
            </a:extLst>
          </p:cNvPr>
          <p:cNvSpPr txBox="1"/>
          <p:nvPr/>
        </p:nvSpPr>
        <p:spPr>
          <a:xfrm>
            <a:off x="602031" y="326031"/>
            <a:ext cx="9376856" cy="672748"/>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7.</a:t>
            </a:r>
          </a:p>
          <a:p>
            <a:pPr marL="38735" algn="ctr">
              <a:lnSpc>
                <a:spcPct val="120000"/>
              </a:lnSpc>
              <a:tabLst>
                <a:tab pos="38735" algn="l"/>
              </a:tabLst>
            </a:pPr>
            <a:r>
              <a:rPr lang="ru-RU" sz="1800" dirty="0">
                <a:solidFill>
                  <a:srgbClr val="00008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Действия работников </a:t>
            </a:r>
            <a:r>
              <a:rPr lang="ru-RU"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при возникновении военных конфликтов</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BF204DE-7335-4027-888C-8B561B107FE2}"/>
              </a:ext>
            </a:extLst>
          </p:cNvPr>
          <p:cNvSpPr txBox="1"/>
          <p:nvPr/>
        </p:nvSpPr>
        <p:spPr>
          <a:xfrm>
            <a:off x="602031" y="1672583"/>
            <a:ext cx="9211984" cy="4524315"/>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С началом военных действий для проведения подготовительных мероприятий и защиты работников приказом руководителя ГО учреждения вводится в действие план ГО учреждения.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План ГО составляется заблаговременно, в мирное время и определяет объем, организацию, порядок, способы и сроки выполнения мероприятий по приведению в готовность ГО при переводе ее с мирного на военное время, в ходе ее ведения, а также при возникновении ЧС природного и техногенного характера.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При возникновении непосредственной опасности военного характера работники учреждения прекращают работу в соответствии с установленной инструкцией и указаниями администрации, исключающими возникновение аварий на объекте и, взяв средства индивидуальной защиты, укрываются в ближайшем защитном сооружении (укрытии). </a:t>
            </a:r>
          </a:p>
          <a:p>
            <a:pPr algn="just"/>
            <a:r>
              <a:rPr lang="ru-RU" dirty="0">
                <a:effectLst/>
                <a:latin typeface="Times New Roman" panose="02020603050405020304" pitchFamily="18" charset="0"/>
                <a:ea typeface="Calibri" panose="020F0502020204030204" pitchFamily="34" charset="0"/>
                <a:cs typeface="Times New Roman" panose="02020603050405020304" pitchFamily="18" charset="0"/>
              </a:rPr>
              <a:t>После нападения противника, проведенной разведки и уяснения обстановки, в случае принятия руководителем ГО решения на проведение аварийно-спасательных, восстановительных и других неотложных работ работники организации принимают в них участие в зависимости от поставленных задач. </a:t>
            </a:r>
          </a:p>
        </p:txBody>
      </p:sp>
    </p:spTree>
    <p:extLst>
      <p:ext uri="{BB962C8B-B14F-4D97-AF65-F5344CB8AC3E}">
        <p14:creationId xmlns:p14="http://schemas.microsoft.com/office/powerpoint/2010/main" val="84557253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2" name="TextBox 11">
            <a:extLst>
              <a:ext uri="{FF2B5EF4-FFF2-40B4-BE49-F238E27FC236}">
                <a16:creationId xmlns:a16="http://schemas.microsoft.com/office/drawing/2014/main" id="{DBF204DE-7335-4027-888C-8B561B107FE2}"/>
              </a:ext>
            </a:extLst>
          </p:cNvPr>
          <p:cNvSpPr txBox="1"/>
          <p:nvPr/>
        </p:nvSpPr>
        <p:spPr>
          <a:xfrm>
            <a:off x="610249" y="469948"/>
            <a:ext cx="5561951" cy="5853910"/>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marL="39370" indent="410210" algn="just">
              <a:lnSpc>
                <a:spcPct val="90000"/>
              </a:lnSpc>
              <a:tabLst>
                <a:tab pos="38735" algn="l"/>
              </a:tabLst>
            </a:pPr>
            <a:r>
              <a:rPr lang="ru-RU" sz="1600" b="1"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При радиационном заражении (загрязнении)</a:t>
            </a: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 основными мероприятиями по защите работников являются следующие:</a:t>
            </a:r>
          </a:p>
          <a:p>
            <a:pPr marL="39370" indent="410210" algn="just">
              <a:lnSpc>
                <a:spcPct val="90000"/>
              </a:lnSpc>
              <a:tabLst>
                <a:tab pos="38735" algn="l"/>
              </a:tabLst>
            </a:pPr>
            <a:endPar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endParaRP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обнаружение радиационного заражения и оповещение о нем;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разведка радиационной обстановки на территории объекта;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организация радиационного контроля;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установление и поддержание режима радиационной безопасности;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проведение (при необходимости) йодной профилактики (на ранней стадии обнаружения радиационного заражения);</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обеспечение средствами индивидуальной защиты и использование этих средств;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укрытие работников в убежищах и укрытиях, обеспечивающих их защиту;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санитарная обработка;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дезактивация территории, оборудования и зданий, объектов производственного, социального, жилого назначения, сельскохозяйственных угодий, транспорта, других технических средств, средств защиты, одежды, имущества, продовольствия и воды; </a:t>
            </a:r>
          </a:p>
          <a:p>
            <a:pPr marL="39370" indent="410210" algn="just">
              <a:lnSpc>
                <a:spcPct val="90000"/>
              </a:lnSpc>
              <a:tabLst>
                <a:tab pos="38735" algn="l"/>
              </a:tabLst>
            </a:pPr>
            <a:r>
              <a:rPr lang="ru-RU" sz="16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эвакуация или отселение работников и членов из семей из зон, в которых уровень загрязнения превышает допустимый для проживания населения.</a:t>
            </a:r>
          </a:p>
        </p:txBody>
      </p:sp>
      <p:pic>
        <p:nvPicPr>
          <p:cNvPr id="2" name="Рисунок 1">
            <a:extLst>
              <a:ext uri="{FF2B5EF4-FFF2-40B4-BE49-F238E27FC236}">
                <a16:creationId xmlns:a16="http://schemas.microsoft.com/office/drawing/2014/main" id="{54BDD4FE-9F4C-4E08-95E3-E2C33E696A6E}"/>
              </a:ext>
            </a:extLst>
          </p:cNvPr>
          <p:cNvPicPr>
            <a:picLocks noChangeAspect="1"/>
          </p:cNvPicPr>
          <p:nvPr/>
        </p:nvPicPr>
        <p:blipFill>
          <a:blip r:embed="rId3"/>
          <a:stretch>
            <a:fillRect/>
          </a:stretch>
        </p:blipFill>
        <p:spPr>
          <a:xfrm>
            <a:off x="6778486" y="469948"/>
            <a:ext cx="3279635" cy="1514475"/>
          </a:xfrm>
          <a:prstGeom prst="rect">
            <a:avLst/>
          </a:prstGeom>
          <a:ln w="38100">
            <a:solidFill>
              <a:schemeClr val="accent6">
                <a:lumMod val="50000"/>
              </a:schemeClr>
            </a:solidFill>
          </a:ln>
          <a:effectLst>
            <a:glow rad="139700">
              <a:schemeClr val="accent6">
                <a:satMod val="175000"/>
                <a:alpha val="40000"/>
              </a:schemeClr>
            </a:glow>
          </a:effectLst>
        </p:spPr>
      </p:pic>
      <p:pic>
        <p:nvPicPr>
          <p:cNvPr id="3" name="Рисунок 2">
            <a:extLst>
              <a:ext uri="{FF2B5EF4-FFF2-40B4-BE49-F238E27FC236}">
                <a16:creationId xmlns:a16="http://schemas.microsoft.com/office/drawing/2014/main" id="{AFBFCBE8-367F-4A4B-AD84-6D2439EA66B8}"/>
              </a:ext>
            </a:extLst>
          </p:cNvPr>
          <p:cNvPicPr>
            <a:picLocks noChangeAspect="1"/>
          </p:cNvPicPr>
          <p:nvPr/>
        </p:nvPicPr>
        <p:blipFill>
          <a:blip r:embed="rId4"/>
          <a:stretch>
            <a:fillRect/>
          </a:stretch>
        </p:blipFill>
        <p:spPr>
          <a:xfrm>
            <a:off x="6778487" y="2290556"/>
            <a:ext cx="3279635" cy="1953453"/>
          </a:xfrm>
          <a:prstGeom prst="rect">
            <a:avLst/>
          </a:prstGeom>
          <a:ln w="38100">
            <a:solidFill>
              <a:schemeClr val="accent5">
                <a:lumMod val="50000"/>
              </a:schemeClr>
            </a:solidFill>
          </a:ln>
          <a:effectLst>
            <a:glow rad="139700">
              <a:schemeClr val="accent5">
                <a:satMod val="175000"/>
                <a:alpha val="40000"/>
              </a:schemeClr>
            </a:glow>
          </a:effectLst>
        </p:spPr>
      </p:pic>
      <p:pic>
        <p:nvPicPr>
          <p:cNvPr id="4" name="Рисунок 3">
            <a:extLst>
              <a:ext uri="{FF2B5EF4-FFF2-40B4-BE49-F238E27FC236}">
                <a16:creationId xmlns:a16="http://schemas.microsoft.com/office/drawing/2014/main" id="{75F9D352-07FC-44FA-BD67-51D272641F72}"/>
              </a:ext>
            </a:extLst>
          </p:cNvPr>
          <p:cNvPicPr>
            <a:picLocks noChangeAspect="1"/>
          </p:cNvPicPr>
          <p:nvPr/>
        </p:nvPicPr>
        <p:blipFill>
          <a:blip r:embed="rId5"/>
          <a:stretch>
            <a:fillRect/>
          </a:stretch>
        </p:blipFill>
        <p:spPr>
          <a:xfrm>
            <a:off x="6778487" y="4550143"/>
            <a:ext cx="3279634" cy="1773716"/>
          </a:xfrm>
          <a:prstGeom prst="rect">
            <a:avLst/>
          </a:prstGeom>
          <a:ln w="38100">
            <a:solidFill>
              <a:srgbClr val="C00000"/>
            </a:solidFill>
          </a:ln>
          <a:effectLst>
            <a:glow rad="139700">
              <a:schemeClr val="accent2">
                <a:satMod val="175000"/>
                <a:alpha val="40000"/>
              </a:schemeClr>
            </a:glow>
          </a:effectLst>
        </p:spPr>
      </p:pic>
    </p:spTree>
    <p:extLst>
      <p:ext uri="{BB962C8B-B14F-4D97-AF65-F5344CB8AC3E}">
        <p14:creationId xmlns:p14="http://schemas.microsoft.com/office/powerpoint/2010/main" val="26906534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2" name="TextBox 11">
            <a:extLst>
              <a:ext uri="{FF2B5EF4-FFF2-40B4-BE49-F238E27FC236}">
                <a16:creationId xmlns:a16="http://schemas.microsoft.com/office/drawing/2014/main" id="{DBF204DE-7335-4027-888C-8B561B107FE2}"/>
              </a:ext>
            </a:extLst>
          </p:cNvPr>
          <p:cNvSpPr txBox="1"/>
          <p:nvPr/>
        </p:nvSpPr>
        <p:spPr>
          <a:xfrm>
            <a:off x="564402" y="582698"/>
            <a:ext cx="9211984" cy="2246769"/>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marL="39370" algn="ctr">
              <a:tabLst>
                <a:tab pos="38735" algn="l"/>
              </a:tabLst>
            </a:pPr>
            <a:r>
              <a:rPr lang="ru-RU" sz="1400" b="1"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В случае химического заражения</a:t>
            </a: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 проводятся следующие основные мероприятия: </a:t>
            </a:r>
          </a:p>
          <a:p>
            <a:pPr marL="39370" algn="just">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обнаружение факта химического заражения и оповещение о нем; </a:t>
            </a:r>
          </a:p>
          <a:p>
            <a:pPr marL="39370" algn="just">
              <a:tabLst>
                <a:tab pos="38735" algn="l"/>
              </a:tabLst>
            </a:pPr>
            <a:r>
              <a:rPr lang="ru-RU" sz="1400" dirty="0">
                <a:solidFill>
                  <a:schemeClr val="accent5">
                    <a:lumMod val="75000"/>
                  </a:schemeClr>
                </a:solidFill>
                <a:effectLst/>
                <a:latin typeface="Times" panose="02020603050405020304" pitchFamily="18" charset="0"/>
                <a:ea typeface="Times New Roman" panose="02020603050405020304" pitchFamily="18" charset="0"/>
                <a:cs typeface="Times New Roman" panose="02020603050405020304" pitchFamily="18" charset="0"/>
              </a:rPr>
              <a:t>разведка химической обстановки; обеспечение соблюдения режимов поведения на территории, зараженной ОВ или АХОВ, норм и правил химической безопасности; </a:t>
            </a:r>
          </a:p>
          <a:p>
            <a:pPr marL="39370" algn="just">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обеспечение работников средствами индивидуальной защиты, применение этих средств; эвакуация работников и членов из семей из зоны возможного химического заражения; </a:t>
            </a:r>
          </a:p>
          <a:p>
            <a:pPr marL="39370" algn="just">
              <a:tabLst>
                <a:tab pos="38735" algn="l"/>
              </a:tabLst>
            </a:pPr>
            <a:r>
              <a:rPr lang="ru-RU" sz="1400" dirty="0">
                <a:solidFill>
                  <a:schemeClr val="accent5">
                    <a:lumMod val="75000"/>
                  </a:schemeClr>
                </a:solidFill>
                <a:effectLst/>
                <a:latin typeface="Times" panose="02020603050405020304" pitchFamily="18" charset="0"/>
                <a:ea typeface="Times New Roman" panose="02020603050405020304" pitchFamily="18" charset="0"/>
                <a:cs typeface="Times New Roman" panose="02020603050405020304" pitchFamily="18" charset="0"/>
              </a:rPr>
              <a:t>укрытие работников в убежищах, обеспечивающих защиту от ОВ и АХОВ;</a:t>
            </a:r>
          </a:p>
          <a:p>
            <a:pPr marL="39370" algn="just">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оперативное применение антидотов и средств обработки кожных покровов; </a:t>
            </a:r>
          </a:p>
          <a:p>
            <a:pPr marL="39370" algn="just">
              <a:tabLst>
                <a:tab pos="38735" algn="l"/>
              </a:tabLst>
            </a:pPr>
            <a:r>
              <a:rPr lang="ru-RU" sz="1400" dirty="0">
                <a:solidFill>
                  <a:schemeClr val="accent5">
                    <a:lumMod val="75000"/>
                  </a:schemeClr>
                </a:solidFill>
                <a:effectLst/>
                <a:latin typeface="Times" panose="02020603050405020304" pitchFamily="18" charset="0"/>
                <a:ea typeface="Times New Roman" panose="02020603050405020304" pitchFamily="18" charset="0"/>
                <a:cs typeface="Times New Roman" panose="02020603050405020304" pitchFamily="18" charset="0"/>
              </a:rPr>
              <a:t>санитарная обработка; дегазация территории, оборудования и зданий, объектов производственного, социального, жилого назначения, территории, технических средств, средств защиты, одежды и другого имущества. </a:t>
            </a:r>
          </a:p>
        </p:txBody>
      </p:sp>
      <p:sp>
        <p:nvSpPr>
          <p:cNvPr id="7" name="TextBox 6">
            <a:extLst>
              <a:ext uri="{FF2B5EF4-FFF2-40B4-BE49-F238E27FC236}">
                <a16:creationId xmlns:a16="http://schemas.microsoft.com/office/drawing/2014/main" id="{766D76BC-9887-4CB6-850F-B7FF0AB2FEA6}"/>
              </a:ext>
            </a:extLst>
          </p:cNvPr>
          <p:cNvSpPr txBox="1"/>
          <p:nvPr/>
        </p:nvSpPr>
        <p:spPr>
          <a:xfrm>
            <a:off x="564402" y="3269973"/>
            <a:ext cx="9245520" cy="2880879"/>
          </a:xfrm>
          <a:prstGeom prst="rect">
            <a:avLst/>
          </a:prstGeom>
          <a:solidFill>
            <a:schemeClr val="accent3">
              <a:lumMod val="60000"/>
              <a:lumOff val="4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marL="39370" algn="ctr">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Значительную роль в общем комплексе мер по защите населения имеют </a:t>
            </a:r>
            <a:r>
              <a:rPr lang="ru-RU" sz="1400" b="1"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мероприятия медицинской защиты.</a:t>
            </a: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 </a:t>
            </a:r>
          </a:p>
          <a:p>
            <a:pPr marL="39370" algn="just">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К ним относятся:</a:t>
            </a:r>
          </a:p>
          <a:p>
            <a:pPr marL="39370" algn="just">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подготовка медперсонала к действиям в чрезвычайных ситуациях, медико-санитарная и морально-психологическая подготовка населения; </a:t>
            </a:r>
          </a:p>
          <a:p>
            <a:pPr marL="39370" algn="just">
              <a:tabLst>
                <a:tab pos="38735" algn="l"/>
              </a:tabLst>
            </a:pPr>
            <a:r>
              <a:rPr lang="ru-RU" sz="1400" dirty="0">
                <a:solidFill>
                  <a:schemeClr val="accent5">
                    <a:lumMod val="75000"/>
                  </a:schemeClr>
                </a:solidFill>
                <a:effectLst/>
                <a:latin typeface="Times" panose="02020603050405020304" pitchFamily="18" charset="0"/>
                <a:ea typeface="Times New Roman" panose="02020603050405020304" pitchFamily="18" charset="0"/>
                <a:cs typeface="Times New Roman" panose="02020603050405020304" pitchFamily="18" charset="0"/>
              </a:rPr>
              <a:t>заблаговременное накопление медицинских средств индивидуальной защиты, медицинского имущества и техники, поддержание их в готовности к применению;</a:t>
            </a:r>
          </a:p>
          <a:p>
            <a:pPr marL="39370" algn="just">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поддержание в готовности больничной базы органов здравоохранения независимо от их ведомственной принадлежности и развертывание при необходимости дополнительных лечебных учреждений; </a:t>
            </a:r>
          </a:p>
          <a:p>
            <a:pPr marL="39370" algn="just">
              <a:tabLst>
                <a:tab pos="38735" algn="l"/>
              </a:tabLst>
            </a:pPr>
            <a:r>
              <a:rPr lang="ru-RU" sz="1400" dirty="0">
                <a:solidFill>
                  <a:schemeClr val="accent5">
                    <a:lumMod val="75000"/>
                  </a:schemeClr>
                </a:solidFill>
                <a:effectLst/>
                <a:latin typeface="Times" panose="02020603050405020304" pitchFamily="18" charset="0"/>
                <a:ea typeface="Times New Roman" panose="02020603050405020304" pitchFamily="18" charset="0"/>
                <a:cs typeface="Times New Roman" panose="02020603050405020304" pitchFamily="18" charset="0"/>
              </a:rPr>
              <a:t>медицинская разведка в очагах поражения; </a:t>
            </a:r>
          </a:p>
          <a:p>
            <a:pPr marL="39370" algn="just">
              <a:tabLst>
                <a:tab pos="38735" algn="l"/>
              </a:tabLst>
            </a:pPr>
            <a:r>
              <a:rPr lang="ru-RU" sz="1400" dirty="0">
                <a:solidFill>
                  <a:srgbClr val="000000"/>
                </a:solidFill>
                <a:effectLst/>
                <a:latin typeface="Times" panose="02020603050405020304" pitchFamily="18" charset="0"/>
                <a:ea typeface="Times New Roman" panose="02020603050405020304" pitchFamily="18" charset="0"/>
                <a:cs typeface="Times New Roman" panose="02020603050405020304" pitchFamily="18" charset="0"/>
              </a:rPr>
              <a:t>проведение лечебно-эвакуационных мероприятий в зоне поражения; медицинское обеспечение населения; </a:t>
            </a:r>
          </a:p>
          <a:p>
            <a:pPr marL="39370" algn="just">
              <a:tabLst>
                <a:tab pos="38735" algn="l"/>
              </a:tabLst>
            </a:pPr>
            <a:r>
              <a:rPr lang="ru-RU" sz="1400" dirty="0">
                <a:solidFill>
                  <a:schemeClr val="accent5">
                    <a:lumMod val="75000"/>
                  </a:schemeClr>
                </a:solidFill>
                <a:effectLst/>
                <a:latin typeface="Times" panose="02020603050405020304" pitchFamily="18" charset="0"/>
                <a:ea typeface="Times New Roman" panose="02020603050405020304" pitchFamily="18" charset="0"/>
                <a:cs typeface="Times New Roman" panose="02020603050405020304" pitchFamily="18" charset="0"/>
              </a:rPr>
              <a:t>контроль продуктов питания, пищевого сырья, фуража, воды и водоисточников; проведение санитарно-гигиенических я противоэпидемических мероприятий с целью обеспечения эпидемического благополучия в зонах чрезвычайных ситуаций.</a:t>
            </a:r>
          </a:p>
        </p:txBody>
      </p:sp>
    </p:spTree>
    <p:extLst>
      <p:ext uri="{BB962C8B-B14F-4D97-AF65-F5344CB8AC3E}">
        <p14:creationId xmlns:p14="http://schemas.microsoft.com/office/powerpoint/2010/main" val="230730767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xfrm>
            <a:off x="7525474" y="7010631"/>
            <a:ext cx="2322077" cy="28194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7" name="TextBox 6">
            <a:extLst>
              <a:ext uri="{FF2B5EF4-FFF2-40B4-BE49-F238E27FC236}">
                <a16:creationId xmlns:a16="http://schemas.microsoft.com/office/drawing/2014/main" id="{766D76BC-9887-4CB6-850F-B7FF0AB2FEA6}"/>
              </a:ext>
            </a:extLst>
          </p:cNvPr>
          <p:cNvSpPr txBox="1"/>
          <p:nvPr/>
        </p:nvSpPr>
        <p:spPr>
          <a:xfrm>
            <a:off x="602031" y="1740985"/>
            <a:ext cx="9245520" cy="4247317"/>
          </a:xfrm>
          <a:prstGeom prst="rect">
            <a:avLst/>
          </a:prstGeom>
          <a:solidFill>
            <a:schemeClr val="accent3">
              <a:lumMod val="60000"/>
              <a:lumOff val="4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Рассредоточение и эвакуация как способ защиты населения широко применялись при ведении войн в прошлом, в частности во Вторую мировую войну. </a:t>
            </a:r>
          </a:p>
          <a:p>
            <a:pPr algn="just"/>
            <a:r>
              <a:rPr lang="ru-RU"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Из европейской части страны эвакуировались заводы с работниками и их семьями</a:t>
            </a:r>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течение июля-ноября 1941 года в глубокий тыл перебазировалось более 1500 промышленных предприятий.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Однако эвакуационные мероприятия, осуществлявшиеся в прошлом, принципиально отличаются от эвакуационных мероприятий, проводимых в современных условиях. </a:t>
            </a:r>
            <a:endParaRPr lang="ru-RU"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Во время Великой Отечественной войны, например, население, эвакуировалось в отдаленные районы в противоположном от противника направлении, а современная эвакуация при ведении боевых действий предусматривает вывод и вывоз населения из наиболее вероятных объектов ядерного нападения противника в безопасные зоны во всех направлениях от городов.</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Рассредоточение и эвакуация во много раз снижают плотность населения городов, следовательно, потери населения при применении оружия массового поражения могут быть во много раз уменьшены.</a:t>
            </a:r>
            <a:endParaRPr lang="ru-RU"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Практика современной жизни говорит о том, что население все чаще подвергается опасностям не только при ведении боевых действий, но и в результате стихийных бедствий, аварий и катастроф в промышленности и на транспорте.</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Часто приходится прибегать к эвакуационным мероприятиям при авариях на атомных электростанциях, при выбросах и разливах аварийно химически опасных, ядовитых и биологически вредных веществ, при крупных природных пожарах, пожарах на нефтехимических и нефтеперерабатывающих заводах.</a:t>
            </a:r>
            <a:endParaRPr lang="ru-RU"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C96CB39-05B6-47F8-B734-FFCDD6D21E68}"/>
              </a:ext>
            </a:extLst>
          </p:cNvPr>
          <p:cNvSpPr txBox="1"/>
          <p:nvPr/>
        </p:nvSpPr>
        <p:spPr>
          <a:xfrm>
            <a:off x="602031" y="326031"/>
            <a:ext cx="9376856" cy="672748"/>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8.</a:t>
            </a:r>
          </a:p>
          <a:p>
            <a:pPr algn="ctr">
              <a:lnSpc>
                <a:spcPct val="115000"/>
              </a:lnSpc>
              <a:spcAft>
                <a:spcPts val="1000"/>
              </a:spcAft>
            </a:pPr>
            <a:r>
              <a:rPr lang="ru-RU" sz="18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Действия работников при объявлении эвакуации</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202734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11" name="TextBox 10">
            <a:extLst>
              <a:ext uri="{FF2B5EF4-FFF2-40B4-BE49-F238E27FC236}">
                <a16:creationId xmlns:a16="http://schemas.microsoft.com/office/drawing/2014/main" id="{7609C59A-3E7E-4738-96C7-191A74B1AAEE}"/>
              </a:ext>
            </a:extLst>
          </p:cNvPr>
          <p:cNvSpPr txBox="1"/>
          <p:nvPr/>
        </p:nvSpPr>
        <p:spPr>
          <a:xfrm>
            <a:off x="772357" y="789021"/>
            <a:ext cx="9108336" cy="5693866"/>
          </a:xfrm>
          <a:prstGeom prst="rect">
            <a:avLst/>
          </a:prstGeom>
          <a:solidFill>
            <a:schemeClr val="tx2">
              <a:lumMod val="20000"/>
              <a:lumOff val="80000"/>
            </a:schemeClr>
          </a:solidFill>
          <a:ln w="38100" cap="flat">
            <a:solidFill>
              <a:schemeClr val="accent5">
                <a:lumMod val="50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a:r>
              <a:rPr lang="ru-RU" sz="14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Эвакуация населения в военное время</a:t>
            </a:r>
            <a:r>
              <a:rPr lang="ru-RU" sz="1400" b="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 это комплекс мероприятий по организованному вывозу всеми видами имеющегося транспорта и выводу пешим порядком в безопасные районы населения из:</a:t>
            </a:r>
            <a:endParaRPr lang="ru-RU" sz="14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ru-RU" sz="1400" b="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городов и иных населенных пунктов, отнесенных к группам по гражданской обороне;</a:t>
            </a:r>
            <a:endParaRPr lang="ru-RU" sz="14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ru-RU" sz="1400" b="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населенных пунктов, имеющих организации, отнесенные к категории особой важности по гражданской обороне;</a:t>
            </a:r>
            <a:endParaRPr lang="ru-RU" sz="14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ru-RU" sz="1400" b="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населенных пунктов, имеющих железнодорожные станции первой категории;</a:t>
            </a:r>
            <a:endParaRPr lang="ru-RU" sz="14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ru-RU" sz="1400" b="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населенных пунктов, расположенных в пределах 4-часового </a:t>
            </a:r>
            <a:r>
              <a:rPr lang="ru-RU" sz="1400" b="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добегания</a:t>
            </a:r>
            <a:r>
              <a:rPr lang="ru-RU" sz="1400" b="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волны прорыва при разрушении гидротехнических сооружений.</a:t>
            </a:r>
            <a:endParaRPr lang="ru-RU" sz="14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Рассредоточение</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 это комплекс мероприятий  по выводу (вывозу) из населенных пунктов и размещению в загородной зоне для проживания и отдыха работников объектов, производственная деятельность которых в военное время будет продолжаться в этих населенных пунктах, и неработающих членов их семей; при этом размещение осуществляется в ближайших к границам населенных пунктов районов загородной зоны, расположенных вблизи железнодорожных, автомобильных и водных путей сообщения.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ru-RU" sz="1400" b="0" u="sng"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Рассредоточению подлежат работники</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уникальных (специализированных) объектов, для продолжения работы которых, соответствующие производственные базы в загородной зоне отсутствуют;</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важнейших предприятий обеспечения городского хозяйства (энергосети, предприятия ЖКХ, здравоохранения, транспорта и связи);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Tx/>
              <a:buChar char="-"/>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органов государственной власти и местного самоуправления.</a:t>
            </a:r>
          </a:p>
          <a:p>
            <a:pPr algn="just"/>
            <a:endPar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Одновременно с рассредоточением работников в те же населенные пункты загородной зоны эвакуируются неработающие и не занятые в производстве в военное время члены их семей. </a:t>
            </a:r>
          </a:p>
          <a:p>
            <a:pPr algn="just"/>
            <a:endParaRPr lang="ru-RU" sz="1400" dirty="0">
              <a:solidFill>
                <a:srgbClr val="00008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невозможности их совместного размещения из-за ограниченной емкости жилого фонда члены семей рассредоточиваемых работников размещаются в других ближайших населенных пунктах загородной зоны.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Tx/>
              <a:buChar char="-"/>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078733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ECA49A42-F68B-478B-91D3-98DB6986081C}"/>
              </a:ext>
            </a:extLst>
          </p:cNvPr>
          <p:cNvSpPr txBox="1"/>
          <p:nvPr/>
        </p:nvSpPr>
        <p:spPr>
          <a:xfrm>
            <a:off x="742541" y="582698"/>
            <a:ext cx="9071474" cy="3108543"/>
          </a:xfrm>
          <a:prstGeom prst="rect">
            <a:avLst/>
          </a:prstGeom>
          <a:solidFill>
            <a:schemeClr val="accent3">
              <a:lumMod val="40000"/>
              <a:lumOff val="60000"/>
            </a:schemeClr>
          </a:solidFill>
          <a:ln w="38100" cap="flat">
            <a:solidFill>
              <a:srgbClr val="7030A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зависимости от масштаба и особенностей возникновения развития военных действий (вооруженного конфликта), конкретных условий обстановки возможно проведение следующих видов эвакуации населения:</a:t>
            </a:r>
          </a:p>
          <a:p>
            <a:pPr algn="just"/>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Tx/>
              <a:buChar char="-"/>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общая эвакуация – проводится в отношении всех категорий населения, за исключением нетранспортабельных больных, обслуживающего персонала, а также лиц, подлежащих на военную службу по мобилизации;</a:t>
            </a:r>
          </a:p>
          <a:p>
            <a:pPr algn="just"/>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Tx/>
              <a:buChar char="-"/>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частичная эвакуация – проводится до начала общей эвакуации при угрозе применения потенциальным противником современных средств поражения, без нарушений действующих графиков работы транспорта. При частичной эвакуации вывозится нетрудоспособное и не занятое в производстве и в сфере обслуживания население (студены, учащиеся, воспитанники детских садов, пенсионеры, содержащиеся в домах инвалидов и ветеранов, совместно с преподавателями, воспитателями, обслуживающим персоналом и членами их семей);</a:t>
            </a:r>
          </a:p>
          <a:p>
            <a:pPr algn="just"/>
            <a:endPar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Tx/>
              <a:buChar char="-"/>
            </a:pP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эвакуация из зон возможного катастрофического затопления - проводится с размещением населения в ближайших к этим зонам населенных пунктах, расположенных на незатопляемой территории.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C0A79DE-605B-4430-94F6-884E66C5E137}"/>
              </a:ext>
            </a:extLst>
          </p:cNvPr>
          <p:cNvSpPr txBox="1"/>
          <p:nvPr/>
        </p:nvSpPr>
        <p:spPr>
          <a:xfrm>
            <a:off x="742540" y="3967832"/>
            <a:ext cx="9071474" cy="2462213"/>
          </a:xfrm>
          <a:prstGeom prst="rect">
            <a:avLst/>
          </a:prstGeom>
          <a:solidFill>
            <a:schemeClr val="accent3">
              <a:lumMod val="20000"/>
              <a:lumOff val="80000"/>
            </a:schemeClr>
          </a:solidFill>
          <a:ln w="38100" cap="flat">
            <a:solidFill>
              <a:schemeClr val="tx1"/>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Эвакуационные мероприятия осуществляются по решению Президента Российской Федерации или Председателя Правительства Российской Федерации, в отдельных случаях, требующих принятия немедленного решения, - по решению руководителей органов исполнительной власти субъектов РФ с последующим докладом по подчиненности.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Ответственность за организацию планирования, подготовки, проведения эвакуации населения и за подготовку загородной зоны для размещения населения и его жизнеобеспечения возлагается: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 федеральных органах исполнительной власти - на руководителей федеральных органов исполнительной власти - на руководителей федеральных органов исполнительной власти;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 субъектах РФ - на руководителей органов исполнительной власти субъектов РФ;</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 муниципальных образованиях - на руководителей органов местного самоуправления;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в организациях - на руководителей организаций.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446073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47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AE1861F2-8B71-42F9-B044-7C931C0DE013}"/>
              </a:ext>
            </a:extLst>
          </p:cNvPr>
          <p:cNvSpPr txBox="1"/>
          <p:nvPr/>
        </p:nvSpPr>
        <p:spPr>
          <a:xfrm>
            <a:off x="646043" y="812714"/>
            <a:ext cx="9167972" cy="2677656"/>
          </a:xfrm>
          <a:prstGeom prst="rect">
            <a:avLst/>
          </a:prstGeom>
          <a:solidFill>
            <a:schemeClr val="accent5">
              <a:lumMod val="20000"/>
              <a:lumOff val="80000"/>
            </a:schemeClr>
          </a:solidFill>
          <a:ln w="38100" cap="flat">
            <a:solidFill>
              <a:schemeClr val="accent5">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Эвакуационные мероприятия планируются и осуществляются по территориально-производственному принципу, в соответствии с которым рассредоточение и эвакуация работников объектов, продолжающих сою работу в военное время, и неработающих членов семей организуется и проводится соответствующими должностными лицами этих объектов, а эвакуация остального населения, нетрудоспособного и не занятого в производстве – по месту жительства должностными лицами органов местного самоуправления.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Использование территориально-производственного принципа расселения сохраняет целостность предприятий, облегчает отправку рабочих смен в город на работу, а также обеспечения людей питанием и медицинским обслуживанием.</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Эвакуация населения планируется и осуществляется комбинированным способом, обеспечивающим в сжатые (короткие) сроки вывоз в загородную зону части эвакуируемого населения всеми видами имеющегося транспорта, независимо от форм собственности, не занятого воинскими и другими особо важными перевозками по мобилизационным планам, с одновременным выводом остальной его части пешим порядком.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4C699E4-56F9-40F6-AAE9-3884E67C5239}"/>
              </a:ext>
            </a:extLst>
          </p:cNvPr>
          <p:cNvSpPr txBox="1"/>
          <p:nvPr/>
        </p:nvSpPr>
        <p:spPr>
          <a:xfrm>
            <a:off x="695739" y="3743699"/>
            <a:ext cx="9068580" cy="2462213"/>
          </a:xfrm>
          <a:prstGeom prst="rect">
            <a:avLst/>
          </a:prstGeom>
          <a:solidFill>
            <a:schemeClr val="tx2">
              <a:lumMod val="20000"/>
              <a:lumOff val="80000"/>
            </a:schemeClr>
          </a:solidFill>
          <a:ln w="38100" cap="flat">
            <a:solidFill>
              <a:schemeClr val="tx1"/>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Предусматривается максимальное использование всех возможностей транспорта</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Численность населения, вывозимого транспортом, определяется в зависимости от наличия транспорта, состояния дорожной сети, ее пропускной способности и других местных условий.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первую очередь транспортом вывозятся</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медицинские учреждения;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население, которое не может передвигаться пешим порядком (беременные женщины, женщины с детьми до 14 лет, больные, находящиеся на амбулаторном лечении, мужчины старше 65 лет и женщины старше 60 лет);</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работники свободных смен объектов, продолжающих производственную деятельность в эвакуируемых населенных пунктах;</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сотрудники органов государственного управления, важнейших учреждений и предприятий</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Остальное население выводится пешим порядком.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312575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33865B8F-71AC-4209-8D15-A14ED1E0AC37}"/>
              </a:ext>
            </a:extLst>
          </p:cNvPr>
          <p:cNvSpPr txBox="1"/>
          <p:nvPr/>
        </p:nvSpPr>
        <p:spPr>
          <a:xfrm>
            <a:off x="772357" y="890860"/>
            <a:ext cx="9128214" cy="5262979"/>
          </a:xfrm>
          <a:prstGeom prst="rect">
            <a:avLst/>
          </a:prstGeom>
          <a:solidFill>
            <a:schemeClr val="accent3">
              <a:lumMod val="40000"/>
              <a:lumOff val="60000"/>
            </a:schemeClr>
          </a:solidFill>
          <a:ln w="12700" cap="flat">
            <a:solidFill>
              <a:schemeClr val="accent5">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Работающие смены объектов, продолжающих производственную деятельность в эвакуируемых населенных пунктах, с момента начала эвакуационных мероприятий остаются на своих рабочих местах в готовности к укрытию в защитных сооружениях. </a:t>
            </a:r>
          </a:p>
          <a:p>
            <a:pPr algn="just"/>
            <a:endParaRPr lang="ru-RU" sz="1600" dirty="0">
              <a:solidFill>
                <a:srgbClr val="00008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Рассредоточение их в загородную зону осуществляется после завершения эвакуации по прибытии свободных (отдыхающих) рабочих смен из загородной зоны.</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Эвакуируемое население размещается в общественных и административных зданиях (санаториях, пансионатах, домах отдыха, детских оздоровительных лагерях и т.д.), жилых домах независимо от форм собственности и ведомственной подчиненности, в отапливаемых домах дачных кооперативов и садоводческих товариществ на основании ордеров (предписаний), выдаваемых органами местного самоуправления.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Эвакуация населения при чрезвычайных ситуациях природного и техногенного характера – комплекс мероприятий по организованному вывозу (выводу) населения из зон чрезвычайной ситуации или вероятной чрезвычайной ситуации природного и техногенного характера и его кратковременному размещению в заблаговременно подготовленных по условиям первоочередного жизнеобеспечения безопасных (вне зон действия поражающих факторов источника ЧС) районах. </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Эвакуация считается завершенной, когда все подлежащее эвакуации население будет вывезено (выведено) за границы зоны действия поражающих факторов источника ЧС в безопасные районы.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661675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49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2794B7B9-1B95-4F3A-9C58-EFA31D19D4F1}"/>
              </a:ext>
            </a:extLst>
          </p:cNvPr>
          <p:cNvSpPr txBox="1"/>
          <p:nvPr/>
        </p:nvSpPr>
        <p:spPr>
          <a:xfrm>
            <a:off x="387626" y="433660"/>
            <a:ext cx="9591261" cy="2677656"/>
          </a:xfrm>
          <a:prstGeom prst="rect">
            <a:avLst/>
          </a:prstGeom>
          <a:solidFill>
            <a:schemeClr val="accent4">
              <a:lumMod val="20000"/>
              <a:lumOff val="80000"/>
            </a:schemeClr>
          </a:solidFill>
          <a:ln w="38100" cap="flat">
            <a:solidFill>
              <a:srgbClr val="7030A0"/>
            </a:solidFill>
            <a:miter lim="400000"/>
          </a:ln>
          <a:effectLst>
            <a:glow rad="1016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Особенности проведения эвакуации определяются характером источника ЧС (радиоактивное загрязнение или химическое заражение местности, землетрясение, снежная лавина, сель, наводнение), пространственно-временными характеристиками воздействия поражающих факторов источника ЧС, численностью и охватом вывозимого (выводимого) населения, временем и срочностью проведения эвакуационных мероприятий. Указанные признаки могут быть положены в основу классификации вариантов проведения эвакуации.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зависимости от времени и сроков проведения выделяются следующие варианты эвакуации населения: </a:t>
            </a:r>
          </a:p>
          <a:p>
            <a:pPr algn="ct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упреждающая</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(заблаговременная), </a:t>
            </a: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экстренная</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(безотлагательная).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получении достоверных данных о высокой вероятности возникновения аварии на потенциально опасном объекте или стихийного бедствия проводится упреждающая (заблаговременная) эвакуация населения из зон возможного действия поражающих факторов (прогнозируемых зон ЧС). Основанием для введения данной меры защиты является краткосрочный прогноз возникновения аварии или стихийного бедствия на период от нескольких десятков минут до нескольких суток, который может уточняться в течение этого срока.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059DE4A-59C9-42FE-BF9E-C8669EEBB6B8}"/>
              </a:ext>
            </a:extLst>
          </p:cNvPr>
          <p:cNvSpPr txBox="1"/>
          <p:nvPr/>
        </p:nvSpPr>
        <p:spPr>
          <a:xfrm>
            <a:off x="402193" y="3349199"/>
            <a:ext cx="9591261" cy="3323987"/>
          </a:xfrm>
          <a:prstGeom prst="rect">
            <a:avLst/>
          </a:prstGeom>
          <a:solidFill>
            <a:schemeClr val="accent2">
              <a:lumMod val="20000"/>
              <a:lumOff val="80000"/>
            </a:schemeClr>
          </a:solidFill>
          <a:ln w="38100" cap="flat">
            <a:solidFill>
              <a:schemeClr val="accent5">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случае возникновения ЧС проводится </a:t>
            </a: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экстренная </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(безотлагательная) эвакуация населения: вывоз (вывод) населения из зон ЧС при малом времени упреждения и в условиях воздействия на людей поражающих факторов источника ЧС.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Экстренная эвакуация проводится и при нарушении нормального жизнеобеспечения населения, при котором возникает угроза жизни и здоровья людей.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Необходимость принятия решения на эвакуацию населения и сроки ее осуществления в условиях, когда организация первоочередного жизнеобеспечения технически невозможна или нецелесообразна, определяются в соответствии с «Критериями принятия решения на эвакуацию населения в случае нарушения систем и объектов жизнеобеспечения населения в ЧС природного и техногенного характера».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зависимости от развития ЧС и численности выводимого из зоны ЧС населения могут быть выделены следующие варианты эвакуации: </a:t>
            </a: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локальная, местная, региональная</a:t>
            </a:r>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4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Локальная эвакуация проводится в том случае, если зона возможного воздействия поражающих факторов источника ЧС ограничена пределами отдельных городских микрорайонов или сельских населенных пунктов, при этом численность эвакуируемого населения не превышает нескольких тысяч человек. В этом случае эвакуируемое население размещается, как правило, в примыкающих к зоне ЧС населенных пунктах или непострадавших районах города (вне зон действия поражающих факторов источника ЧС).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836336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№5</a:t>
            </a:r>
          </a:p>
        </p:txBody>
      </p:sp>
      <p:sp>
        <p:nvSpPr>
          <p:cNvPr id="13" name="TextBox 12">
            <a:extLst>
              <a:ext uri="{FF2B5EF4-FFF2-40B4-BE49-F238E27FC236}">
                <a16:creationId xmlns:a16="http://schemas.microsoft.com/office/drawing/2014/main" id="{FEF858A4-F301-4638-8736-B5B09C3D4E70}"/>
              </a:ext>
            </a:extLst>
          </p:cNvPr>
          <p:cNvSpPr txBox="1"/>
          <p:nvPr/>
        </p:nvSpPr>
        <p:spPr>
          <a:xfrm>
            <a:off x="738256" y="326031"/>
            <a:ext cx="9075759" cy="2424895"/>
          </a:xfrm>
          <a:prstGeom prst="rect">
            <a:avLst/>
          </a:prstGeom>
          <a:solidFill>
            <a:schemeClr val="accent4">
              <a:lumMod val="20000"/>
              <a:lumOff val="80000"/>
            </a:schemeClr>
          </a:solidFill>
          <a:ln w="38100" cap="flat">
            <a:solidFill>
              <a:srgbClr val="C00000"/>
            </a:solidFill>
            <a:miter lim="400000"/>
          </a:ln>
          <a:effectLst>
            <a:glow rad="139700">
              <a:schemeClr val="accent4">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indent="457200" algn="ctr">
              <a:lnSpc>
                <a:spcPct val="115000"/>
              </a:lnSpc>
              <a:spcAft>
                <a:spcPts val="1000"/>
              </a:spcAft>
            </a:pP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Возможные тексты информационных сообщений о чрезвычайной ситуации и порядок действий работников организации по ним.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На каждый возможный случай чрезвычайной ситуации органами управления готовятся варианты текстовых сообщений, приближенные к специфическим условиям. Заранее моделируются как вероятные стихийные бедствия, так и возможные аварии и катастрофы. </a:t>
            </a:r>
            <a:r>
              <a:rPr lang="ru-RU" sz="1800" b="0" dirty="0">
                <a:solidFill>
                  <a:srgbClr val="000080"/>
                </a:solidFill>
                <a:effectLst/>
                <a:latin typeface="Times New Roman" panose="02020603050405020304" pitchFamily="18" charset="0"/>
                <a:ea typeface="Calibri" panose="020F0502020204030204" pitchFamily="34" charset="0"/>
              </a:rPr>
              <a:t>Возможные тексты информационных сообщений о ЧС и порядок действий работников организаций после получения сигнала «Внимание всем». </a:t>
            </a:r>
            <a:endParaRPr lang="ru-RU"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98EC66C-04BD-42E6-9229-0A2B20590BF0}"/>
              </a:ext>
            </a:extLst>
          </p:cNvPr>
          <p:cNvSpPr txBox="1"/>
          <p:nvPr/>
        </p:nvSpPr>
        <p:spPr>
          <a:xfrm>
            <a:off x="738256" y="3417837"/>
            <a:ext cx="4052405" cy="2308324"/>
          </a:xfrm>
          <a:prstGeom prst="rect">
            <a:avLst/>
          </a:prstGeom>
          <a:solidFill>
            <a:schemeClr val="accent6">
              <a:lumMod val="40000"/>
              <a:lumOff val="60000"/>
            </a:schemeClr>
          </a:solidFill>
          <a:ln w="28575" cap="flat">
            <a:solidFill>
              <a:srgbClr val="FF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dirty="0">
                <a:latin typeface="Times New Roman" panose="02020603050405020304" pitchFamily="18" charset="0"/>
                <a:cs typeface="Times New Roman" panose="02020603050405020304" pitchFamily="18" charset="0"/>
              </a:rPr>
              <a:t>При лесных пожарах</a:t>
            </a:r>
            <a:r>
              <a:rPr lang="ru-RU" sz="1600" dirty="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"Внимание всем!" Говорит оперативный штаб ЧС. Граждане! На территории городского округа горит тайга. Существует реальная угроза населению. Просим соблюдать меры личной безопасности, плотно закрыть окна и двери. </a:t>
            </a:r>
          </a:p>
          <a:p>
            <a:pPr algn="just"/>
            <a:r>
              <a:rPr lang="ru-RU" sz="1600" dirty="0">
                <a:latin typeface="Times New Roman" panose="02020603050405020304" pitchFamily="18" charset="0"/>
                <a:cs typeface="Times New Roman" panose="02020603050405020304" pitchFamily="18" charset="0"/>
              </a:rPr>
              <a:t>В дальнейшем действовать в соответствии с указаниями Оперативного штаба.</a:t>
            </a:r>
          </a:p>
        </p:txBody>
      </p:sp>
      <p:pic>
        <p:nvPicPr>
          <p:cNvPr id="7" name="Рисунок 6">
            <a:extLst>
              <a:ext uri="{FF2B5EF4-FFF2-40B4-BE49-F238E27FC236}">
                <a16:creationId xmlns:a16="http://schemas.microsoft.com/office/drawing/2014/main" id="{ED4E79BE-69CF-48A5-AD2D-A7F751077B1B}"/>
              </a:ext>
            </a:extLst>
          </p:cNvPr>
          <p:cNvPicPr>
            <a:picLocks noChangeAspect="1"/>
          </p:cNvPicPr>
          <p:nvPr/>
        </p:nvPicPr>
        <p:blipFill>
          <a:blip r:embed="rId3"/>
          <a:stretch>
            <a:fillRect/>
          </a:stretch>
        </p:blipFill>
        <p:spPr>
          <a:xfrm>
            <a:off x="5695488" y="3362073"/>
            <a:ext cx="3878656" cy="2581069"/>
          </a:xfrm>
          <a:prstGeom prst="rect">
            <a:avLst/>
          </a:prstGeom>
          <a:ln w="57150">
            <a:solidFill>
              <a:schemeClr val="accent6">
                <a:lumMod val="75000"/>
              </a:schemeClr>
            </a:solidFill>
          </a:ln>
          <a:effectLst>
            <a:glow rad="228600">
              <a:schemeClr val="accent2">
                <a:satMod val="175000"/>
                <a:alpha val="40000"/>
              </a:schemeClr>
            </a:glow>
          </a:effectLst>
        </p:spPr>
      </p:pic>
    </p:spTree>
    <p:extLst>
      <p:ext uri="{BB962C8B-B14F-4D97-AF65-F5344CB8AC3E}">
        <p14:creationId xmlns:p14="http://schemas.microsoft.com/office/powerpoint/2010/main" val="376175720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50</a:t>
            </a:fld>
            <a:endParaRPr sz="1300" dirty="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1175A2E2-0317-409D-8FA5-7C4C4124638C}"/>
              </a:ext>
            </a:extLst>
          </p:cNvPr>
          <p:cNvSpPr txBox="1"/>
          <p:nvPr/>
        </p:nvSpPr>
        <p:spPr>
          <a:xfrm>
            <a:off x="854765" y="582698"/>
            <a:ext cx="8885583" cy="1477328"/>
          </a:xfrm>
          <a:prstGeom prst="rect">
            <a:avLst/>
          </a:prstGeom>
          <a:solidFill>
            <a:schemeClr val="accent5">
              <a:lumMod val="20000"/>
              <a:lumOff val="80000"/>
            </a:schemeClr>
          </a:solidFill>
          <a:ln w="38100" cap="flat">
            <a:solidFill>
              <a:schemeClr val="accent2">
                <a:lumMod val="75000"/>
              </a:schemeClr>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Право принятия решения на проведение эвакуации принадлежит руководителям органов исполнительной власти субъектов РФ, органов местного самоуправления, </a:t>
            </a:r>
          </a:p>
          <a:p>
            <a:pPr algn="ct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на территории которого возникла или прогнозируется ЧС. </a:t>
            </a:r>
          </a:p>
          <a:p>
            <a:pPr algn="ct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случае крайней необходимости решение на проведение эвакуации </a:t>
            </a:r>
          </a:p>
          <a:p>
            <a:pPr algn="ctr"/>
            <a:r>
              <a:rPr lang="ru-RU" sz="18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могут принимать руководители работ по ликвидации ЧС.</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5A45D50-7748-4222-AF48-F39CBD186C4B}"/>
              </a:ext>
            </a:extLst>
          </p:cNvPr>
          <p:cNvSpPr txBox="1"/>
          <p:nvPr/>
        </p:nvSpPr>
        <p:spPr>
          <a:xfrm>
            <a:off x="854765" y="2636043"/>
            <a:ext cx="8959250" cy="3539430"/>
          </a:xfrm>
          <a:prstGeom prst="rect">
            <a:avLst/>
          </a:prstGeom>
          <a:solidFill>
            <a:schemeClr val="accent4">
              <a:lumMod val="40000"/>
              <a:lumOff val="60000"/>
            </a:schemeClr>
          </a:solidFill>
          <a:ln w="38100" cap="flat">
            <a:solidFill>
              <a:srgbClr val="FF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Эвакуация населения в случае аварии на АЭС</a:t>
            </a: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носит, как правило, местный или региональный характер. Решение на проведение эвакуации населения принимается на основании прогнозируемой радиационной обстановки.</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Радиус зоны эвакуации определяется в зависимости от типа аварийного реактора.</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Эвакуация при аварии на химически опасном объекте</a:t>
            </a:r>
            <a:r>
              <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(ХОО) проводится путем экстренного вывоза (вывода) населения, попадающего в зону заражения, за границы распространения облака аварийно химически опасного вещества (АХОВ). Население, проживающее в непосредственной близости от ХОО, ввиду быстрого распространения облака АХОВ, как правило, не выводится из опасной зоны, а укрывается в жилых (производственных и служебных) зданиях и сооружениях с проведением герметизации помещений и с использованием средств индивидуальной защиты органов дыхания на верхних или нижних этажах (в зависимости от характера АХОВ).</a:t>
            </a:r>
          </a:p>
          <a:p>
            <a:pPr algn="just"/>
            <a:endParaRPr lang="ru-RU"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Эвакуация населения из зон катастрофического затопления </a:t>
            </a: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(наводнения) проводится при угрозе или в случае разрушения гидротехнических сооружений, паводкового повышения уровня воды в реках и других водоемах, а также при разрушении объектов жизнеобеспечения вследствие возникновения данного бедствия.</a:t>
            </a:r>
          </a:p>
        </p:txBody>
      </p:sp>
    </p:spTree>
    <p:extLst>
      <p:ext uri="{BB962C8B-B14F-4D97-AF65-F5344CB8AC3E}">
        <p14:creationId xmlns:p14="http://schemas.microsoft.com/office/powerpoint/2010/main" val="49853126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8" name="TextBox 7">
            <a:extLst>
              <a:ext uri="{FF2B5EF4-FFF2-40B4-BE49-F238E27FC236}">
                <a16:creationId xmlns:a16="http://schemas.microsoft.com/office/drawing/2014/main" id="{6CABD843-3916-486C-B3DB-9259AFF9000E}"/>
              </a:ext>
            </a:extLst>
          </p:cNvPr>
          <p:cNvSpPr txBox="1"/>
          <p:nvPr/>
        </p:nvSpPr>
        <p:spPr>
          <a:xfrm>
            <a:off x="566531" y="880277"/>
            <a:ext cx="9352722" cy="5632311"/>
          </a:xfrm>
          <a:prstGeom prst="rect">
            <a:avLst/>
          </a:prstGeom>
          <a:solidFill>
            <a:schemeClr val="accent3">
              <a:lumMod val="40000"/>
              <a:lumOff val="60000"/>
            </a:schemeClr>
          </a:solidFill>
          <a:ln w="38100" cap="flat">
            <a:solidFill>
              <a:schemeClr val="accent4">
                <a:lumMod val="75000"/>
              </a:schemeClr>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Особенности проведения эвакуации определяются характером источника ЧС (радиоактивное загрязнение или химическое заражение местности, землетрясение, снежная лавина, сель, наводнение), пространственно-временными характеристиками воздействия поражающих факторов источника ЧС, численностью и охватом вывозимого (выводимого) населения, временем и срочностью проведения эвакуационных мероприятий. </a:t>
            </a:r>
          </a:p>
          <a:p>
            <a:pPr algn="just"/>
            <a:endParaRPr lang="ru-RU" sz="1500" dirty="0">
              <a:solidFill>
                <a:srgbClr val="00008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Указанные признаки могут быть положены в основу классификации вариантов проведения эвакуации.</a:t>
            </a:r>
            <a:endParaRPr lang="ru-RU"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зависимости от времени и сроков проведения выделяются следующие варианты эвакуации населения: упреждающая (заблаговременная), экстренная (безотлагательная).</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При получении достоверных данных о высокой вероятности возникновения аварии на потенциально опасном объекте или стихийного бедствия проводится упреждающая (заблаговременная) эвакуация населения из зон возможного действия поражающих факторов (прогнозируемых зон ЧС). </a:t>
            </a:r>
          </a:p>
          <a:p>
            <a:pPr algn="just"/>
            <a:endParaRPr lang="ru-RU" sz="1500" dirty="0">
              <a:solidFill>
                <a:srgbClr val="00008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Основанием для введения данной меры защиты является краткосрочный прогноз возникновения аварии или стихийного бедствия на период от нескольких десятков минут до нескольких суток, который может уточняться в течение этого срока.</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случае возникновения ЧС проводится экстренная (безотлагательная) эвакуация населения: вывоз (вывод) населения из зон ЧС при малом времени упреждения и в условиях воздействия на людей поражающих факторов источника ЧС.</a:t>
            </a:r>
            <a:endParaRPr lang="ru-RU"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5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Экстренная эвакуация проводится и при нарушении нормального жизнеобеспечения населения, при котором возникает угроза жизни и здоровья людей.</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209382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B512E634-33DD-42D9-BE73-729BFBC7C7B8}"/>
              </a:ext>
            </a:extLst>
          </p:cNvPr>
          <p:cNvSpPr txBox="1"/>
          <p:nvPr/>
        </p:nvSpPr>
        <p:spPr>
          <a:xfrm>
            <a:off x="894522" y="871603"/>
            <a:ext cx="8686800" cy="5144485"/>
          </a:xfrm>
          <a:prstGeom prst="rect">
            <a:avLst/>
          </a:prstGeom>
          <a:solidFill>
            <a:schemeClr val="accent1">
              <a:lumMod val="40000"/>
              <a:lumOff val="60000"/>
            </a:schemeClr>
          </a:solidFill>
          <a:ln w="38100" cap="flat">
            <a:solidFill>
              <a:srgbClr val="FF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a:lnSpc>
                <a:spcPct val="115000"/>
              </a:lnSpc>
              <a:spcAft>
                <a:spcPts val="1000"/>
              </a:spcAft>
            </a:pPr>
            <a:r>
              <a:rPr lang="ru-RU" sz="16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объявлении начала эвакуации</a:t>
            </a: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 эвакуируемое население обязано взять с собой документы, личные вещи (ручную кладь) с расчетом на длительное пребывание в загородной зоне (но не более 20 кг на одного взрослого человека), продукты питания и питьевую воду на 2-3 суток. Из продуктов питания следует брать такие, которые могут долго храниться в обычных условиях. Целесообразно иметь кружку, чашку, ложку, перочинный нож, спички, фонарь.</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r>
              <a:rPr lang="ru-RU" sz="1600" b="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К ручной клади необходимо прикрепить бирки с указанием своей фамилии, инициалов, адреса жительства и конечного пункта эвакуации. Детям дошкольного возраста необходимо пришить к одежде и белью ярлычки с указанием фамилии, имени, отчества ребенка, года рождения, места постоянного жительства и конечного пункта эвакуации. Перед уходом из квартиры необходимо отключить электроэнергию, закрыть вентиль водопроводной сети, окна, форточки.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r>
              <a:rPr lang="ru-RU"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При внезапном нападении противника</a:t>
            </a:r>
            <a:r>
              <a:rPr lang="ru-RU"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для сокращения сроков проведения эвакуационных мероприятий, все физически здоровое население выводится в загородную зону пешим порядком по сохранившимся незараженным маршрутам. Эвакуация населения из населенных пунктов, по которым нанесены удары противника, проводится в комплексе с проведением аварийно-спасательных и других неотложных работ и оказанием помощи пострадавшим. </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09652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53</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5" name="TextBox 4">
            <a:extLst>
              <a:ext uri="{FF2B5EF4-FFF2-40B4-BE49-F238E27FC236}">
                <a16:creationId xmlns:a16="http://schemas.microsoft.com/office/drawing/2014/main" id="{0C0D8F32-34D6-4D69-B5A3-241E424E6907}"/>
              </a:ext>
            </a:extLst>
          </p:cNvPr>
          <p:cNvSpPr txBox="1"/>
          <p:nvPr/>
        </p:nvSpPr>
        <p:spPr>
          <a:xfrm>
            <a:off x="602031" y="326031"/>
            <a:ext cx="9376856" cy="684803"/>
          </a:xfrm>
          <a:prstGeom prst="rect">
            <a:avLst/>
          </a:prstGeom>
          <a:solidFill>
            <a:srgbClr val="FFFF00"/>
          </a:solidFill>
          <a:ln w="38100" cap="flat">
            <a:solidFill>
              <a:srgbClr val="FF0000"/>
            </a:solid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ru-RU" b="1" dirty="0">
                <a:solidFill>
                  <a:srgbClr val="0066FF"/>
                </a:solidFill>
                <a:latin typeface="Times New Roman" panose="02020603050405020304" pitchFamily="18" charset="0"/>
                <a:cs typeface="Times New Roman" panose="02020603050405020304" pitchFamily="18" charset="0"/>
              </a:rPr>
              <a:t>Учебный вопрос № 9.</a:t>
            </a:r>
          </a:p>
          <a:p>
            <a:pPr marL="571500" indent="-228600" algn="ctr" hangingPunct="0">
              <a:spcBef>
                <a:spcPts val="300"/>
              </a:spcBef>
              <a:spcAft>
                <a:spcPts val="0"/>
              </a:spcAft>
              <a:tabLst>
                <a:tab pos="571500" algn="l"/>
                <a:tab pos="449580" algn="l"/>
              </a:tabLst>
            </a:pPr>
            <a:r>
              <a:rPr lang="x-none" sz="1800" dirty="0">
                <a:solidFill>
                  <a:schemeClr val="tx1"/>
                </a:solidFill>
                <a:effectLst/>
                <a:highlight>
                  <a:srgbClr val="FFFF00"/>
                </a:highlight>
                <a:latin typeface="Times New Roman" panose="02020603050405020304" pitchFamily="18" charset="0"/>
                <a:ea typeface="Times New Roman" panose="02020603050405020304" pitchFamily="18" charset="0"/>
              </a:rPr>
              <a:t>Действия работников при угрозе и совершения террористических актов</a:t>
            </a:r>
            <a:r>
              <a:rPr lang="x-none" sz="1800" dirty="0">
                <a:solidFill>
                  <a:schemeClr val="tx1"/>
                </a:solidFill>
                <a:effectLst/>
                <a:latin typeface="Times New Roman" panose="02020603050405020304" pitchFamily="18" charset="0"/>
                <a:ea typeface="Times New Roman" panose="02020603050405020304" pitchFamily="18" charset="0"/>
              </a:rPr>
              <a:t> </a:t>
            </a:r>
            <a:endParaRPr lang="ru-RU" sz="1800" dirty="0">
              <a:solidFill>
                <a:schemeClr val="tx1"/>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E5EDED3-712F-4853-80BE-195937F3B913}"/>
              </a:ext>
            </a:extLst>
          </p:cNvPr>
          <p:cNvSpPr txBox="1"/>
          <p:nvPr/>
        </p:nvSpPr>
        <p:spPr>
          <a:xfrm>
            <a:off x="602031" y="1759687"/>
            <a:ext cx="9376856" cy="2301977"/>
          </a:xfrm>
          <a:prstGeom prst="rect">
            <a:avLst/>
          </a:prstGeom>
          <a:solidFill>
            <a:schemeClr val="accent4">
              <a:lumMod val="60000"/>
              <a:lumOff val="40000"/>
            </a:schemeClr>
          </a:solidFill>
          <a:ln w="38100" cap="flat">
            <a:solidFill>
              <a:srgbClr val="C00000"/>
            </a:solidFill>
            <a:miter lim="400000"/>
          </a:ln>
          <a:effectLst>
            <a:glow rad="1397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a:lnSpc>
                <a:spcPct val="115000"/>
              </a:lnSpc>
              <a:spcAft>
                <a:spcPts val="700"/>
              </a:spcAft>
            </a:pPr>
            <a:r>
              <a:rPr lang="ru-RU" sz="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В целях исполнения подпункта "г" пункта 28 Требований к антитеррористической защищенности объектов (территорий) Министерства образования и науки Российской федерации, его территориальных органов и подведомственных ему организаций, объектов (территорий), относящихся к сфере деятельности Министерства науки и высшего образования Российской Федерации, утвержденных постановлением Правительства Российской Федерации от 7 ноября 2019 г. № 1421 в ТГУ приказом от 08.12.2021 № 1121/ОД (Приложение № 2) утверждены: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96F258BD-2ED9-45E3-B8A5-6CE5D6C78C4A}"/>
              </a:ext>
            </a:extLst>
          </p:cNvPr>
          <p:cNvPicPr>
            <a:picLocks noChangeAspect="1"/>
          </p:cNvPicPr>
          <p:nvPr/>
        </p:nvPicPr>
        <p:blipFill>
          <a:blip r:embed="rId3"/>
          <a:stretch>
            <a:fillRect/>
          </a:stretch>
        </p:blipFill>
        <p:spPr>
          <a:xfrm>
            <a:off x="5536096" y="4333462"/>
            <a:ext cx="4442791" cy="1980947"/>
          </a:xfrm>
          <a:prstGeom prst="rect">
            <a:avLst/>
          </a:prstGeom>
          <a:ln w="38100">
            <a:solidFill>
              <a:schemeClr val="accent5">
                <a:lumMod val="75000"/>
              </a:schemeClr>
            </a:solidFill>
          </a:ln>
          <a:effectLst>
            <a:glow rad="139700">
              <a:schemeClr val="accent2">
                <a:satMod val="175000"/>
                <a:alpha val="40000"/>
              </a:schemeClr>
            </a:glow>
          </a:effectLst>
        </p:spPr>
      </p:pic>
      <p:pic>
        <p:nvPicPr>
          <p:cNvPr id="1026" name="Picture 2" descr="Антитеррористическая защищенность образовательных организаций — ПРИВОЛЖСКИЙ  ИНСТИТУТ ПРОФЕССИОНАЛЬНОЙ ПОДГОТОВКИ КАДРОВ">
            <a:extLst>
              <a:ext uri="{FF2B5EF4-FFF2-40B4-BE49-F238E27FC236}">
                <a16:creationId xmlns:a16="http://schemas.microsoft.com/office/drawing/2014/main" id="{E9ED13A3-AC7E-457C-AE05-C851E3027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31" y="4333462"/>
            <a:ext cx="4297959" cy="1980948"/>
          </a:xfrm>
          <a:prstGeom prst="rect">
            <a:avLst/>
          </a:prstGeom>
          <a:noFill/>
          <a:ln w="38100">
            <a:solidFill>
              <a:srgbClr val="FF0000"/>
            </a:solid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10334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54</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CF5B6D44-2547-4C0D-B87F-4982AE25DE18}"/>
              </a:ext>
            </a:extLst>
          </p:cNvPr>
          <p:cNvSpPr txBox="1"/>
          <p:nvPr/>
        </p:nvSpPr>
        <p:spPr>
          <a:xfrm>
            <a:off x="607001" y="582698"/>
            <a:ext cx="9098398" cy="5693866"/>
          </a:xfrm>
          <a:prstGeom prst="rect">
            <a:avLst/>
          </a:prstGeom>
          <a:solidFill>
            <a:schemeClr val="accent2">
              <a:lumMod val="20000"/>
              <a:lumOff val="80000"/>
            </a:schemeClr>
          </a:solidFill>
          <a:ln w="38100" cap="flat">
            <a:solidFill>
              <a:srgbClr val="C00000"/>
            </a:solidFill>
            <a:miter lim="400000"/>
          </a:ln>
          <a:effectLst>
            <a:glow rad="228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400" b="1" u="sng"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Порядок действий при обнаружении подозрительного предмета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ctr">
              <a:tabLst>
                <a:tab pos="5645150" algn="l"/>
              </a:tabLst>
            </a:pPr>
            <a:r>
              <a:rPr lang="ru-RU" sz="14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обнаружили подозрительный предмет (коробка, сумка, рюкзак и т.п.) в учебном корпусе, общежитии: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mj-lt"/>
              <a:buAutoNum type="arabicPeriod"/>
              <a:tabLst>
                <a:tab pos="66738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Не трогайте подозрительный предмет, не пытайтесь заглянуть внутрь.</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79450"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Зафиксируйте время и место обнаружения подозрительного предмета.</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737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Немедленно сообщите о находке руководителю подразделения, </a:t>
            </a:r>
            <a:r>
              <a:rPr lang="ru-RU" sz="14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охране корпуса (общежития) или в отдел охраны по номеру телефона 8(3822)785-161.</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ctr"/>
            <a:r>
              <a:rPr lang="ru-RU" sz="14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При этом сообщите: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610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свою фамилию, имя, отчество, занимаю должность;</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610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наименование объекта, адрес, свой номер телефона;</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610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дату, время и при каких обстоятельствах был обнаружен предмет.</a:t>
            </a:r>
          </a:p>
          <a:p>
            <a:pPr marL="342900" lvl="0" indent="-342900" algn="just">
              <a:buClr>
                <a:srgbClr val="1A1A1A"/>
              </a:buClr>
              <a:buSzPts val="1200"/>
              <a:buFont typeface="Symbol" panose="05050102010706020507" pitchFamily="18" charset="2"/>
              <a:buChar char="-"/>
              <a:tabLst>
                <a:tab pos="661035" algn="l"/>
              </a:tabLst>
            </a:pP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7627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Предпримите меры к тому, чтобы люди отошли как можно дальше от подозрительного предмета, из опасной зоны.</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262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Дождитесь прибытия представителей охраны или правоохранительных органов, укажите место расположения подозрительного предмета, время и обстоятельства его обнаружения.</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79450"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Не паникуйте. О возможной угрозе взрыва сообщите только тем, кому необходимо знать о случившемся. Необходимо помнить, что внешний вид предмета может скрывать его настоящее назначение. </a:t>
            </a:r>
          </a:p>
          <a:p>
            <a:pPr lvl="0" algn="ctr">
              <a:buClr>
                <a:srgbClr val="1A1A1A"/>
              </a:buClr>
              <a:buSzPts val="1200"/>
              <a:tabLst>
                <a:tab pos="679450" algn="l"/>
              </a:tabLst>
            </a:pPr>
            <a:r>
              <a:rPr lang="ru-RU" sz="14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 наличие взрывного устройства, других опасных предметов могут указывать следующие признаки:</a:t>
            </a:r>
            <a:endParaRPr lang="ru-RU" sz="1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5214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присутствие проводов, небольших антенн, изоленты, шпагата, веревки, скотча в пакете, либо торчащие из пакета.</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5214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шум из обнаруженных подозрительных предметов (тиканье часов, щелчки и т.п.);</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610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наличие на найденном подозрительном предмете элементов питания (батареек);</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610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растяжки из проволоки, веревок, шпагата, лески;</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610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необычное размещение предмета;</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5214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наличие предмета, несвойственного для данной местности или окружающей обстановки;</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51510"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специфический запах, несвойственный для данной местности/обстановки.</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31326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55</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CF5B6D44-2547-4C0D-B87F-4982AE25DE18}"/>
              </a:ext>
            </a:extLst>
          </p:cNvPr>
          <p:cNvSpPr txBox="1"/>
          <p:nvPr/>
        </p:nvSpPr>
        <p:spPr>
          <a:xfrm>
            <a:off x="607001" y="582698"/>
            <a:ext cx="5634773" cy="5925918"/>
          </a:xfrm>
          <a:prstGeom prst="rect">
            <a:avLst/>
          </a:prstGeom>
          <a:solidFill>
            <a:schemeClr val="accent2">
              <a:lumMod val="20000"/>
              <a:lumOff val="80000"/>
            </a:schemeClr>
          </a:solidFill>
          <a:ln w="38100" cap="flat">
            <a:solidFill>
              <a:srgbClr val="C00000"/>
            </a:solidFill>
            <a:miter lim="400000"/>
          </a:ln>
          <a:effectLst>
            <a:glow rad="228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endParaRPr lang="ru-RU" sz="1400" b="1" u="sng" dirty="0">
              <a:solidFill>
                <a:srgbClr val="1A1A1A"/>
              </a:solidFill>
              <a:effectLst/>
              <a:latin typeface="Times New Roman" panose="02020603050405020304" pitchFamily="18" charset="0"/>
              <a:ea typeface="Times New Roman" panose="02020603050405020304" pitchFamily="18" charset="0"/>
            </a:endParaRPr>
          </a:p>
          <a:p>
            <a:pPr algn="ctr"/>
            <a:r>
              <a:rPr lang="ru-RU" sz="1400" b="1" u="sng" dirty="0">
                <a:solidFill>
                  <a:srgbClr val="1A1A1A"/>
                </a:solidFill>
                <a:effectLst/>
                <a:latin typeface="Times New Roman" panose="02020603050405020304" pitchFamily="18" charset="0"/>
                <a:ea typeface="Times New Roman" panose="02020603050405020304" pitchFamily="18" charset="0"/>
              </a:rPr>
              <a:t>Порядок действий при вооруженном нападении</a:t>
            </a:r>
            <a:endParaRPr lang="ru-RU" sz="1400" b="1" dirty="0">
              <a:solidFill>
                <a:srgbClr val="1A1A1A"/>
              </a:solidFill>
              <a:effectLst/>
              <a:latin typeface="Times New Roman" panose="02020603050405020304" pitchFamily="18" charset="0"/>
              <a:ea typeface="Times New Roman" panose="02020603050405020304" pitchFamily="18" charset="0"/>
            </a:endParaRPr>
          </a:p>
          <a:p>
            <a:pPr algn="ctr"/>
            <a:r>
              <a:rPr lang="ru-RU" sz="1400" b="1" u="none" strike="noStrike" dirty="0">
                <a:solidFill>
                  <a:srgbClr val="1A1A1A"/>
                </a:solidFill>
                <a:effectLst/>
                <a:latin typeface="Times New Roman" panose="02020603050405020304" pitchFamily="18" charset="0"/>
                <a:ea typeface="Times New Roman" panose="02020603050405020304" pitchFamily="18" charset="0"/>
              </a:rPr>
              <a:t> </a:t>
            </a:r>
            <a:endParaRPr lang="ru-RU" sz="1400" b="1" dirty="0">
              <a:solidFill>
                <a:srgbClr val="1A1A1A"/>
              </a:solidFill>
              <a:effectLst/>
              <a:latin typeface="Times New Roman" panose="02020603050405020304" pitchFamily="18" charset="0"/>
              <a:ea typeface="Times New Roman" panose="02020603050405020304" pitchFamily="18" charset="0"/>
            </a:endParaRPr>
          </a:p>
          <a:p>
            <a:pPr indent="457200" algn="ct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Не нужно вступать в конфликт </a:t>
            </a:r>
          </a:p>
          <a:p>
            <a:pPr indent="457200" algn="ct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 вооружённым преступником и пытаться его обезвредить. </a:t>
            </a:r>
          </a:p>
          <a:p>
            <a:pPr indent="457200" algn="ct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Главная задача - спасти свою жизнь. </a:t>
            </a:r>
          </a:p>
          <a:p>
            <a:pPr indent="457200" algn="ct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Не допускать паники, истерики и спешки.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возможности безопасно покинуть помещение необходимо экстренно эвакуироваться через ближайшие выходы (запасные выходы). </a:t>
            </a:r>
          </a:p>
          <a:p>
            <a:pPr indent="457200"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 отдельных случаях эвакуация может быть организована через окна первых этажей здания. </a:t>
            </a:r>
          </a:p>
          <a:p>
            <a:pPr indent="457200"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Не тратить время на разговоры, сбор вещей и одевание.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ct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ctr"/>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При невозможности безопасно покинуть помещение необходимо</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ct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mj-lt"/>
              <a:buAutoNum type="arabicPeriod"/>
              <a:tabLst>
                <a:tab pos="673735"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Закрыть помещение на ключ. При отсутствии ключа от помещения - забаррикадировать дверь (партой, шкафом, стульями и т.п.).</a:t>
            </a:r>
          </a:p>
          <a:p>
            <a:pPr marL="342900" lvl="0" indent="-342900" algn="just">
              <a:buClr>
                <a:srgbClr val="1A1A1A"/>
              </a:buClr>
              <a:buSzPts val="1200"/>
              <a:buFont typeface="+mj-lt"/>
              <a:buAutoNum type="arabicPeriod"/>
              <a:tabLst>
                <a:tab pos="679450"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Выключить свет в помещении в тёмное время суток.</a:t>
            </a:r>
          </a:p>
          <a:p>
            <a:pPr marL="342900" lvl="0" indent="-342900" algn="just">
              <a:buClr>
                <a:srgbClr val="1A1A1A"/>
              </a:buClr>
              <a:buSzPts val="1200"/>
              <a:buFont typeface="+mj-lt"/>
              <a:buAutoNum type="arabicPeriod"/>
              <a:tabLst>
                <a:tab pos="676275"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Организовать тишину и выключение звука на мобильных устройствах, чтобы не привлекать внимание преступника.</a:t>
            </a:r>
          </a:p>
          <a:p>
            <a:pPr marL="342900" lvl="0" indent="-342900" algn="just">
              <a:buClr>
                <a:srgbClr val="1A1A1A"/>
              </a:buClr>
              <a:buSzPts val="1200"/>
              <a:buFont typeface="+mj-lt"/>
              <a:buAutoNum type="arabicPeriod"/>
              <a:tabLst>
                <a:tab pos="676275"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Дождаться прибытия сотрудников правоохранительных органов. Обеспечить выполнение всех рекомендаций и требований прибывших сотрудников служб экстренного реагирования.</a:t>
            </a:r>
          </a:p>
          <a:p>
            <a:pPr marL="457200" algn="just">
              <a:lnSpc>
                <a:spcPct val="115000"/>
              </a:lnSpc>
              <a:spcAft>
                <a:spcPts val="1000"/>
              </a:spcAft>
              <a:tabLst>
                <a:tab pos="67627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E7CC2844-3A08-4EF7-9B08-EC63CEC7DA1F}"/>
              </a:ext>
            </a:extLst>
          </p:cNvPr>
          <p:cNvPicPr>
            <a:picLocks noChangeAspect="1"/>
          </p:cNvPicPr>
          <p:nvPr/>
        </p:nvPicPr>
        <p:blipFill>
          <a:blip r:embed="rId3"/>
          <a:stretch>
            <a:fillRect/>
          </a:stretch>
        </p:blipFill>
        <p:spPr>
          <a:xfrm>
            <a:off x="6699996" y="582698"/>
            <a:ext cx="3194246" cy="1951780"/>
          </a:xfrm>
          <a:prstGeom prst="rect">
            <a:avLst/>
          </a:prstGeom>
          <a:ln w="38100">
            <a:solidFill>
              <a:schemeClr val="accent5">
                <a:lumMod val="50000"/>
              </a:schemeClr>
            </a:solidFill>
          </a:ln>
          <a:effectLst>
            <a:glow rad="139700">
              <a:schemeClr val="accent3">
                <a:satMod val="175000"/>
                <a:alpha val="40000"/>
              </a:schemeClr>
            </a:glow>
          </a:effectLst>
        </p:spPr>
      </p:pic>
      <p:pic>
        <p:nvPicPr>
          <p:cNvPr id="4" name="Рисунок 3">
            <a:extLst>
              <a:ext uri="{FF2B5EF4-FFF2-40B4-BE49-F238E27FC236}">
                <a16:creationId xmlns:a16="http://schemas.microsoft.com/office/drawing/2014/main" id="{8677B80B-8997-4DBF-B8EB-FC62558D82DD}"/>
              </a:ext>
            </a:extLst>
          </p:cNvPr>
          <p:cNvPicPr>
            <a:picLocks noChangeAspect="1"/>
          </p:cNvPicPr>
          <p:nvPr/>
        </p:nvPicPr>
        <p:blipFill>
          <a:blip r:embed="rId4"/>
          <a:stretch>
            <a:fillRect/>
          </a:stretch>
        </p:blipFill>
        <p:spPr>
          <a:xfrm>
            <a:off x="6699995" y="4744694"/>
            <a:ext cx="3194247" cy="1695453"/>
          </a:xfrm>
          <a:prstGeom prst="rect">
            <a:avLst/>
          </a:prstGeom>
          <a:ln w="38100">
            <a:solidFill>
              <a:schemeClr val="accent5">
                <a:lumMod val="50000"/>
              </a:schemeClr>
            </a:solidFill>
          </a:ln>
          <a:effectLst>
            <a:glow rad="139700">
              <a:schemeClr val="accent3">
                <a:satMod val="175000"/>
                <a:alpha val="40000"/>
              </a:schemeClr>
            </a:glow>
          </a:effectLst>
        </p:spPr>
      </p:pic>
      <p:pic>
        <p:nvPicPr>
          <p:cNvPr id="5" name="Рисунок 4">
            <a:extLst>
              <a:ext uri="{FF2B5EF4-FFF2-40B4-BE49-F238E27FC236}">
                <a16:creationId xmlns:a16="http://schemas.microsoft.com/office/drawing/2014/main" id="{259A8CDB-E01F-4C3F-AA82-52CCD8449128}"/>
              </a:ext>
            </a:extLst>
          </p:cNvPr>
          <p:cNvPicPr>
            <a:picLocks noChangeAspect="1"/>
          </p:cNvPicPr>
          <p:nvPr/>
        </p:nvPicPr>
        <p:blipFill>
          <a:blip r:embed="rId5"/>
          <a:stretch>
            <a:fillRect/>
          </a:stretch>
        </p:blipFill>
        <p:spPr>
          <a:xfrm>
            <a:off x="6699995" y="2743321"/>
            <a:ext cx="3194247" cy="1792530"/>
          </a:xfrm>
          <a:prstGeom prst="rect">
            <a:avLst/>
          </a:prstGeom>
          <a:ln w="38100">
            <a:solidFill>
              <a:schemeClr val="accent5">
                <a:lumMod val="50000"/>
              </a:schemeClr>
            </a:solidFill>
          </a:ln>
          <a:effectLst>
            <a:glow rad="139700">
              <a:schemeClr val="accent3">
                <a:satMod val="175000"/>
                <a:alpha val="40000"/>
              </a:schemeClr>
            </a:glow>
          </a:effectLst>
        </p:spPr>
      </p:pic>
    </p:spTree>
    <p:extLst>
      <p:ext uri="{BB962C8B-B14F-4D97-AF65-F5344CB8AC3E}">
        <p14:creationId xmlns:p14="http://schemas.microsoft.com/office/powerpoint/2010/main" val="271927729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CF5B6D44-2547-4C0D-B87F-4982AE25DE18}"/>
              </a:ext>
            </a:extLst>
          </p:cNvPr>
          <p:cNvSpPr txBox="1"/>
          <p:nvPr/>
        </p:nvSpPr>
        <p:spPr>
          <a:xfrm>
            <a:off x="4750904" y="749889"/>
            <a:ext cx="5208998" cy="5509200"/>
          </a:xfrm>
          <a:prstGeom prst="rect">
            <a:avLst/>
          </a:prstGeom>
          <a:solidFill>
            <a:schemeClr val="accent2">
              <a:lumMod val="20000"/>
              <a:lumOff val="80000"/>
            </a:schemeClr>
          </a:solidFill>
          <a:ln w="38100" cap="flat">
            <a:solidFill>
              <a:srgbClr val="C00000"/>
            </a:solidFill>
            <a:miter lim="400000"/>
          </a:ln>
          <a:effectLst>
            <a:glow rad="228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ctr"/>
            <a:r>
              <a:rPr lang="ru-RU" sz="16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Если преступник близко и нет возможности убежать или спрятаться необходимо действовать следующим образом</a:t>
            </a:r>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mj-lt"/>
              <a:buAutoNum type="arabicPeriod"/>
              <a:tabLst>
                <a:tab pos="681355" algn="l"/>
              </a:tabLst>
            </a:pPr>
            <a:r>
              <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Не пытаться договориться с преступником. В большинстве случаев это бесполезно и опасно. Не заговаривать с ним, не обращаться к нему первым, не смотреть ему в глаза и не привлекать к себе внимание.</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1355" algn="l"/>
              </a:tabLst>
            </a:pPr>
            <a:r>
              <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Не делать никаких резких движений. Не спорить. Выполнять все требования преступника. Оценить, какое оружие в руках у нападающего, физические данные преступника и не преграждает ли он путь к выходу.</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ctr"/>
            <a:endParaRPr lang="ru-RU" sz="16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ctr"/>
            <a:r>
              <a:rPr lang="ru-RU" sz="16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Если у нападающего огнестрельное оружие рекомендуется</a:t>
            </a:r>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mj-lt"/>
              <a:buAutoNum type="arabicPeriod"/>
              <a:tabLst>
                <a:tab pos="678180" algn="l"/>
              </a:tabLst>
            </a:pPr>
            <a:r>
              <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Найти безопасное место (подальше от проёмов дверей и окон, под партами, столами, за шкафами).</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78180" algn="l"/>
              </a:tabLst>
            </a:pPr>
            <a:r>
              <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Держаться как можно ниже (присесть или лечь на пол). При беспорядочной стрельбе уменьшается вероятность оказаться на линии огня.</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4530" algn="l"/>
              </a:tabLst>
            </a:pPr>
            <a:r>
              <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Держать нападающего в поле зрения.</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561C0AF9-259C-4F66-829F-806CA52A860A}"/>
              </a:ext>
            </a:extLst>
          </p:cNvPr>
          <p:cNvPicPr>
            <a:picLocks noChangeAspect="1"/>
          </p:cNvPicPr>
          <p:nvPr/>
        </p:nvPicPr>
        <p:blipFill>
          <a:blip r:embed="rId3"/>
          <a:stretch>
            <a:fillRect/>
          </a:stretch>
        </p:blipFill>
        <p:spPr>
          <a:xfrm>
            <a:off x="640731" y="395407"/>
            <a:ext cx="3732485" cy="2571510"/>
          </a:xfrm>
          <a:prstGeom prst="rect">
            <a:avLst/>
          </a:prstGeom>
          <a:ln w="38100">
            <a:solidFill>
              <a:srgbClr val="C00000"/>
            </a:solidFill>
          </a:ln>
          <a:effectLst>
            <a:glow rad="228600">
              <a:schemeClr val="accent3">
                <a:satMod val="175000"/>
                <a:alpha val="40000"/>
              </a:schemeClr>
            </a:glow>
          </a:effectLst>
        </p:spPr>
      </p:pic>
      <p:pic>
        <p:nvPicPr>
          <p:cNvPr id="5" name="Рисунок 4">
            <a:extLst>
              <a:ext uri="{FF2B5EF4-FFF2-40B4-BE49-F238E27FC236}">
                <a16:creationId xmlns:a16="http://schemas.microsoft.com/office/drawing/2014/main" id="{0C41192C-77D1-49B5-A5B5-E1856EBA85CF}"/>
              </a:ext>
            </a:extLst>
          </p:cNvPr>
          <p:cNvPicPr>
            <a:picLocks noChangeAspect="1"/>
          </p:cNvPicPr>
          <p:nvPr/>
        </p:nvPicPr>
        <p:blipFill>
          <a:blip r:embed="rId4"/>
          <a:stretch>
            <a:fillRect/>
          </a:stretch>
        </p:blipFill>
        <p:spPr>
          <a:xfrm>
            <a:off x="640731" y="3397784"/>
            <a:ext cx="3732485" cy="2874846"/>
          </a:xfrm>
          <a:prstGeom prst="rect">
            <a:avLst/>
          </a:prstGeom>
          <a:ln w="38100">
            <a:solidFill>
              <a:srgbClr val="C00000"/>
            </a:solidFill>
          </a:ln>
          <a:effectLst>
            <a:glow rad="228600">
              <a:schemeClr val="accent3">
                <a:satMod val="175000"/>
                <a:alpha val="40000"/>
              </a:schemeClr>
            </a:glow>
          </a:effectLst>
        </p:spPr>
      </p:pic>
    </p:spTree>
    <p:extLst>
      <p:ext uri="{BB962C8B-B14F-4D97-AF65-F5344CB8AC3E}">
        <p14:creationId xmlns:p14="http://schemas.microsoft.com/office/powerpoint/2010/main" val="199478598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57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8" name="TextBox 7">
            <a:extLst>
              <a:ext uri="{FF2B5EF4-FFF2-40B4-BE49-F238E27FC236}">
                <a16:creationId xmlns:a16="http://schemas.microsoft.com/office/drawing/2014/main" id="{D3464DBB-FE45-4D26-8ED7-0073A98C8881}"/>
              </a:ext>
            </a:extLst>
          </p:cNvPr>
          <p:cNvSpPr txBox="1"/>
          <p:nvPr/>
        </p:nvSpPr>
        <p:spPr>
          <a:xfrm>
            <a:off x="389055" y="895831"/>
            <a:ext cx="5074170" cy="5495030"/>
          </a:xfrm>
          <a:prstGeom prst="rect">
            <a:avLst/>
          </a:prstGeom>
          <a:solidFill>
            <a:schemeClr val="accent2">
              <a:lumMod val="20000"/>
              <a:lumOff val="80000"/>
            </a:schemeClr>
          </a:solidFill>
          <a:ln w="38100" cap="flat">
            <a:solidFill>
              <a:srgbClr val="C00000"/>
            </a:solidFill>
            <a:miter lim="400000"/>
          </a:ln>
          <a:effectLst>
            <a:glow rad="228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endParaRPr lang="ru-RU" sz="1400" b="1" u="sng" dirty="0">
              <a:solidFill>
                <a:srgbClr val="1A1A1A"/>
              </a:solidFill>
              <a:effectLst/>
              <a:latin typeface="Times New Roman" panose="02020603050405020304" pitchFamily="18" charset="0"/>
              <a:ea typeface="Times New Roman" panose="02020603050405020304" pitchFamily="18" charset="0"/>
            </a:endParaRPr>
          </a:p>
          <a:p>
            <a:pPr algn="ctr"/>
            <a:r>
              <a:rPr lang="ru-RU" sz="1400" b="1" u="sng" dirty="0">
                <a:solidFill>
                  <a:srgbClr val="1A1A1A"/>
                </a:solidFill>
                <a:effectLst/>
                <a:latin typeface="Times New Roman" panose="02020603050405020304" pitchFamily="18" charset="0"/>
                <a:ea typeface="Times New Roman" panose="02020603050405020304" pitchFamily="18" charset="0"/>
              </a:rPr>
              <a:t>Порядок действий при вооруженном нападении</a:t>
            </a:r>
            <a:endParaRPr lang="ru-RU" sz="1400" b="1" dirty="0">
              <a:solidFill>
                <a:srgbClr val="1A1A1A"/>
              </a:solidFill>
              <a:effectLst/>
              <a:latin typeface="Times New Roman" panose="02020603050405020304" pitchFamily="18" charset="0"/>
              <a:ea typeface="Times New Roman" panose="02020603050405020304" pitchFamily="18" charset="0"/>
            </a:endParaRPr>
          </a:p>
          <a:p>
            <a:pPr algn="ctr"/>
            <a:r>
              <a:rPr lang="ru-RU" sz="1400" b="1" u="none" strike="noStrike" dirty="0">
                <a:solidFill>
                  <a:srgbClr val="1A1A1A"/>
                </a:solidFill>
                <a:effectLst/>
                <a:latin typeface="Times New Roman" panose="02020603050405020304" pitchFamily="18" charset="0"/>
                <a:ea typeface="Times New Roman" panose="02020603050405020304" pitchFamily="18" charset="0"/>
              </a:rPr>
              <a:t> </a:t>
            </a:r>
            <a:endParaRPr lang="ru-RU" sz="1400" b="1" dirty="0">
              <a:solidFill>
                <a:srgbClr val="1A1A1A"/>
              </a:solidFill>
              <a:effectLst/>
              <a:latin typeface="Times New Roman" panose="02020603050405020304" pitchFamily="18" charset="0"/>
              <a:ea typeface="Times New Roman" panose="02020603050405020304" pitchFamily="18" charset="0"/>
            </a:endParaRPr>
          </a:p>
          <a:p>
            <a:pPr indent="457200"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Не нужно вступать в конфликт с вооружённым преступником и пытаться его обезвредить. Главная задача - спасти свою жизнь. Не допускать паники, истерики и спешки.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При возможности безопасно покинуть помещение необходимо экстренно эвакуироваться через ближайшие выходы (запасные выходы). В отдельных случаях эвакуация может быть организована через окна первых этажей здания. Не тратить время на разговоры, сбор вещей и одевание.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ct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ctr"/>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При невозможности безопасно покинуть помещение необходимо</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mj-lt"/>
              <a:buAutoNum type="arabicPeriod"/>
              <a:tabLst>
                <a:tab pos="673735"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Закрыть помещение на ключ. </a:t>
            </a:r>
          </a:p>
          <a:p>
            <a:pPr marL="342900" lvl="0" indent="-342900" algn="just">
              <a:buClr>
                <a:srgbClr val="1A1A1A"/>
              </a:buClr>
              <a:buSzPts val="1200"/>
              <a:buFont typeface="+mj-lt"/>
              <a:buAutoNum type="arabicPeriod"/>
              <a:tabLst>
                <a:tab pos="673735"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При отсутствии ключа от помещения - забаррикадировать дверь (партой, шкафом, стульями и т.п.).</a:t>
            </a:r>
          </a:p>
          <a:p>
            <a:pPr marL="342900" lvl="0" indent="-342900" algn="just">
              <a:buClr>
                <a:srgbClr val="1A1A1A"/>
              </a:buClr>
              <a:buSzPts val="1200"/>
              <a:buFont typeface="+mj-lt"/>
              <a:buAutoNum type="arabicPeriod"/>
              <a:tabLst>
                <a:tab pos="679450"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Выключить свет в помещении в тёмное время суток.</a:t>
            </a:r>
          </a:p>
          <a:p>
            <a:pPr marL="342900" lvl="0" indent="-342900" algn="just">
              <a:buClr>
                <a:srgbClr val="1A1A1A"/>
              </a:buClr>
              <a:buSzPts val="1200"/>
              <a:buFont typeface="+mj-lt"/>
              <a:buAutoNum type="arabicPeriod"/>
              <a:tabLst>
                <a:tab pos="676275"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Организовать тишину и выключение звука на мобильных устройствах, чтобы не привлекать внимание преступника.</a:t>
            </a:r>
          </a:p>
          <a:p>
            <a:pPr marL="342900" lvl="0" indent="-342900" algn="just">
              <a:buClr>
                <a:srgbClr val="1A1A1A"/>
              </a:buClr>
              <a:buSzPts val="1200"/>
              <a:buFont typeface="+mj-lt"/>
              <a:buAutoNum type="arabicPeriod"/>
              <a:tabLst>
                <a:tab pos="676275" algn="l"/>
              </a:tabLst>
            </a:pPr>
            <a:r>
              <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Дождаться прибытия сотрудников правоохранительных органов. Обеспечить выполнение всех рекомендаций и требований прибывших сотрудников служб экстренного реагирования.</a:t>
            </a:r>
          </a:p>
          <a:p>
            <a:pPr marL="457200" algn="just">
              <a:lnSpc>
                <a:spcPct val="115000"/>
              </a:lnSpc>
              <a:spcAft>
                <a:spcPts val="1000"/>
              </a:spcAft>
              <a:tabLst>
                <a:tab pos="676275"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A4793179-4A0D-4792-B597-B5CA9F09E971}"/>
              </a:ext>
            </a:extLst>
          </p:cNvPr>
          <p:cNvPicPr>
            <a:picLocks noChangeAspect="1"/>
          </p:cNvPicPr>
          <p:nvPr/>
        </p:nvPicPr>
        <p:blipFill>
          <a:blip r:embed="rId3"/>
          <a:stretch>
            <a:fillRect/>
          </a:stretch>
        </p:blipFill>
        <p:spPr>
          <a:xfrm>
            <a:off x="5939037" y="895831"/>
            <a:ext cx="4004900" cy="2244934"/>
          </a:xfrm>
          <a:prstGeom prst="rect">
            <a:avLst/>
          </a:prstGeom>
          <a:ln w="38100">
            <a:solidFill>
              <a:srgbClr val="C00000"/>
            </a:solidFill>
          </a:ln>
          <a:effectLst>
            <a:glow rad="139700">
              <a:schemeClr val="accent3">
                <a:satMod val="175000"/>
                <a:alpha val="40000"/>
              </a:schemeClr>
            </a:glow>
          </a:effectLst>
        </p:spPr>
      </p:pic>
      <p:pic>
        <p:nvPicPr>
          <p:cNvPr id="5" name="Рисунок 4">
            <a:extLst>
              <a:ext uri="{FF2B5EF4-FFF2-40B4-BE49-F238E27FC236}">
                <a16:creationId xmlns:a16="http://schemas.microsoft.com/office/drawing/2014/main" id="{82CD7D75-8DAF-4518-A5FC-41E078FD79D0}"/>
              </a:ext>
            </a:extLst>
          </p:cNvPr>
          <p:cNvPicPr>
            <a:picLocks noChangeAspect="1"/>
          </p:cNvPicPr>
          <p:nvPr/>
        </p:nvPicPr>
        <p:blipFill>
          <a:blip r:embed="rId4"/>
          <a:stretch>
            <a:fillRect/>
          </a:stretch>
        </p:blipFill>
        <p:spPr>
          <a:xfrm>
            <a:off x="5939037" y="3397984"/>
            <a:ext cx="4004900" cy="2892509"/>
          </a:xfrm>
          <a:prstGeom prst="rect">
            <a:avLst/>
          </a:prstGeom>
          <a:ln w="38100">
            <a:solidFill>
              <a:srgbClr val="C00000"/>
            </a:solidFill>
          </a:ln>
          <a:effectLst>
            <a:glow rad="139700">
              <a:schemeClr val="accent3">
                <a:satMod val="175000"/>
                <a:alpha val="40000"/>
              </a:schemeClr>
            </a:glow>
          </a:effectLst>
        </p:spPr>
      </p:pic>
    </p:spTree>
    <p:extLst>
      <p:ext uri="{BB962C8B-B14F-4D97-AF65-F5344CB8AC3E}">
        <p14:creationId xmlns:p14="http://schemas.microsoft.com/office/powerpoint/2010/main" val="348276995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CF5B6D44-2547-4C0D-B87F-4982AE25DE18}"/>
              </a:ext>
            </a:extLst>
          </p:cNvPr>
          <p:cNvSpPr txBox="1"/>
          <p:nvPr/>
        </p:nvSpPr>
        <p:spPr>
          <a:xfrm>
            <a:off x="607001" y="582698"/>
            <a:ext cx="9207014" cy="3693319"/>
          </a:xfrm>
          <a:prstGeom prst="rect">
            <a:avLst/>
          </a:prstGeom>
          <a:solidFill>
            <a:schemeClr val="accent2">
              <a:lumMod val="20000"/>
              <a:lumOff val="80000"/>
            </a:schemeClr>
          </a:solidFill>
          <a:ln w="38100" cap="flat">
            <a:solidFill>
              <a:srgbClr val="C00000"/>
            </a:solidFill>
            <a:miter lim="400000"/>
          </a:ln>
          <a:effectLst>
            <a:glow rad="2286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ctr"/>
            <a:r>
              <a:rPr lang="ru-RU" sz="18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Если у нападающего холодное оружие рекомендуется</a:t>
            </a:r>
            <a:r>
              <a:rPr lang="ru-RU" sz="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mj-lt"/>
              <a:buAutoNum type="arabicPeriod"/>
              <a:tabLst>
                <a:tab pos="672465"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Оценить расстояние от преступника до Вас, а также до выхода из помещения.</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4530"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Держать нападающего в поле зрения.</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1355"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При нападении использовать окружающие предметы для самообороны (палки, стулья, предметы интерьера и т.п.).</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ctr"/>
            <a:r>
              <a:rPr lang="ru-RU" sz="18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При действиях правоохранительных органов </a:t>
            </a:r>
          </a:p>
          <a:p>
            <a:pPr indent="457200" algn="ctr"/>
            <a:r>
              <a:rPr lang="ru-RU" sz="18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по нейтрализации преступников рекомендуется</a:t>
            </a:r>
            <a:r>
              <a:rPr lang="ru-RU" sz="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mj-lt"/>
              <a:buAutoNum type="arabicPeriod"/>
              <a:tabLst>
                <a:tab pos="672465"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Лежать на полу лицом вниз, голову закрыть руками и не двигаться.</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1355"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Ни в коем случае не бежать навстречу сотрудникам спецслужб или от них, так как они могут принять вас за преступника.</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1355"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Не брать в руки какие-либо предметы, так как они могут быть восприняты как оружие.</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7705"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Если есть возможность, держаться подальше от проемов дверей и окон.</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mj-lt"/>
              <a:buAutoNum type="arabicPeriod"/>
              <a:tabLst>
                <a:tab pos="687705" algn="l"/>
              </a:tabLst>
            </a:pPr>
            <a:r>
              <a:rPr lang="ru-RU" sz="18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Выполнять все требования сотрудников спецслужб.</a:t>
            </a:r>
            <a:endParaRPr lang="ru-RU"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32D63F2-574A-49E4-ABCC-31A489B4CA85}"/>
              </a:ext>
            </a:extLst>
          </p:cNvPr>
          <p:cNvSpPr txBox="1"/>
          <p:nvPr/>
        </p:nvSpPr>
        <p:spPr>
          <a:xfrm>
            <a:off x="607002" y="4835262"/>
            <a:ext cx="9207014" cy="1731051"/>
          </a:xfrm>
          <a:prstGeom prst="rect">
            <a:avLst/>
          </a:prstGeom>
          <a:solidFill>
            <a:schemeClr val="accent4">
              <a:lumMod val="20000"/>
              <a:lumOff val="80000"/>
            </a:schemeClr>
          </a:solidFill>
          <a:ln w="38100" cap="flat">
            <a:solidFill>
              <a:srgbClr val="C00000"/>
            </a:solidFill>
            <a:miter lim="400000"/>
          </a:ln>
          <a:effectLst>
            <a:glow rad="139700">
              <a:schemeClr val="accent5">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a:lnSpc>
                <a:spcPct val="115000"/>
              </a:lnSpc>
              <a:spcAft>
                <a:spcPts val="1000"/>
              </a:spcAft>
            </a:pPr>
            <a:r>
              <a:rPr lang="ru-RU" sz="18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При обнаружении подозрительных лиц немедленно сообщить:</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Управление безопасности ТГУ - 8(3822)529-508, 8(3822)785-161, 8(3822)533-573;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УФСБ России по Томской области - 8(3822)433-730, 8(3822)433-937;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300"/>
              </a:spcAft>
            </a:pPr>
            <a:r>
              <a:rPr lang="ru-RU" sz="18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УМВД России по Томской области - 02, 8(3822)794-220.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184656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59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7" name="TextBox 6">
            <a:extLst>
              <a:ext uri="{FF2B5EF4-FFF2-40B4-BE49-F238E27FC236}">
                <a16:creationId xmlns:a16="http://schemas.microsoft.com/office/drawing/2014/main" id="{996A4F28-4F08-470B-BF78-AF87A8AE4034}"/>
              </a:ext>
            </a:extLst>
          </p:cNvPr>
          <p:cNvSpPr txBox="1"/>
          <p:nvPr/>
        </p:nvSpPr>
        <p:spPr>
          <a:xfrm>
            <a:off x="461828" y="582697"/>
            <a:ext cx="9477301" cy="6027804"/>
          </a:xfrm>
          <a:prstGeom prst="rect">
            <a:avLst/>
          </a:prstGeom>
          <a:solidFill>
            <a:schemeClr val="accent2">
              <a:lumMod val="40000"/>
              <a:lumOff val="60000"/>
            </a:schemeClr>
          </a:solidFill>
          <a:ln w="38100" cap="flat">
            <a:solidFill>
              <a:srgbClr val="C00000"/>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95000"/>
              </a:lnSpc>
            </a:pPr>
            <a:r>
              <a:rPr lang="ru-RU" sz="1400" b="1" u="sng"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Порядок действий при получении сообщений, содержащих угрозы</a:t>
            </a:r>
            <a:br>
              <a:rPr lang="ru-RU" sz="1400" b="1" u="sng"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b="1" u="sng"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террористического характера, по телефону</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95000"/>
              </a:lnSpc>
            </a:pPr>
            <a:r>
              <a:rPr lang="ru-RU" sz="14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Правоохранительным органам значительно помогут </a:t>
            </a:r>
          </a:p>
          <a:p>
            <a:pPr algn="ctr">
              <a:lnSpc>
                <a:spcPct val="95000"/>
              </a:lnSpc>
            </a:pPr>
            <a:r>
              <a:rPr lang="ru-RU" sz="14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для предотвращения преступлений и розыска преступников следующие Ваши действия</a:t>
            </a:r>
            <a:r>
              <a:rPr lang="ru-RU" sz="14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algn="just">
              <a:lnSpc>
                <a:spcPct val="95000"/>
              </a:lnSpc>
              <a:buClr>
                <a:srgbClr val="1A1A1A"/>
              </a:buClr>
              <a:buSzPts val="1200"/>
              <a:tabLst>
                <a:tab pos="67246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Постарайтесь дословно запомнить разговор и зафиксировать его на бумаге. По ходу разговора отметьте пол, возраст звонившего и особенности его речи: голос (громкий, тихий, низкий, высокий); темп речи (быстрый, медленный); произношение (отчётливое, искажённое, с заиканием, шепелявое, акцент, диалект); манера речи (с издёвкой, развязная, нецензурные выражения). Обязательно отметьте звуковой фон (шум машины, железнодорожного транспорта, звук аппаратуры, голоса, шум леса и т.д.). Характер звонка (городской, междугородный).Зафиксируйте время начала и конца разговора.</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95000"/>
              </a:lnSpc>
            </a:pPr>
            <a:r>
              <a:rPr lang="ru-RU" sz="1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В ходе разговора постарайтесь получить ответы на следующие вопросы: куда, кому, по какому телефону звонит этот человек; какие конкретные требования он выдвигает; выдвигает требования он лично, либо выступает в роли посредника или представляет какую-то группу лиц; на каких условиях они согласны отказаться от задуманного; как и когда с ними можно связаться; кому вы можете или должны сообщить об этом звонке.</a:t>
            </a:r>
            <a:endParaRPr lang="ru-RU"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algn="just">
              <a:lnSpc>
                <a:spcPct val="95000"/>
              </a:lnSpc>
              <a:buClr>
                <a:srgbClr val="1A1A1A"/>
              </a:buClr>
              <a:buSzPts val="1200"/>
              <a:tabLst>
                <a:tab pos="648970"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Если возможно, то в процессе разговора сообщите о нём руководителю подразделения, если нет, то немедленно по его окончании.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Постарайтесь добиться от звонящего максимально возможного промежутка времени для совершения каких-либо действий, чтобы поставить в известность руководителя подразделения, начальника управления - проректора по безопасности, отдел охраны ТГУ.</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95000"/>
              </a:lnSpc>
            </a:pPr>
            <a:r>
              <a:rPr lang="ru-RU" sz="1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При передаче информации с помощью средств телефонной связи или радиосвязи сотрудник, передающий информацию, называет свои фамилию, имя, отчество, занимаемую должность, наименование места массового пребывания людей и сообщает имеющуюся информацию об угрозе совершения или совершении террористического акта.</a:t>
            </a:r>
            <a:endParaRPr lang="ru-RU" sz="1400" b="1" dirty="0">
              <a:solidFill>
                <a:schemeClr val="accent2">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95000"/>
              </a:lnSpc>
            </a:pPr>
            <a:r>
              <a:rPr lang="ru-RU" sz="1400" b="1" u="none" strike="noStrike" spc="0"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Не распространяйтесь о факте разговора и его содержании. Максимально ограничьте число людей, владеющих информацией.</a:t>
            </a:r>
          </a:p>
          <a:p>
            <a:pPr marL="342900" lvl="0" algn="just">
              <a:lnSpc>
                <a:spcPct val="95000"/>
              </a:lnSpc>
              <a:buClr>
                <a:srgbClr val="1A1A1A"/>
              </a:buClr>
              <a:buSzPts val="1200"/>
              <a:tabLst>
                <a:tab pos="72199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В течение всего разговора сохраняйте терпение. Говорите спокойно и вежливо, не прерывайте абонента. О факте разговора и его содержании немедленно сообщите в управление безопасности ТГУ:</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algn="just">
              <a:lnSpc>
                <a:spcPct val="95000"/>
              </a:lnSpc>
              <a:buClr>
                <a:srgbClr val="1A1A1A"/>
              </a:buClr>
              <a:buSzPts val="1200"/>
              <a:buFont typeface="Symbol" panose="05050102010706020507" pitchFamily="18" charset="2"/>
              <a:buChar char="-"/>
              <a:tabLst>
                <a:tab pos="648970" algn="l"/>
              </a:tabLst>
            </a:pPr>
            <a:r>
              <a:rPr lang="ru-RU" sz="14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начальник управления - проректор по безопасности - 8(3822)533-573;</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algn="just">
              <a:lnSpc>
                <a:spcPct val="95000"/>
              </a:lnSpc>
              <a:buClr>
                <a:srgbClr val="1A1A1A"/>
              </a:buClr>
              <a:buSzPts val="1200"/>
              <a:buFont typeface="Symbol" panose="05050102010706020507" pitchFamily="18" charset="2"/>
              <a:buChar char="-"/>
              <a:tabLst>
                <a:tab pos="648970" algn="l"/>
              </a:tabLst>
            </a:pPr>
            <a:r>
              <a:rPr lang="ru-RU" sz="14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отдел охраны ТГУ - 8(3822)785-161.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85032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2022 год, тема №5</a:t>
            </a:r>
          </a:p>
        </p:txBody>
      </p:sp>
      <p:sp>
        <p:nvSpPr>
          <p:cNvPr id="11" name="TextBox 10">
            <a:extLst>
              <a:ext uri="{FF2B5EF4-FFF2-40B4-BE49-F238E27FC236}">
                <a16:creationId xmlns:a16="http://schemas.microsoft.com/office/drawing/2014/main" id="{C739636C-E63C-4443-B524-80A148B4BFE3}"/>
              </a:ext>
            </a:extLst>
          </p:cNvPr>
          <p:cNvSpPr txBox="1"/>
          <p:nvPr/>
        </p:nvSpPr>
        <p:spPr>
          <a:xfrm>
            <a:off x="358019" y="658906"/>
            <a:ext cx="5240130" cy="2031325"/>
          </a:xfrm>
          <a:prstGeom prst="rect">
            <a:avLst/>
          </a:prstGeom>
          <a:solidFill>
            <a:schemeClr val="accent1">
              <a:lumMod val="40000"/>
              <a:lumOff val="60000"/>
            </a:schemeClr>
          </a:solidFill>
          <a:ln w="38100" cap="flat">
            <a:solidFill>
              <a:srgbClr val="C00000"/>
            </a:solidFill>
            <a:miter lim="400000"/>
          </a:ln>
          <a:effectLst>
            <a:glow rad="228600">
              <a:schemeClr val="accent5">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latin typeface="Times New Roman" panose="02020603050405020304" pitchFamily="18" charset="0"/>
                <a:ea typeface="Calibri" panose="020F0502020204030204" pitchFamily="34" charset="0"/>
                <a:cs typeface="Times New Roman" panose="02020603050405020304" pitchFamily="18" charset="0"/>
              </a:rPr>
              <a:t>При наводнении</a:t>
            </a:r>
            <a:r>
              <a:rPr lang="ru-RU" sz="1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"Внимание всем!" Говорит оперативный штаб ЧС. Граждане! В связи с резким повышением уровня воды в реке Обь существует реальная угроза подтопления. Населению микрорайона Новый собрать необходимые вещи, отключить газ, электроэнергию, выйти к школе № 6 для регистрации и отправки в безопасные районы. </a:t>
            </a: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В дальнейшем действовать в соответствии с указаниями Оперативного штаба.</a:t>
            </a:r>
          </a:p>
        </p:txBody>
      </p:sp>
      <p:pic>
        <p:nvPicPr>
          <p:cNvPr id="2" name="Рисунок 1">
            <a:extLst>
              <a:ext uri="{FF2B5EF4-FFF2-40B4-BE49-F238E27FC236}">
                <a16:creationId xmlns:a16="http://schemas.microsoft.com/office/drawing/2014/main" id="{B09DAF27-494D-4052-976F-A80291F81FC1}"/>
              </a:ext>
            </a:extLst>
          </p:cNvPr>
          <p:cNvPicPr>
            <a:picLocks noChangeAspect="1"/>
          </p:cNvPicPr>
          <p:nvPr/>
        </p:nvPicPr>
        <p:blipFill>
          <a:blip r:embed="rId3"/>
          <a:stretch>
            <a:fillRect/>
          </a:stretch>
        </p:blipFill>
        <p:spPr>
          <a:xfrm>
            <a:off x="6315076" y="433659"/>
            <a:ext cx="3653872" cy="3074853"/>
          </a:xfrm>
          <a:prstGeom prst="rect">
            <a:avLst/>
          </a:prstGeom>
          <a:ln w="38100">
            <a:solidFill>
              <a:srgbClr val="C00000"/>
            </a:solidFill>
          </a:ln>
          <a:effectLst>
            <a:glow rad="228600">
              <a:schemeClr val="accent5">
                <a:satMod val="175000"/>
                <a:alpha val="40000"/>
              </a:schemeClr>
            </a:glow>
          </a:effectLst>
        </p:spPr>
      </p:pic>
      <p:sp>
        <p:nvSpPr>
          <p:cNvPr id="12" name="TextBox 11">
            <a:extLst>
              <a:ext uri="{FF2B5EF4-FFF2-40B4-BE49-F238E27FC236}">
                <a16:creationId xmlns:a16="http://schemas.microsoft.com/office/drawing/2014/main" id="{0720ACCE-A1FB-45D4-8D07-F7F1645F022E}"/>
              </a:ext>
            </a:extLst>
          </p:cNvPr>
          <p:cNvSpPr txBox="1"/>
          <p:nvPr/>
        </p:nvSpPr>
        <p:spPr>
          <a:xfrm>
            <a:off x="5104297" y="4140221"/>
            <a:ext cx="4984914" cy="2246769"/>
          </a:xfrm>
          <a:prstGeom prst="rect">
            <a:avLst/>
          </a:prstGeom>
          <a:solidFill>
            <a:schemeClr val="accent2">
              <a:lumMod val="40000"/>
              <a:lumOff val="60000"/>
            </a:schemeClr>
          </a:solidFill>
          <a:ln w="38100" cap="flat">
            <a:solidFill>
              <a:srgbClr val="7030A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endParaRPr lang="ru-RU" sz="1400" b="1" dirty="0">
              <a:latin typeface="Times New Roman" panose="02020603050405020304" pitchFamily="18" charset="0"/>
              <a:cs typeface="Times New Roman" panose="02020603050405020304" pitchFamily="18" charset="0"/>
            </a:endParaRPr>
          </a:p>
          <a:p>
            <a:pPr algn="ctr"/>
            <a:r>
              <a:rPr lang="ru-RU" sz="1400" b="1" dirty="0">
                <a:latin typeface="Times New Roman" panose="02020603050405020304" pitchFamily="18" charset="0"/>
                <a:cs typeface="Times New Roman" panose="02020603050405020304" pitchFamily="18" charset="0"/>
              </a:rPr>
              <a:t>При временном прекращении теплоснабжения</a:t>
            </a:r>
            <a:r>
              <a:rPr lang="ru-RU" sz="1400" dirty="0">
                <a:latin typeface="Times New Roman" panose="02020603050405020304" pitchFamily="18" charset="0"/>
                <a:cs typeface="Times New Roman" panose="02020603050405020304" pitchFamily="18" charset="0"/>
              </a:rPr>
              <a:t>:</a:t>
            </a:r>
          </a:p>
          <a:p>
            <a:r>
              <a:rPr lang="ru-RU" sz="1400" dirty="0">
                <a:latin typeface="Times New Roman" panose="02020603050405020304" pitchFamily="18" charset="0"/>
                <a:cs typeface="Times New Roman" panose="02020603050405020304" pitchFamily="18" charset="0"/>
              </a:rPr>
              <a:t>"Внимание всем!" Говорит оперативный штаб ЧС. Граждане! В результате аварии на газопроводе прекращена подача газа на котельные N 3,4. Населению города принять меры по сохранению тепла в помещениях. Соблюдать меры пожарной безопасности при пользовании электроприборами. </a:t>
            </a:r>
          </a:p>
          <a:p>
            <a:r>
              <a:rPr lang="ru-RU" sz="1400" dirty="0">
                <a:latin typeface="Times New Roman" panose="02020603050405020304" pitchFamily="18" charset="0"/>
                <a:cs typeface="Times New Roman" panose="02020603050405020304" pitchFamily="18" charset="0"/>
              </a:rPr>
              <a:t>В дальнейшем действовать в соответствии с указаниями Оперативного штаба.</a:t>
            </a:r>
          </a:p>
          <a:p>
            <a:endParaRPr lang="ru-RU" sz="14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F7FFA666-124E-4016-9B54-C3F83DBAC74E}"/>
              </a:ext>
            </a:extLst>
          </p:cNvPr>
          <p:cNvPicPr>
            <a:picLocks noChangeAspect="1"/>
          </p:cNvPicPr>
          <p:nvPr/>
        </p:nvPicPr>
        <p:blipFill>
          <a:blip r:embed="rId4"/>
          <a:stretch>
            <a:fillRect/>
          </a:stretch>
        </p:blipFill>
        <p:spPr>
          <a:xfrm>
            <a:off x="358019" y="3508512"/>
            <a:ext cx="3955333" cy="2967659"/>
          </a:xfrm>
          <a:prstGeom prst="rect">
            <a:avLst/>
          </a:prstGeom>
          <a:ln w="38100">
            <a:solidFill>
              <a:srgbClr val="7030A0"/>
            </a:solidFill>
          </a:ln>
          <a:effectLst>
            <a:glow rad="139700">
              <a:schemeClr val="accent2">
                <a:satMod val="175000"/>
                <a:alpha val="40000"/>
              </a:schemeClr>
            </a:glow>
          </a:effectLst>
        </p:spPr>
      </p:pic>
    </p:spTree>
    <p:extLst>
      <p:ext uri="{BB962C8B-B14F-4D97-AF65-F5344CB8AC3E}">
        <p14:creationId xmlns:p14="http://schemas.microsoft.com/office/powerpoint/2010/main" val="60493127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60</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81C7EEDA-5E15-4186-AC6A-777E98DF424F}"/>
              </a:ext>
            </a:extLst>
          </p:cNvPr>
          <p:cNvSpPr txBox="1"/>
          <p:nvPr/>
        </p:nvSpPr>
        <p:spPr>
          <a:xfrm>
            <a:off x="772357" y="1093058"/>
            <a:ext cx="8838782" cy="4524315"/>
          </a:xfrm>
          <a:prstGeom prst="rect">
            <a:avLst/>
          </a:prstGeom>
          <a:solidFill>
            <a:schemeClr val="accent2">
              <a:lumMod val="20000"/>
              <a:lumOff val="8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u="sng"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Порядок действий при получении сообщений,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600" b="1" u="sng"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содержащих угрозы террористического характера, на электронную почту</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600" b="1" u="none" strike="noStrike"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buClr>
                <a:srgbClr val="1A1A1A"/>
              </a:buClr>
              <a:buSzPts val="1200"/>
              <a:tabLst>
                <a:tab pos="648970" algn="l"/>
              </a:tabLst>
            </a:pPr>
            <a:r>
              <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При получении сообщения о заложенном взрывном устройстве либо о готовящемся теракте немедленно поставьте в известность руководителя подразделения, начальника управления - проректора по безопасности, отдел охраны ТГУ:</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48970" algn="l"/>
              </a:tabLst>
            </a:pP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начальник управления - проректор по безопасности - 8(3822)533-573;</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48970" algn="l"/>
              </a:tabLst>
            </a:pP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отдел охраны ТГУ - 8(3822)785-161.</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buClr>
                <a:srgbClr val="1A1A1A"/>
              </a:buClr>
              <a:buSzPts val="1200"/>
              <a:tabLst>
                <a:tab pos="648970" algn="l"/>
              </a:tabLst>
            </a:pPr>
            <a:endPar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buClr>
                <a:srgbClr val="1A1A1A"/>
              </a:buClr>
              <a:buSzPts val="1200"/>
              <a:tabLst>
                <a:tab pos="648970" algn="l"/>
              </a:tabLst>
            </a:pPr>
            <a:r>
              <a:rPr lang="ru-RU" sz="16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Сообщите точный адрес, свою должность, номер телефон для связи, фамилию, имя, отчество, сохраните текст сообщения.</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buClr>
                <a:srgbClr val="1A1A1A"/>
              </a:buClr>
              <a:buSzPts val="1200"/>
              <a:tabLst>
                <a:tab pos="648970" algn="l"/>
              </a:tabLst>
            </a:pPr>
            <a:endPar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buClr>
                <a:srgbClr val="1A1A1A"/>
              </a:buClr>
              <a:buSzPts val="1200"/>
              <a:tabLst>
                <a:tab pos="648970" algn="l"/>
              </a:tabLst>
            </a:pPr>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Случайно узнав о готовящемся теракте, немедленно сообщите об этом в правоохранительные органы, отдел охраны ТГУ, начальнику управления - проректору по безопасности.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48970" algn="l"/>
              </a:tabLst>
            </a:pP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УФСБ России по Томской области - 8(3822)433-730, 8(3822)433-937;</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48970" algn="l"/>
              </a:tabLst>
            </a:pP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УМВД России по Томской области - 8(3822)794-220;</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48970" algn="l"/>
              </a:tabLst>
            </a:pP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начальник управления - проректор по безопасности </a:t>
            </a:r>
            <a:r>
              <a:rPr lang="ru-RU" sz="1600" b="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8(3822)533-573;</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1A1A1A"/>
              </a:buClr>
              <a:buSzPts val="1200"/>
              <a:buFont typeface="Symbol" panose="05050102010706020507" pitchFamily="18" charset="2"/>
              <a:buChar char="-"/>
              <a:tabLst>
                <a:tab pos="648970" algn="l"/>
              </a:tabLst>
            </a:pP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отдел охраны ТГУ </a:t>
            </a:r>
            <a:r>
              <a:rPr lang="ru-RU" sz="1600" b="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8(3822)785-161.</a:t>
            </a:r>
            <a:endParaRPr lang="ru-RU" sz="1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55852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61</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81C7EEDA-5E15-4186-AC6A-777E98DF424F}"/>
              </a:ext>
            </a:extLst>
          </p:cNvPr>
          <p:cNvSpPr txBox="1"/>
          <p:nvPr/>
        </p:nvSpPr>
        <p:spPr>
          <a:xfrm>
            <a:off x="772357" y="1093058"/>
            <a:ext cx="8838782" cy="4524315"/>
          </a:xfrm>
          <a:prstGeom prst="rect">
            <a:avLst/>
          </a:prstGeom>
          <a:solidFill>
            <a:schemeClr val="accent2">
              <a:lumMod val="20000"/>
              <a:lumOff val="8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r>
              <a:rPr lang="ru-RU" sz="1600" b="1" u="sng"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Ответственность граждан за заведомо ложные сообщения о террористическом акте</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В системе преступлений против общественной безопасности такое деяние, как заведомо ложное сообщение об акте терроризма, о готовящихся взрыве, поджоге или иных действиях, создающих опасность гибели людей, причинения значительного имущественного ущерба либо наступления иных общественно опасных последствий, является одним из наиболее тяжких. </a:t>
            </a:r>
          </a:p>
          <a:p>
            <a:pPr indent="450215" algn="just"/>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В результате подобных действий причиняется серьезный материальный ущерб гражданам и государству, так как по ложному вызову незамедлительно выезжают сотрудники правоохранительных органов, противопожарной службы, скорой медицинской помощи, срываются графики работы различных учреждений и предприятий. </a:t>
            </a:r>
          </a:p>
          <a:p>
            <a:pPr indent="450215" algn="just"/>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В связи с такими сообщениями выезд тревожных групп, а также эвакуация граждан должны проводиться обязательно, что приводит к появлению у людей чувства страха, беззащитности и дискомфорта в создавшейся ситуации. </a:t>
            </a:r>
          </a:p>
          <a:p>
            <a:pPr indent="450215" algn="just"/>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Правоохранительные органы всегда действуют из предпосылки существования реальной опасности, поэтому по всем поступившим подобного рода угрозам проводятся проверки, принимаются неотложные меры по поиску взрывных устройств и недопущению возможных негативных последствий. </a:t>
            </a:r>
          </a:p>
          <a:p>
            <a:pPr indent="450215" algn="just"/>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Как следствие, это приводит к вынужденному отвлечению сил и средств для предотвращения мнимой угрозы в ущерб решению задач по обеспечению общественной безопасности.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659354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62</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81C7EEDA-5E15-4186-AC6A-777E98DF424F}"/>
              </a:ext>
            </a:extLst>
          </p:cNvPr>
          <p:cNvSpPr txBox="1"/>
          <p:nvPr/>
        </p:nvSpPr>
        <p:spPr>
          <a:xfrm>
            <a:off x="772357" y="1093058"/>
            <a:ext cx="8838782" cy="4571316"/>
          </a:xfrm>
          <a:prstGeom prst="rect">
            <a:avLst/>
          </a:prstGeom>
          <a:solidFill>
            <a:schemeClr val="accent2">
              <a:lumMod val="20000"/>
              <a:lumOff val="80000"/>
            </a:schemeClr>
          </a:solidFill>
          <a:ln w="38100" cap="flat">
            <a:solidFill>
              <a:srgbClr val="C00000"/>
            </a:solidFill>
            <a:miter lim="400000"/>
          </a:ln>
          <a:effectLst>
            <a:glow rad="228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115000"/>
              </a:lnSpc>
              <a:spcAft>
                <a:spcPts val="1000"/>
              </a:spcAft>
            </a:pPr>
            <a:r>
              <a:rPr lang="ru-RU" sz="14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ЗАВЕДОМО ЛОЖНОЕ СООБЩЕНИЕ ОБ АКТЕ ТЕРРОРИЗМА -</a:t>
            </a:r>
            <a:br>
              <a:rPr lang="ru-RU" sz="14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УГОЛОВНО НАКАЗУЕМОЕ ДЕЯНИЕ!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ru-RU" sz="14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ч. 1 ст. 207 УК РФ предусматривает наказание в виде штрафа в размере до двухсот тысяч рублей или в размере заработной платы или иного дохода осужденного за период до восемнадцати месяцев, либо обязательными работами на срок до четырехсот восьмидесяти часов, либо исправительными работами на срок от одного года до двух лет, либо ограничением свободы на срок до трех лет, либо принудительными работами на срок до трех лет, либо арестом на срок от трех до шести месяцев, либо лишением свободы на срок до трех лет.</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1A1A1A"/>
              </a:buClr>
              <a:buSzPts val="1200"/>
              <a:buFont typeface="Symbol" panose="05050102010706020507" pitchFamily="18" charset="2"/>
              <a:buChar char="-"/>
              <a:tabLst>
                <a:tab pos="635635" algn="l"/>
              </a:tabLst>
            </a:pPr>
            <a:r>
              <a:rPr lang="ru-RU" sz="1400" u="none" strike="noStrike" spc="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ч. 2 ст. 207 УК РФ предусматривает наказание в виде штрафа в размере до одного миллиона рублей или в размере заработной платы или иного дохода осужденного за период от восемнадцати месяцев до трех лет либо лишением свободы на срок до пяти лет.</a:t>
            </a:r>
            <a:endParaRPr lang="ru-RU" sz="1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ru-RU" sz="14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Кроме того, на основании судебного решения подлежат возмещению все затраты и весь ущерб, причиненный таким сообщением. В случае, если такие действия были совершены несовершеннолетними, то возмещение ущерба возлагается на их родителей или законных представителей.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indent="444500" algn="just">
              <a:lnSpc>
                <a:spcPct val="115000"/>
              </a:lnSpc>
              <a:spcAft>
                <a:spcPts val="1000"/>
              </a:spcAft>
            </a:pPr>
            <a:r>
              <a:rPr lang="ru-RU" sz="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44500" algn="just">
              <a:lnSpc>
                <a:spcPct val="115000"/>
              </a:lnSpc>
              <a:spcAft>
                <a:spcPts val="1000"/>
              </a:spcAft>
            </a:pPr>
            <a:r>
              <a:rPr lang="ru-RU" sz="16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Ответственность за совершение данного преступления наступает с 14 лет</a:t>
            </a:r>
            <a:r>
              <a:rPr lang="ru-RU" sz="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609326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00" name="Shape 200"/>
          <p:cNvSpPr/>
          <p:nvPr/>
        </p:nvSpPr>
        <p:spPr>
          <a:xfrm>
            <a:off x="673215" y="2028891"/>
            <a:ext cx="8937924" cy="102242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900">
                <a:solidFill>
                  <a:srgbClr val="535353"/>
                </a:solidFill>
              </a:defRPr>
            </a:lvl1pPr>
          </a:lstStyle>
          <a:p>
            <a:pPr lvl="0">
              <a:defRPr sz="1800">
                <a:solidFill>
                  <a:srgbClr val="000000"/>
                </a:solidFill>
              </a:defRPr>
            </a:pPr>
            <a:r>
              <a:rPr lang="ru-RU" sz="6000" b="1" dirty="0">
                <a:solidFill>
                  <a:schemeClr val="bg1"/>
                </a:solidFill>
              </a:rPr>
              <a:t>    </a:t>
            </a:r>
            <a:r>
              <a:rPr sz="6000" b="1" dirty="0" err="1">
                <a:solidFill>
                  <a:schemeClr val="bg1"/>
                </a:solidFill>
              </a:rPr>
              <a:t>Спасибо</a:t>
            </a:r>
            <a:r>
              <a:rPr sz="6000" b="1" dirty="0">
                <a:solidFill>
                  <a:schemeClr val="bg1"/>
                </a:solidFill>
              </a:rPr>
              <a:t> </a:t>
            </a:r>
            <a:r>
              <a:rPr sz="6000" b="1" dirty="0" err="1">
                <a:solidFill>
                  <a:schemeClr val="bg1"/>
                </a:solidFill>
              </a:rPr>
              <a:t>за</a:t>
            </a:r>
            <a:r>
              <a:rPr sz="6000" b="1" dirty="0">
                <a:solidFill>
                  <a:schemeClr val="bg1"/>
                </a:solidFill>
              </a:rPr>
              <a:t> </a:t>
            </a:r>
            <a:r>
              <a:rPr sz="6000" b="1" dirty="0" err="1">
                <a:solidFill>
                  <a:schemeClr val="bg1"/>
                </a:solidFill>
              </a:rPr>
              <a:t>внимание</a:t>
            </a:r>
            <a:r>
              <a:rPr sz="6000" b="1" dirty="0">
                <a:solidFill>
                  <a:schemeClr val="bg1"/>
                </a:solidFill>
              </a:rPr>
              <a:t>!</a:t>
            </a:r>
          </a:p>
        </p:txBody>
      </p:sp>
      <p:sp>
        <p:nvSpPr>
          <p:cNvPr id="5" name="Shape 200"/>
          <p:cNvSpPr/>
          <p:nvPr/>
        </p:nvSpPr>
        <p:spPr>
          <a:xfrm>
            <a:off x="6576175" y="5313290"/>
            <a:ext cx="2274018" cy="203132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900">
                <a:solidFill>
                  <a:srgbClr val="535353"/>
                </a:solidFill>
              </a:defRPr>
            </a:lvl1pPr>
          </a:lstStyle>
          <a:p>
            <a:endParaRPr lang="ru-RU" sz="1400" dirty="0">
              <a:solidFill>
                <a:schemeClr val="bg1"/>
              </a:solidFill>
            </a:endParaRPr>
          </a:p>
          <a:p>
            <a:endParaRPr lang="ru-RU" sz="1400" dirty="0">
              <a:solidFill>
                <a:schemeClr val="bg1"/>
              </a:solidFill>
            </a:endParaRPr>
          </a:p>
          <a:p>
            <a:endParaRPr lang="ru-RU" sz="1400" dirty="0">
              <a:solidFill>
                <a:schemeClr val="bg1"/>
              </a:solidFill>
            </a:endParaRPr>
          </a:p>
          <a:p>
            <a:r>
              <a:rPr lang="ru-RU" sz="1400" dirty="0">
                <a:solidFill>
                  <a:schemeClr val="bg1"/>
                </a:solidFill>
              </a:rPr>
              <a:t>Обучение в области ГО и ЧС </a:t>
            </a:r>
          </a:p>
          <a:p>
            <a:endParaRPr lang="ru-RU" sz="1400" dirty="0">
              <a:solidFill>
                <a:schemeClr val="bg1"/>
              </a:solidFill>
            </a:endParaRPr>
          </a:p>
          <a:p>
            <a:r>
              <a:rPr lang="ru-RU" sz="1400" dirty="0">
                <a:solidFill>
                  <a:schemeClr val="bg1"/>
                </a:solidFill>
              </a:rPr>
              <a:t> 2022 год</a:t>
            </a:r>
          </a:p>
          <a:p>
            <a:endParaRPr lang="ru-RU" sz="1400" dirty="0">
              <a:solidFill>
                <a:schemeClr val="bg1"/>
              </a:solidFill>
            </a:endParaRPr>
          </a:p>
          <a:p>
            <a:r>
              <a:rPr lang="ru-RU" sz="1400" dirty="0">
                <a:solidFill>
                  <a:schemeClr val="bg1"/>
                </a:solidFill>
              </a:rPr>
              <a:t> </a:t>
            </a:r>
            <a:r>
              <a:rPr lang="ru-RU" sz="1400">
                <a:solidFill>
                  <a:schemeClr val="bg1"/>
                </a:solidFill>
              </a:rPr>
              <a:t>тема №5</a:t>
            </a:r>
            <a:endParaRPr lang="ru-RU" sz="1400" dirty="0">
              <a:solidFill>
                <a:schemeClr val="bg1"/>
              </a:solidFill>
            </a:endParaRPr>
          </a:p>
          <a:p>
            <a:pPr lvl="0">
              <a:defRPr sz="1800">
                <a:solidFill>
                  <a:srgbClr val="000000"/>
                </a:solidFill>
              </a:defRPr>
            </a:pPr>
            <a:endParaRPr sz="1400" dirty="0">
              <a:solidFill>
                <a:schemeClr val="bg1"/>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5314121"/>
            <a:ext cx="1412240" cy="161614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300">
                <a:solidFill>
                  <a:srgbClr val="888888"/>
                </a:solidFill>
              </a:rPr>
              <a:t>7</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DAAE1ADA-88B7-46BF-BC19-58408378115A}"/>
              </a:ext>
            </a:extLst>
          </p:cNvPr>
          <p:cNvSpPr txBox="1"/>
          <p:nvPr/>
        </p:nvSpPr>
        <p:spPr>
          <a:xfrm>
            <a:off x="357810" y="753075"/>
            <a:ext cx="4798390" cy="2092881"/>
          </a:xfrm>
          <a:prstGeom prst="rect">
            <a:avLst/>
          </a:prstGeom>
          <a:solidFill>
            <a:schemeClr val="accent4">
              <a:lumMod val="20000"/>
              <a:lumOff val="80000"/>
            </a:schemeClr>
          </a:solidFill>
          <a:ln w="38100" cap="flat">
            <a:solidFill>
              <a:srgbClr val="7030A0"/>
            </a:solidFill>
            <a:miter lim="400000"/>
          </a:ln>
          <a:effectLst>
            <a:glow rad="139700">
              <a:schemeClr val="accent2">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sz="14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При временном прекращении электроэнергии</a:t>
            </a:r>
            <a:r>
              <a:rPr lang="ru-RU" sz="1800" b="1"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r>
              <a:rPr lang="ru-RU" sz="140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"Внимание всем! Говорит оперативный штаб ЧС. Граждане! В результате природных явлений произошла крупная авария - подача электроэнергии на город временно прекращена. Населению в темное время суток без необходимости не покидать свои дома, быть бдительными, соблюдать меры пожарной безопасности. </a:t>
            </a:r>
          </a:p>
          <a:p>
            <a:pPr algn="ctr"/>
            <a:r>
              <a:rPr lang="ru-RU" sz="1400"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rPr>
              <a:t>В дальнейшем действовать в соответствии с указаниями Оперативного штаба.</a:t>
            </a:r>
          </a:p>
        </p:txBody>
      </p:sp>
      <p:pic>
        <p:nvPicPr>
          <p:cNvPr id="2" name="Рисунок 1">
            <a:extLst>
              <a:ext uri="{FF2B5EF4-FFF2-40B4-BE49-F238E27FC236}">
                <a16:creationId xmlns:a16="http://schemas.microsoft.com/office/drawing/2014/main" id="{0544A555-D163-4A95-AACE-0424FB34B296}"/>
              </a:ext>
            </a:extLst>
          </p:cNvPr>
          <p:cNvPicPr>
            <a:picLocks noChangeAspect="1"/>
          </p:cNvPicPr>
          <p:nvPr/>
        </p:nvPicPr>
        <p:blipFill>
          <a:blip r:embed="rId3"/>
          <a:stretch>
            <a:fillRect/>
          </a:stretch>
        </p:blipFill>
        <p:spPr>
          <a:xfrm>
            <a:off x="5416069" y="433660"/>
            <a:ext cx="4726811" cy="2488444"/>
          </a:xfrm>
          <a:prstGeom prst="rect">
            <a:avLst/>
          </a:prstGeom>
        </p:spPr>
      </p:pic>
      <p:sp>
        <p:nvSpPr>
          <p:cNvPr id="11" name="TextBox 10">
            <a:extLst>
              <a:ext uri="{FF2B5EF4-FFF2-40B4-BE49-F238E27FC236}">
                <a16:creationId xmlns:a16="http://schemas.microsoft.com/office/drawing/2014/main" id="{82248742-FF99-4728-B0A0-74A66BA9A830}"/>
              </a:ext>
            </a:extLst>
          </p:cNvPr>
          <p:cNvSpPr txBox="1"/>
          <p:nvPr/>
        </p:nvSpPr>
        <p:spPr>
          <a:xfrm>
            <a:off x="3498573" y="3338155"/>
            <a:ext cx="6470375" cy="3367076"/>
          </a:xfrm>
          <a:prstGeom prst="rect">
            <a:avLst/>
          </a:prstGeom>
          <a:solidFill>
            <a:schemeClr val="accent1">
              <a:lumMod val="20000"/>
              <a:lumOff val="80000"/>
            </a:schemeClr>
          </a:solidFill>
          <a:ln w="38100" cap="flat">
            <a:solidFill>
              <a:schemeClr val="accent2">
                <a:lumMod val="75000"/>
              </a:schemeClr>
            </a:solidFill>
            <a:miter lim="400000"/>
          </a:ln>
          <a:effectLst>
            <a:glow rad="139700">
              <a:schemeClr val="accent3">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ctr">
              <a:lnSpc>
                <a:spcPct val="80000"/>
              </a:lnSpc>
            </a:pPr>
            <a:endParaRPr lang="ru-RU" sz="1400" b="1" dirty="0">
              <a:latin typeface="Times New Roman" panose="02020603050405020304" pitchFamily="18" charset="0"/>
              <a:cs typeface="Times New Roman" panose="02020603050405020304" pitchFamily="18" charset="0"/>
            </a:endParaRPr>
          </a:p>
          <a:p>
            <a:pPr algn="ctr">
              <a:lnSpc>
                <a:spcPct val="80000"/>
              </a:lnSpc>
            </a:pPr>
            <a:r>
              <a:rPr lang="ru-RU" sz="1400" b="1" dirty="0">
                <a:latin typeface="Times New Roman" panose="02020603050405020304" pitchFamily="18" charset="0"/>
                <a:cs typeface="Times New Roman" panose="02020603050405020304" pitchFamily="18" charset="0"/>
              </a:rPr>
              <a:t>При получении штормового предупреждения</a:t>
            </a:r>
          </a:p>
          <a:p>
            <a:pPr>
              <a:lnSpc>
                <a:spcPct val="80000"/>
              </a:lnSpc>
            </a:pPr>
            <a:r>
              <a:rPr lang="ru-RU" sz="1400" dirty="0">
                <a:latin typeface="Times New Roman" panose="02020603050405020304" pitchFamily="18" charset="0"/>
                <a:cs typeface="Times New Roman" panose="02020603050405020304" pitchFamily="18" charset="0"/>
              </a:rPr>
              <a:t>"Внимание всем! Говорит оперативный штаб ЧС.</a:t>
            </a:r>
          </a:p>
          <a:p>
            <a:pPr>
              <a:lnSpc>
                <a:spcPct val="80000"/>
              </a:lnSpc>
            </a:pPr>
            <a:r>
              <a:rPr lang="ru-RU" sz="1400" dirty="0">
                <a:latin typeface="Times New Roman" panose="02020603050405020304" pitchFamily="18" charset="0"/>
                <a:cs typeface="Times New Roman" panose="02020603050405020304" pitchFamily="18" charset="0"/>
              </a:rPr>
              <a:t>Прослушайте информацию о действиях при получении штормового предупреждения. </a:t>
            </a:r>
          </a:p>
          <a:p>
            <a:pPr>
              <a:lnSpc>
                <a:spcPct val="80000"/>
              </a:lnSpc>
            </a:pPr>
            <a:r>
              <a:rPr lang="ru-RU" sz="1400" dirty="0">
                <a:latin typeface="Times New Roman" panose="02020603050405020304" pitchFamily="18" charset="0"/>
                <a:cs typeface="Times New Roman" panose="02020603050405020304" pitchFamily="18" charset="0"/>
              </a:rPr>
              <a:t>Штормовое предупреждение подается, при усилении ветра до 30 м/сек.</a:t>
            </a:r>
          </a:p>
          <a:p>
            <a:pPr algn="ctr">
              <a:lnSpc>
                <a:spcPct val="80000"/>
              </a:lnSpc>
            </a:pPr>
            <a:endParaRPr lang="ru-RU" sz="1400" b="1" dirty="0">
              <a:latin typeface="Times New Roman" panose="02020603050405020304" pitchFamily="18" charset="0"/>
              <a:cs typeface="Times New Roman" panose="02020603050405020304" pitchFamily="18" charset="0"/>
            </a:endParaRPr>
          </a:p>
          <a:p>
            <a:pPr algn="ctr">
              <a:lnSpc>
                <a:spcPct val="80000"/>
              </a:lnSpc>
            </a:pPr>
            <a:r>
              <a:rPr lang="ru-RU" sz="1400" b="1" dirty="0">
                <a:latin typeface="Times New Roman" panose="02020603050405020304" pitchFamily="18" charset="0"/>
                <a:cs typeface="Times New Roman" panose="02020603050405020304" pitchFamily="18" charset="0"/>
              </a:rPr>
              <a:t>После получения такого предупреждения следует</a:t>
            </a:r>
            <a:r>
              <a:rPr lang="ru-RU" sz="1400" dirty="0">
                <a:latin typeface="Times New Roman" panose="02020603050405020304" pitchFamily="18" charset="0"/>
                <a:cs typeface="Times New Roman" panose="02020603050405020304" pitchFamily="18" charset="0"/>
              </a:rPr>
              <a:t>:</a:t>
            </a:r>
          </a:p>
          <a:p>
            <a:pPr>
              <a:lnSpc>
                <a:spcPct val="80000"/>
              </a:lnSpc>
            </a:pPr>
            <a:r>
              <a:rPr lang="ru-RU" sz="1400" dirty="0">
                <a:latin typeface="Times New Roman" panose="02020603050405020304" pitchFamily="18" charset="0"/>
                <a:cs typeface="Times New Roman" panose="02020603050405020304" pitchFamily="18" charset="0"/>
              </a:rPr>
              <a:t>- очисть балконы и территории дворов от легких предметов или укрепить их;</a:t>
            </a:r>
          </a:p>
          <a:p>
            <a:pPr>
              <a:lnSpc>
                <a:spcPct val="80000"/>
              </a:lnSpc>
            </a:pPr>
            <a:r>
              <a:rPr lang="ru-RU" sz="1400" dirty="0">
                <a:latin typeface="Times New Roman" panose="02020603050405020304" pitchFamily="18" charset="0"/>
                <a:cs typeface="Times New Roman" panose="02020603050405020304" pitchFamily="18" charset="0"/>
              </a:rPr>
              <a:t>- закрыть на замки и засовы все окна и двери;</a:t>
            </a:r>
          </a:p>
          <a:p>
            <a:pPr>
              <a:lnSpc>
                <a:spcPct val="80000"/>
              </a:lnSpc>
            </a:pPr>
            <a:r>
              <a:rPr lang="ru-RU" sz="1400" dirty="0">
                <a:latin typeface="Times New Roman" panose="02020603050405020304" pitchFamily="18" charset="0"/>
                <a:cs typeface="Times New Roman" panose="02020603050405020304" pitchFamily="18" charset="0"/>
              </a:rPr>
              <a:t>- укрепить, по возможности, крыши, печные и вентиляционные трубы;</a:t>
            </a:r>
          </a:p>
          <a:p>
            <a:pPr>
              <a:lnSpc>
                <a:spcPct val="80000"/>
              </a:lnSpc>
            </a:pPr>
            <a:r>
              <a:rPr lang="ru-RU" sz="1400" dirty="0">
                <a:latin typeface="Times New Roman" panose="02020603050405020304" pitchFamily="18" charset="0"/>
                <a:cs typeface="Times New Roman" panose="02020603050405020304" pitchFamily="18" charset="0"/>
              </a:rPr>
              <a:t>- заделать щитами ставни и окна в чердачных помещениях;</a:t>
            </a:r>
          </a:p>
          <a:p>
            <a:pPr>
              <a:lnSpc>
                <a:spcPct val="80000"/>
              </a:lnSpc>
            </a:pPr>
            <a:r>
              <a:rPr lang="ru-RU" sz="1400" dirty="0">
                <a:latin typeface="Times New Roman" panose="02020603050405020304" pitchFamily="18" charset="0"/>
                <a:cs typeface="Times New Roman" panose="02020603050405020304" pitchFamily="18" charset="0"/>
              </a:rPr>
              <a:t>- потушить огонь в печах;</a:t>
            </a:r>
          </a:p>
          <a:p>
            <a:pPr>
              <a:lnSpc>
                <a:spcPct val="80000"/>
              </a:lnSpc>
            </a:pPr>
            <a:r>
              <a:rPr lang="ru-RU" sz="1400" dirty="0">
                <a:latin typeface="Times New Roman" panose="02020603050405020304" pitchFamily="18" charset="0"/>
                <a:cs typeface="Times New Roman" panose="02020603050405020304" pitchFamily="18" charset="0"/>
              </a:rPr>
              <a:t>- подготовить медицинские аптечки и упаковать запасы продуктов и воды на 2-3 суток;</a:t>
            </a:r>
          </a:p>
          <a:p>
            <a:pPr>
              <a:lnSpc>
                <a:spcPct val="80000"/>
              </a:lnSpc>
            </a:pPr>
            <a:r>
              <a:rPr lang="ru-RU" sz="1400" dirty="0">
                <a:latin typeface="Times New Roman" panose="02020603050405020304" pitchFamily="18" charset="0"/>
                <a:cs typeface="Times New Roman" panose="02020603050405020304" pitchFamily="18" charset="0"/>
              </a:rPr>
              <a:t>- подготовить автономные источники освещения (фонари, керосиновые лампы, свечи);</a:t>
            </a:r>
          </a:p>
          <a:p>
            <a:pPr marL="285750" indent="-285750">
              <a:lnSpc>
                <a:spcPct val="80000"/>
              </a:lnSpc>
              <a:buFontTx/>
              <a:buChar char="-"/>
            </a:pPr>
            <a:r>
              <a:rPr lang="ru-RU" sz="1400" dirty="0">
                <a:latin typeface="Times New Roman" panose="02020603050405020304" pitchFamily="18" charset="0"/>
                <a:cs typeface="Times New Roman" panose="02020603050405020304" pitchFamily="18" charset="0"/>
              </a:rPr>
              <a:t>перейти из легких построек в более прочные здания.</a:t>
            </a:r>
          </a:p>
          <a:p>
            <a:pPr marL="285750" indent="-285750">
              <a:lnSpc>
                <a:spcPct val="80000"/>
              </a:lnSpc>
              <a:buFontTx/>
              <a:buChar char="-"/>
            </a:pPr>
            <a:endParaRPr lang="ru-RU" sz="14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9AB32198-C70A-49FD-B662-A4ABD1AC86A0}"/>
              </a:ext>
            </a:extLst>
          </p:cNvPr>
          <p:cNvPicPr>
            <a:picLocks noChangeAspect="1"/>
          </p:cNvPicPr>
          <p:nvPr/>
        </p:nvPicPr>
        <p:blipFill>
          <a:blip r:embed="rId4"/>
          <a:stretch>
            <a:fillRect/>
          </a:stretch>
        </p:blipFill>
        <p:spPr>
          <a:xfrm>
            <a:off x="458027" y="3339615"/>
            <a:ext cx="2533650" cy="1428750"/>
          </a:xfrm>
          <a:prstGeom prst="rect">
            <a:avLst/>
          </a:prstGeom>
          <a:ln w="38100">
            <a:solidFill>
              <a:schemeClr val="accent2">
                <a:lumMod val="75000"/>
              </a:schemeClr>
            </a:solidFill>
          </a:ln>
          <a:effectLst>
            <a:glow rad="139700">
              <a:schemeClr val="accent3">
                <a:satMod val="175000"/>
                <a:alpha val="40000"/>
              </a:schemeClr>
            </a:glow>
          </a:effectLst>
        </p:spPr>
      </p:pic>
      <p:pic>
        <p:nvPicPr>
          <p:cNvPr id="7" name="Рисунок 6">
            <a:extLst>
              <a:ext uri="{FF2B5EF4-FFF2-40B4-BE49-F238E27FC236}">
                <a16:creationId xmlns:a16="http://schemas.microsoft.com/office/drawing/2014/main" id="{A05F5CA6-15AB-4B4A-A92F-7401E2D43EDC}"/>
              </a:ext>
            </a:extLst>
          </p:cNvPr>
          <p:cNvPicPr>
            <a:picLocks noChangeAspect="1"/>
          </p:cNvPicPr>
          <p:nvPr/>
        </p:nvPicPr>
        <p:blipFill>
          <a:blip r:embed="rId5"/>
          <a:stretch>
            <a:fillRect/>
          </a:stretch>
        </p:blipFill>
        <p:spPr>
          <a:xfrm>
            <a:off x="458027" y="5107109"/>
            <a:ext cx="2533649" cy="1428750"/>
          </a:xfrm>
          <a:prstGeom prst="rect">
            <a:avLst/>
          </a:prstGeom>
          <a:ln w="38100">
            <a:solidFill>
              <a:schemeClr val="accent2">
                <a:lumMod val="75000"/>
              </a:schemeClr>
            </a:solidFill>
          </a:ln>
          <a:effectLst>
            <a:glow rad="139700">
              <a:schemeClr val="accent3">
                <a:satMod val="175000"/>
                <a:alpha val="40000"/>
              </a:schemeClr>
            </a:glow>
          </a:effectLst>
        </p:spPr>
      </p:pic>
    </p:spTree>
    <p:extLst>
      <p:ext uri="{BB962C8B-B14F-4D97-AF65-F5344CB8AC3E}">
        <p14:creationId xmlns:p14="http://schemas.microsoft.com/office/powerpoint/2010/main" val="175272409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8</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№5</a:t>
            </a:r>
          </a:p>
        </p:txBody>
      </p:sp>
      <p:sp>
        <p:nvSpPr>
          <p:cNvPr id="6" name="TextBox 5">
            <a:extLst>
              <a:ext uri="{FF2B5EF4-FFF2-40B4-BE49-F238E27FC236}">
                <a16:creationId xmlns:a16="http://schemas.microsoft.com/office/drawing/2014/main" id="{3D268ACE-B175-4884-8C65-372A78EE6A22}"/>
              </a:ext>
            </a:extLst>
          </p:cNvPr>
          <p:cNvSpPr txBox="1"/>
          <p:nvPr/>
        </p:nvSpPr>
        <p:spPr>
          <a:xfrm>
            <a:off x="518091" y="320042"/>
            <a:ext cx="9315630" cy="1323439"/>
          </a:xfrm>
          <a:prstGeom prst="rect">
            <a:avLst/>
          </a:prstGeom>
          <a:solidFill>
            <a:schemeClr val="accent4">
              <a:lumMod val="20000"/>
              <a:lumOff val="80000"/>
            </a:schemeClr>
          </a:solidFill>
          <a:ln w="38100" cap="flat">
            <a:solidFill>
              <a:srgbClr val="C00000"/>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ct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Если ураган застал Вас на улице, необходимо</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держаться подальше от легких построек, мостов, эстакад, ЛЭП, мачт, деревьев;</a:t>
            </a:r>
          </a:p>
          <a:p>
            <a:pPr indent="457200"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защищаться от летящих предметов листами фанеры, досками, ящиками, другими подручными средствами;</a:t>
            </a:r>
          </a:p>
          <a:p>
            <a:pPr indent="457200" algn="just"/>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попытаться быстрее укрыться в подвалах, погребах, других заглубленных помещениях.</a:t>
            </a:r>
          </a:p>
        </p:txBody>
      </p:sp>
      <p:sp>
        <p:nvSpPr>
          <p:cNvPr id="7" name="TextBox 6">
            <a:extLst>
              <a:ext uri="{FF2B5EF4-FFF2-40B4-BE49-F238E27FC236}">
                <a16:creationId xmlns:a16="http://schemas.microsoft.com/office/drawing/2014/main" id="{C6E2D409-C787-4FE5-8001-5F4ABF457B7E}"/>
              </a:ext>
            </a:extLst>
          </p:cNvPr>
          <p:cNvSpPr txBox="1"/>
          <p:nvPr/>
        </p:nvSpPr>
        <p:spPr>
          <a:xfrm>
            <a:off x="480107" y="4636456"/>
            <a:ext cx="9352186" cy="1815882"/>
          </a:xfrm>
          <a:prstGeom prst="rect">
            <a:avLst/>
          </a:prstGeom>
          <a:solidFill>
            <a:schemeClr val="accent4">
              <a:lumMod val="20000"/>
              <a:lumOff val="80000"/>
            </a:schemeClr>
          </a:solidFill>
          <a:ln w="38100" cap="flat">
            <a:solidFill>
              <a:schemeClr val="accent4">
                <a:lumMod val="75000"/>
              </a:schemeClr>
            </a:solidFill>
            <a:miter lim="400000"/>
          </a:ln>
          <a:effectLst>
            <a:glow rad="101600">
              <a:schemeClr val="accent2">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algn="just"/>
            <a:r>
              <a:rPr lang="ru-RU" sz="1600" dirty="0">
                <a:latin typeface="Times New Roman" panose="02020603050405020304" pitchFamily="18" charset="0"/>
                <a:cs typeface="Times New Roman" panose="02020603050405020304" pitchFamily="18" charset="0"/>
              </a:rPr>
              <a:t>Как показывает практика, отсутствие информации или ее недостаток способствуют возникновению слухов, появляются рассказы различных «очевидцев». </a:t>
            </a:r>
          </a:p>
          <a:p>
            <a:pPr algn="just"/>
            <a:r>
              <a:rPr lang="ru-RU" sz="1600" dirty="0">
                <a:latin typeface="Times New Roman" panose="02020603050405020304" pitchFamily="18" charset="0"/>
                <a:cs typeface="Times New Roman" panose="02020603050405020304" pitchFamily="18" charset="0"/>
              </a:rPr>
              <a:t>Все это - среда для возникновения панических настроений. </a:t>
            </a:r>
          </a:p>
          <a:p>
            <a:pPr algn="just"/>
            <a:r>
              <a:rPr lang="ru-RU" sz="1600" dirty="0">
                <a:latin typeface="Times New Roman" panose="02020603050405020304" pitchFamily="18" charset="0"/>
                <a:cs typeface="Times New Roman" panose="02020603050405020304" pitchFamily="18" charset="0"/>
              </a:rPr>
              <a:t>Паника может принести значительно больше негативных последствий, чем само стихийное бедствие или авария. </a:t>
            </a:r>
          </a:p>
          <a:p>
            <a:pPr algn="just"/>
            <a:r>
              <a:rPr lang="ru-RU" sz="1600" dirty="0">
                <a:latin typeface="Times New Roman" panose="02020603050405020304" pitchFamily="18" charset="0"/>
                <a:cs typeface="Times New Roman" panose="02020603050405020304" pitchFamily="18" charset="0"/>
              </a:rPr>
              <a:t>Еще более важно, чтобы информация, данная населению, была правильно понята и из нее сделаны разумные выводы.</a:t>
            </a:r>
          </a:p>
        </p:txBody>
      </p:sp>
      <p:pic>
        <p:nvPicPr>
          <p:cNvPr id="3" name="Рисунок 2">
            <a:extLst>
              <a:ext uri="{FF2B5EF4-FFF2-40B4-BE49-F238E27FC236}">
                <a16:creationId xmlns:a16="http://schemas.microsoft.com/office/drawing/2014/main" id="{724AD977-7C9B-49AB-89DF-057C2539B639}"/>
              </a:ext>
            </a:extLst>
          </p:cNvPr>
          <p:cNvPicPr>
            <a:picLocks noChangeAspect="1"/>
          </p:cNvPicPr>
          <p:nvPr/>
        </p:nvPicPr>
        <p:blipFill>
          <a:blip r:embed="rId3"/>
          <a:stretch>
            <a:fillRect/>
          </a:stretch>
        </p:blipFill>
        <p:spPr>
          <a:xfrm>
            <a:off x="6619461" y="1926662"/>
            <a:ext cx="3194553" cy="2287530"/>
          </a:xfrm>
          <a:prstGeom prst="rect">
            <a:avLst/>
          </a:prstGeom>
          <a:ln w="38100">
            <a:solidFill>
              <a:srgbClr val="0070C0"/>
            </a:solidFill>
          </a:ln>
        </p:spPr>
      </p:pic>
      <p:pic>
        <p:nvPicPr>
          <p:cNvPr id="4" name="Рисунок 3">
            <a:extLst>
              <a:ext uri="{FF2B5EF4-FFF2-40B4-BE49-F238E27FC236}">
                <a16:creationId xmlns:a16="http://schemas.microsoft.com/office/drawing/2014/main" id="{9D7576DB-DA93-4A57-87A0-36039F0CCF50}"/>
              </a:ext>
            </a:extLst>
          </p:cNvPr>
          <p:cNvPicPr>
            <a:picLocks noChangeAspect="1"/>
          </p:cNvPicPr>
          <p:nvPr/>
        </p:nvPicPr>
        <p:blipFill>
          <a:blip r:embed="rId4"/>
          <a:stretch>
            <a:fillRect/>
          </a:stretch>
        </p:blipFill>
        <p:spPr>
          <a:xfrm>
            <a:off x="461828" y="1926662"/>
            <a:ext cx="5883905" cy="2287530"/>
          </a:xfrm>
          <a:prstGeom prst="rect">
            <a:avLst/>
          </a:prstGeom>
          <a:ln w="38100">
            <a:solidFill>
              <a:schemeClr val="accent5">
                <a:lumMod val="75000"/>
              </a:schemeClr>
            </a:solidFill>
          </a:ln>
        </p:spPr>
      </p:pic>
    </p:spTree>
    <p:extLst>
      <p:ext uri="{BB962C8B-B14F-4D97-AF65-F5344CB8AC3E}">
        <p14:creationId xmlns:p14="http://schemas.microsoft.com/office/powerpoint/2010/main" val="27804659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300">
                <a:solidFill>
                  <a:srgbClr val="888888"/>
                </a:solidFill>
              </a:rPr>
              <a:t>9</a:t>
            </a:fld>
            <a:endParaRPr sz="1300">
              <a:solidFill>
                <a:srgbClr val="888888"/>
              </a:solidFill>
            </a:endParaRPr>
          </a:p>
        </p:txBody>
      </p:sp>
      <p:pic>
        <p:nvPicPr>
          <p:cNvPr id="9" name="image1.jpg"/>
          <p:cNvPicPr/>
          <p:nvPr/>
        </p:nvPicPr>
        <p:blipFill>
          <a:blip r:embed="rId2"/>
          <a:stretch>
            <a:fillRect/>
          </a:stretch>
        </p:blipFill>
        <p:spPr>
          <a:xfrm>
            <a:off x="461828" y="6911069"/>
            <a:ext cx="621059" cy="497200"/>
          </a:xfrm>
          <a:prstGeom prst="rect">
            <a:avLst/>
          </a:prstGeom>
          <a:ln w="12700">
            <a:miter lim="400000"/>
          </a:ln>
        </p:spPr>
      </p:pic>
      <p:sp>
        <p:nvSpPr>
          <p:cNvPr id="10" name="Shape 14"/>
          <p:cNvSpPr/>
          <p:nvPr/>
        </p:nvSpPr>
        <p:spPr>
          <a:xfrm>
            <a:off x="1240905" y="6874603"/>
            <a:ext cx="5074170"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535353"/>
                </a:solidFill>
              </a:defRPr>
            </a:lvl1pPr>
          </a:lstStyle>
          <a:p>
            <a:pPr lvl="0">
              <a:defRPr sz="1800">
                <a:solidFill>
                  <a:srgbClr val="000000"/>
                </a:solidFill>
              </a:defRPr>
            </a:pPr>
            <a:r>
              <a:rPr lang="ru-RU" sz="1200" b="0" dirty="0">
                <a:solidFill>
                  <a:schemeClr val="tx2">
                    <a:lumMod val="75000"/>
                  </a:schemeClr>
                </a:solidFill>
              </a:rPr>
              <a:t>Обучение в области ГО и ЧС , 2022 год, тема №4</a:t>
            </a:r>
          </a:p>
        </p:txBody>
      </p:sp>
      <p:sp>
        <p:nvSpPr>
          <p:cNvPr id="11" name="TextBox 10">
            <a:extLst>
              <a:ext uri="{FF2B5EF4-FFF2-40B4-BE49-F238E27FC236}">
                <a16:creationId xmlns:a16="http://schemas.microsoft.com/office/drawing/2014/main" id="{5EF10CAD-8F93-47E4-9C81-0A050F979BE3}"/>
              </a:ext>
            </a:extLst>
          </p:cNvPr>
          <p:cNvSpPr txBox="1"/>
          <p:nvPr/>
        </p:nvSpPr>
        <p:spPr>
          <a:xfrm>
            <a:off x="655982" y="433660"/>
            <a:ext cx="9158033" cy="1077218"/>
          </a:xfrm>
          <a:prstGeom prst="rect">
            <a:avLst/>
          </a:prstGeom>
          <a:solidFill>
            <a:schemeClr val="accent1">
              <a:lumMod val="20000"/>
              <a:lumOff val="80000"/>
            </a:schemeClr>
          </a:solidFill>
          <a:ln w="38100" cap="flat">
            <a:solidFill>
              <a:schemeClr val="accent5">
                <a:lumMod val="75000"/>
              </a:schemeClr>
            </a:solidFill>
            <a:miter lim="400000"/>
          </a:ln>
          <a:effectLst>
            <a:glow rad="139700">
              <a:schemeClr val="accent4">
                <a:satMod val="175000"/>
                <a:alpha val="40000"/>
              </a:schemeClr>
            </a:glow>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wrap="square">
            <a:spAutoFit/>
          </a:bodyPr>
          <a:lstStyle/>
          <a:p>
            <a:pPr algn="ctr"/>
            <a:r>
              <a:rPr lang="ru-RU" sz="1600" dirty="0">
                <a:latin typeface="Times New Roman" panose="02020603050405020304" pitchFamily="18" charset="0"/>
                <a:cs typeface="Times New Roman" panose="02020603050405020304" pitchFamily="18" charset="0"/>
              </a:rPr>
              <a:t>Следует брать с собой только самое необходимое: личные документы (паспорт, военный билет, свидетельства о браке и рождении детей, пенсионное удостоверение), деньги, продукты питания на 2-3 суток и питьевую воду, одежду, обувь (в том числе и теплую), принадлежности туалета, белье. </a:t>
            </a:r>
          </a:p>
          <a:p>
            <a:pPr algn="ctr"/>
            <a:r>
              <a:rPr lang="ru-RU" sz="1600" dirty="0">
                <a:latin typeface="Times New Roman" panose="02020603050405020304" pitchFamily="18" charset="0"/>
                <a:cs typeface="Times New Roman" panose="02020603050405020304" pitchFamily="18" charset="0"/>
              </a:rPr>
              <a:t>Целесообразно иметь кружку, чашку, ложку, перочинный нож, спички, карманный фонарь. </a:t>
            </a:r>
          </a:p>
        </p:txBody>
      </p:sp>
      <p:sp>
        <p:nvSpPr>
          <p:cNvPr id="7" name="TextBox 6">
            <a:extLst>
              <a:ext uri="{FF2B5EF4-FFF2-40B4-BE49-F238E27FC236}">
                <a16:creationId xmlns:a16="http://schemas.microsoft.com/office/drawing/2014/main" id="{6F55DFCE-6C96-45F7-874A-FF33E52E48EF}"/>
              </a:ext>
            </a:extLst>
          </p:cNvPr>
          <p:cNvSpPr txBox="1"/>
          <p:nvPr/>
        </p:nvSpPr>
        <p:spPr>
          <a:xfrm>
            <a:off x="655982" y="5268635"/>
            <a:ext cx="9158033" cy="640688"/>
          </a:xfrm>
          <a:prstGeom prst="rect">
            <a:avLst/>
          </a:prstGeom>
          <a:solidFill>
            <a:schemeClr val="accent5">
              <a:lumMod val="20000"/>
              <a:lumOff val="80000"/>
            </a:schemeClr>
          </a:solidFill>
          <a:ln w="38100" cap="flat">
            <a:solidFill>
              <a:srgbClr val="7030A0"/>
            </a:solidFill>
            <a:miter lim="400000"/>
          </a:ln>
          <a:effectLst>
            <a:glow rad="139700">
              <a:schemeClr val="accent4">
                <a:satMod val="175000"/>
                <a:alpha val="40000"/>
              </a:schemeClr>
            </a:glow>
          </a:effectLst>
        </p:spPr>
        <p:style>
          <a:lnRef idx="0">
            <a:scrgbClr r="0" g="0" b="0"/>
          </a:lnRef>
          <a:fillRef idx="0">
            <a:scrgbClr r="0" g="0" b="0"/>
          </a:fillRef>
          <a:effectRef idx="0">
            <a:scrgbClr r="0" g="0" b="0"/>
          </a:effectRef>
          <a:fontRef idx="none"/>
        </p:style>
        <p:txBody>
          <a:bodyPr wrap="square">
            <a:spAutoFit/>
          </a:bodyPr>
          <a:lstStyle/>
          <a:p>
            <a:pPr indent="457200" algn="just">
              <a:lnSpc>
                <a:spcPct val="115000"/>
              </a:lnSpc>
              <a:spcAft>
                <a:spcPts val="1000"/>
              </a:spcAft>
            </a:pPr>
            <a:r>
              <a:rPr lang="ru-RU"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Перед уходом из квартиры необходимо выключить все осветительные и нагревательные приборы, закрыть краны водопроводной сети, окна, форточки, закрыть квартиру на замок.</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0B29D9E1-7F9C-48D4-94CA-5A5DC49D9B45}"/>
              </a:ext>
            </a:extLst>
          </p:cNvPr>
          <p:cNvPicPr>
            <a:picLocks noChangeAspect="1"/>
          </p:cNvPicPr>
          <p:nvPr/>
        </p:nvPicPr>
        <p:blipFill>
          <a:blip r:embed="rId3"/>
          <a:stretch>
            <a:fillRect/>
          </a:stretch>
        </p:blipFill>
        <p:spPr>
          <a:xfrm>
            <a:off x="655983" y="1966549"/>
            <a:ext cx="4219716" cy="2846414"/>
          </a:xfrm>
          <a:prstGeom prst="rect">
            <a:avLst/>
          </a:prstGeom>
          <a:ln w="38100">
            <a:solidFill>
              <a:schemeClr val="accent5">
                <a:lumMod val="75000"/>
              </a:schemeClr>
            </a:solidFill>
          </a:ln>
          <a:effectLst>
            <a:glow rad="139700">
              <a:schemeClr val="accent4">
                <a:satMod val="175000"/>
                <a:alpha val="40000"/>
              </a:schemeClr>
            </a:glow>
          </a:effectLst>
        </p:spPr>
      </p:pic>
      <p:pic>
        <p:nvPicPr>
          <p:cNvPr id="4" name="Рисунок 3">
            <a:extLst>
              <a:ext uri="{FF2B5EF4-FFF2-40B4-BE49-F238E27FC236}">
                <a16:creationId xmlns:a16="http://schemas.microsoft.com/office/drawing/2014/main" id="{F23370D2-7F25-4E7C-BB0B-03C0A4CB02B7}"/>
              </a:ext>
            </a:extLst>
          </p:cNvPr>
          <p:cNvPicPr>
            <a:picLocks noChangeAspect="1"/>
          </p:cNvPicPr>
          <p:nvPr/>
        </p:nvPicPr>
        <p:blipFill>
          <a:blip r:embed="rId4"/>
          <a:stretch>
            <a:fillRect/>
          </a:stretch>
        </p:blipFill>
        <p:spPr>
          <a:xfrm>
            <a:off x="5436704" y="1966549"/>
            <a:ext cx="4377311" cy="2792246"/>
          </a:xfrm>
          <a:prstGeom prst="rect">
            <a:avLst/>
          </a:prstGeom>
          <a:ln w="38100">
            <a:solidFill>
              <a:srgbClr val="0070C0"/>
            </a:solidFill>
          </a:ln>
          <a:effectLst>
            <a:glow rad="139700">
              <a:schemeClr val="accent4">
                <a:satMod val="175000"/>
                <a:alpha val="40000"/>
              </a:schemeClr>
            </a:glow>
          </a:effectLst>
        </p:spPr>
      </p:pic>
    </p:spTree>
    <p:extLst>
      <p:ext uri="{BB962C8B-B14F-4D97-AF65-F5344CB8AC3E}">
        <p14:creationId xmlns:p14="http://schemas.microsoft.com/office/powerpoint/2010/main" val="3567308781"/>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2479</TotalTime>
  <Words>11198</Words>
  <Application>Microsoft Office PowerPoint</Application>
  <PresentationFormat>Произвольный</PresentationFormat>
  <Paragraphs>767</Paragraphs>
  <Slides>63</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63</vt:i4>
      </vt:variant>
    </vt:vector>
  </HeadingPairs>
  <TitlesOfParts>
    <vt:vector size="71" baseType="lpstr">
      <vt:lpstr>Arial</vt:lpstr>
      <vt:lpstr>Calibri</vt:lpstr>
      <vt:lpstr>Calibri Light</vt:lpstr>
      <vt:lpstr>Helvetica Neue</vt:lpstr>
      <vt:lpstr>Symbol</vt:lpstr>
      <vt:lpstr>Times</vt:lpstr>
      <vt:lpstr>Times New Roman</vt:lpstr>
      <vt:lpstr>Default</vt:lpstr>
      <vt:lpstr>  Отдел ГО, ЧС и пожарной безопасности  Курсовое обучение на 2022 год по рабочей программе по подготовке работников ТГУ в области гражданской обороны и защиты от чрезвычайных ситуаций  тема №5</vt:lpstr>
      <vt:lpstr>   Действия работников организации  при угрозе и возникновении  чрезвычайных ситуации и военных конфликтов, угрозе и совершения террористических актов.    </vt:lpstr>
      <vt:lpstr>УЧЕБНЫЕ ВОПРОСЫ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Реализация программы повышения конкурентоспособности Томского государственного университета, II этап, 2015-2016 гг.</dc:title>
  <dc:creator>Katya Shestakova</dc:creator>
  <cp:lastModifiedBy>Андрей</cp:lastModifiedBy>
  <cp:revision>116</cp:revision>
  <dcterms:modified xsi:type="dcterms:W3CDTF">2022-04-21T04:26:44Z</dcterms:modified>
</cp:coreProperties>
</file>