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Университет как «Церковь Разума»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6912768" cy="2592288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Характеристики: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0070C0"/>
                </a:solidFill>
              </a:rPr>
              <a:t>Вера захотела опереться на разум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0070C0"/>
                </a:solidFill>
              </a:rPr>
              <a:t>Автономия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0070C0"/>
                </a:solidFill>
              </a:rPr>
              <a:t>Точка </a:t>
            </a:r>
            <a:r>
              <a:rPr lang="ru-RU" sz="4000" dirty="0" err="1" smtClean="0">
                <a:solidFill>
                  <a:srgbClr val="0070C0"/>
                </a:solidFill>
              </a:rPr>
              <a:t>трансценденции</a:t>
            </a:r>
            <a:endParaRPr lang="ru-RU" sz="4000" dirty="0" smtClean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4000" dirty="0" err="1" smtClean="0">
                <a:solidFill>
                  <a:srgbClr val="0070C0"/>
                </a:solidFill>
              </a:rPr>
              <a:t>Universitas</a:t>
            </a:r>
            <a:r>
              <a:rPr lang="en-US" sz="4000" dirty="0" smtClean="0">
                <a:solidFill>
                  <a:srgbClr val="0070C0"/>
                </a:solidFill>
              </a:rPr>
              <a:t> – </a:t>
            </a:r>
            <a:r>
              <a:rPr lang="ru-RU" sz="4000" dirty="0" smtClean="0">
                <a:solidFill>
                  <a:srgbClr val="0070C0"/>
                </a:solidFill>
              </a:rPr>
              <a:t>единство культурной </a:t>
            </a:r>
            <a:r>
              <a:rPr lang="ru-RU" sz="4000" dirty="0" smtClean="0">
                <a:solidFill>
                  <a:srgbClr val="0070C0"/>
                </a:solidFill>
              </a:rPr>
              <a:t>базы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4000" dirty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4000" dirty="0" smtClean="0">
              <a:solidFill>
                <a:srgbClr val="0070C0"/>
              </a:solidFill>
            </a:endParaRP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25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3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Когнитивный университет как перспектива (университет – «когнитивный  остров»)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Повышение роли университета как субъекта производства знаний и технологий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Подготовка интеллекта, который становится производительной силой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Подготовка нового субъекта – </a:t>
            </a:r>
            <a:r>
              <a:rPr lang="ru-RU" dirty="0" err="1" smtClean="0">
                <a:solidFill>
                  <a:srgbClr val="0070C0"/>
                </a:solidFill>
              </a:rPr>
              <a:t>трансфессионала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Возвращение к единству корпоративной и профессорской культур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Опережающее развитие (не отвечает слепа на запросы работодателя)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2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44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5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91264" cy="137301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Классический университет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(В</a:t>
            </a:r>
            <a:r>
              <a:rPr lang="ru-RU" dirty="0" smtClean="0">
                <a:solidFill>
                  <a:srgbClr val="0070C0"/>
                </a:solidFill>
              </a:rPr>
              <a:t>. фон Гумбольдт) </a:t>
            </a:r>
            <a:r>
              <a:rPr lang="ru-RU" dirty="0" smtClean="0">
                <a:solidFill>
                  <a:srgbClr val="0070C0"/>
                </a:solidFill>
              </a:rPr>
              <a:t>1809 г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17971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accent1"/>
                </a:solidFill>
              </a:rPr>
              <a:t>Характеристики:</a:t>
            </a:r>
          </a:p>
          <a:p>
            <a:r>
              <a:rPr lang="ru-RU" sz="4000" dirty="0" smtClean="0">
                <a:solidFill>
                  <a:schemeClr val="accent1"/>
                </a:solidFill>
              </a:rPr>
              <a:t>Академическая свобода</a:t>
            </a:r>
          </a:p>
          <a:p>
            <a:r>
              <a:rPr lang="ru-RU" sz="4000" dirty="0" smtClean="0">
                <a:solidFill>
                  <a:schemeClr val="accent1"/>
                </a:solidFill>
              </a:rPr>
              <a:t>Совместные научные исследования </a:t>
            </a:r>
            <a:r>
              <a:rPr lang="ru-RU" sz="4000" dirty="0" smtClean="0">
                <a:solidFill>
                  <a:srgbClr val="0070C0"/>
                </a:solidFill>
              </a:rPr>
              <a:t>профессора и студента в области фундаментальной науки</a:t>
            </a:r>
          </a:p>
          <a:p>
            <a:r>
              <a:rPr lang="ru-RU" sz="4000" dirty="0" err="1" smtClean="0">
                <a:solidFill>
                  <a:srgbClr val="0070C0"/>
                </a:solidFill>
              </a:rPr>
              <a:t>Гуманитаризация</a:t>
            </a:r>
            <a:r>
              <a:rPr lang="ru-RU" sz="4000" dirty="0" smtClean="0">
                <a:solidFill>
                  <a:srgbClr val="0070C0"/>
                </a:solidFill>
              </a:rPr>
              <a:t> образования  как сопровождение фундаментальных исследований (высокая духовно-гуманитарная атмосфера, духовный аристократизм)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Задавал язык описания релевантной времени картины мира</a:t>
            </a:r>
          </a:p>
          <a:p>
            <a:r>
              <a:rPr lang="ru-RU" sz="4000" dirty="0" err="1" smtClean="0">
                <a:solidFill>
                  <a:srgbClr val="0070C0"/>
                </a:solidFill>
              </a:rPr>
              <a:t>Идеалотворчество</a:t>
            </a:r>
            <a:endParaRPr lang="ru-RU" sz="4000" dirty="0" smtClean="0">
              <a:solidFill>
                <a:srgbClr val="0070C0"/>
              </a:solidFill>
            </a:endParaRPr>
          </a:p>
          <a:p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Universitas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 как единство корпоративной и профессорской культур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122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Классический университет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dirty="0" smtClean="0">
                <a:solidFill>
                  <a:srgbClr val="0070C0"/>
                </a:solidFill>
              </a:rPr>
              <a:t>М.В. Ломоносов) 1725 г.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Мерцающая академическая свобода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Гуманитарный акцент в научных исследованиях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Хотел бы задавать язык описания картины мира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Univtrsitas</a:t>
            </a:r>
            <a:r>
              <a:rPr lang="en-US" dirty="0" smtClean="0">
                <a:solidFill>
                  <a:srgbClr val="0070C0"/>
                </a:solidFill>
              </a:rPr>
              <a:t> – </a:t>
            </a:r>
            <a:r>
              <a:rPr lang="ru-RU" dirty="0" smtClean="0">
                <a:solidFill>
                  <a:srgbClr val="0070C0"/>
                </a:solidFill>
              </a:rPr>
              <a:t>единая профессорская культура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2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Общие характеристики 2-х моделей классического </a:t>
            </a:r>
            <a:r>
              <a:rPr lang="ru-RU" dirty="0" smtClean="0">
                <a:solidFill>
                  <a:srgbClr val="0070C0"/>
                </a:solidFill>
              </a:rPr>
              <a:t>университета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809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«Интеллигентность духа» (Х. </a:t>
            </a:r>
            <a:r>
              <a:rPr lang="ru-RU" sz="4000" dirty="0" err="1" smtClean="0">
                <a:solidFill>
                  <a:srgbClr val="0070C0"/>
                </a:solidFill>
              </a:rPr>
              <a:t>Ортега</a:t>
            </a:r>
            <a:r>
              <a:rPr lang="ru-RU" sz="4000" dirty="0" smtClean="0">
                <a:solidFill>
                  <a:srgbClr val="0070C0"/>
                </a:solidFill>
              </a:rPr>
              <a:t>-и- </a:t>
            </a:r>
            <a:r>
              <a:rPr lang="ru-RU" sz="4000" dirty="0" err="1" smtClean="0">
                <a:solidFill>
                  <a:srgbClr val="0070C0"/>
                </a:solidFill>
              </a:rPr>
              <a:t>Гассет</a:t>
            </a:r>
            <a:r>
              <a:rPr lang="ru-RU" sz="4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Интеллектуальная совесть» (К. Ясперс)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«Вкус» (П. </a:t>
            </a:r>
            <a:r>
              <a:rPr lang="ru-RU" sz="4000" dirty="0" err="1" smtClean="0">
                <a:solidFill>
                  <a:srgbClr val="0070C0"/>
                </a:solidFill>
              </a:rPr>
              <a:t>Бурдье</a:t>
            </a:r>
            <a:r>
              <a:rPr lang="ru-RU" sz="4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«Стиль» (Ю. </a:t>
            </a:r>
            <a:r>
              <a:rPr lang="ru-RU" sz="4000" dirty="0" err="1" smtClean="0">
                <a:solidFill>
                  <a:srgbClr val="0070C0"/>
                </a:solidFill>
              </a:rPr>
              <a:t>Хабермас</a:t>
            </a:r>
            <a:r>
              <a:rPr lang="ru-RU" sz="4000" dirty="0" smtClean="0">
                <a:solidFill>
                  <a:srgbClr val="0070C0"/>
                </a:solidFill>
              </a:rPr>
              <a:t>)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1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Университет как социальная инженерия (университет-механик</a:t>
            </a:r>
            <a:r>
              <a:rPr lang="ru-RU" dirty="0" smtClean="0">
                <a:solidFill>
                  <a:schemeClr val="accent1"/>
                </a:solidFill>
              </a:rPr>
              <a:t>)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Восстановление стран Европы и России после </a:t>
            </a:r>
            <a:r>
              <a:rPr lang="en-US" dirty="0" smtClean="0">
                <a:solidFill>
                  <a:srgbClr val="0070C0"/>
                </a:solidFill>
              </a:rPr>
              <a:t>II</a:t>
            </a:r>
            <a:r>
              <a:rPr lang="ru-RU" dirty="0" smtClean="0">
                <a:solidFill>
                  <a:srgbClr val="0070C0"/>
                </a:solidFill>
              </a:rPr>
              <a:t> Мировой войны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Максимизация общественного блага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Сохраняется еще стремление к </a:t>
            </a:r>
            <a:r>
              <a:rPr lang="ru-RU" dirty="0" err="1" smtClean="0">
                <a:solidFill>
                  <a:srgbClr val="0070C0"/>
                </a:solidFill>
              </a:rPr>
              <a:t>идеалотворчеству</a:t>
            </a:r>
            <a:r>
              <a:rPr lang="ru-RU" dirty="0" smtClean="0">
                <a:solidFill>
                  <a:srgbClr val="0070C0"/>
                </a:solidFill>
              </a:rPr>
              <a:t> (ещё нет технических университетов)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Universitas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– идейная корпорация преподавателей и студентов 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6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Университет – бизнес-корпорация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7638"/>
            <a:ext cx="8352928" cy="5251722"/>
          </a:xfrm>
        </p:spPr>
        <p:txBody>
          <a:bodyPr>
            <a:normAutofit fontScale="70000" lnSpcReduction="20000"/>
          </a:bodyPr>
          <a:lstStyle/>
          <a:p>
            <a:r>
              <a:rPr lang="ru-RU" sz="4600" dirty="0" smtClean="0">
                <a:solidFill>
                  <a:srgbClr val="0070C0"/>
                </a:solidFill>
              </a:rPr>
              <a:t>Максимизация выгоды, прибыли, коммерции</a:t>
            </a:r>
          </a:p>
          <a:p>
            <a:r>
              <a:rPr lang="ru-RU" sz="4600" dirty="0">
                <a:solidFill>
                  <a:srgbClr val="0070C0"/>
                </a:solidFill>
              </a:rPr>
              <a:t>Невнимание к гуманитарным дисциплинам и гуманитарной экспертизе университетского знания</a:t>
            </a:r>
          </a:p>
          <a:p>
            <a:r>
              <a:rPr lang="ru-RU" sz="4600" dirty="0" smtClean="0">
                <a:solidFill>
                  <a:srgbClr val="0070C0"/>
                </a:solidFill>
              </a:rPr>
              <a:t>Изменение дискурса университета в сторону </a:t>
            </a:r>
            <a:r>
              <a:rPr lang="ru-RU" sz="4600" dirty="0" err="1" smtClean="0">
                <a:solidFill>
                  <a:srgbClr val="0070C0"/>
                </a:solidFill>
              </a:rPr>
              <a:t>экономоцентричности</a:t>
            </a:r>
            <a:endParaRPr lang="ru-RU" sz="4600" dirty="0" smtClean="0">
              <a:solidFill>
                <a:srgbClr val="0070C0"/>
              </a:solidFill>
            </a:endParaRPr>
          </a:p>
          <a:p>
            <a:r>
              <a:rPr lang="ru-RU" sz="4600" dirty="0" smtClean="0">
                <a:solidFill>
                  <a:srgbClr val="0070C0"/>
                </a:solidFill>
              </a:rPr>
              <a:t>Обслуживает государственные и местные экономические проекты</a:t>
            </a:r>
          </a:p>
          <a:p>
            <a:r>
              <a:rPr lang="ru-RU" sz="4600" dirty="0" smtClean="0">
                <a:solidFill>
                  <a:srgbClr val="0070C0"/>
                </a:solidFill>
              </a:rPr>
              <a:t>Разъединение двух составляющих культурной базы</a:t>
            </a:r>
            <a:r>
              <a:rPr lang="ru-RU" sz="4600" dirty="0">
                <a:solidFill>
                  <a:srgbClr val="0070C0"/>
                </a:solidFill>
              </a:rPr>
              <a:t> (корпоративной культуры и культуры профессорской) </a:t>
            </a:r>
            <a:endParaRPr lang="ru-RU" sz="4600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3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Университет – сфера общественных услуг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Окончательное разъединение корпоративной и профессорской культур (по задачам и функциям)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Главная фигура в университете – Администратор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Потеря возвышенного места (точки </a:t>
            </a:r>
            <a:r>
              <a:rPr lang="ru-RU" dirty="0" err="1" smtClean="0">
                <a:solidFill>
                  <a:srgbClr val="0070C0"/>
                </a:solidFill>
              </a:rPr>
              <a:t>трансценденции</a:t>
            </a:r>
            <a:r>
              <a:rPr lang="ru-RU" dirty="0" smtClean="0">
                <a:solidFill>
                  <a:srgbClr val="0070C0"/>
                </a:solidFill>
              </a:rPr>
              <a:t>, института, вырабатывающего картину мира и язык её описания)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Врастание в государство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Образование = образовательная услуга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781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Университет – «третья миссия»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0405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Тесное единение с местным сообществом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Доминирование прикладных наук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Отход от </a:t>
            </a:r>
            <a:r>
              <a:rPr lang="ru-RU" dirty="0" err="1" smtClean="0">
                <a:solidFill>
                  <a:srgbClr val="0070C0"/>
                </a:solidFill>
              </a:rPr>
              <a:t>гуманитаризации</a:t>
            </a:r>
            <a:r>
              <a:rPr lang="ru-RU" dirty="0" smtClean="0">
                <a:solidFill>
                  <a:srgbClr val="0070C0"/>
                </a:solidFill>
              </a:rPr>
              <a:t> образования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Максимизация внешних заказов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Главную роль играет корпоративная культура, подчиненную – профессорская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(В ряде стран Северной Европы положение о «третьей миссии» закреплено законодательно)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4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Метафоры современного российского университета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Вузы 90-х годов (создавались на западные деньги. Многие уже закрылись). Эти вузы – главные производители </a:t>
            </a:r>
            <a:r>
              <a:rPr lang="ru-RU" dirty="0" err="1" smtClean="0">
                <a:solidFill>
                  <a:srgbClr val="0070C0"/>
                </a:solidFill>
              </a:rPr>
              <a:t>модернизационного</a:t>
            </a:r>
            <a:r>
              <a:rPr lang="ru-RU" dirty="0" smtClean="0">
                <a:solidFill>
                  <a:srgbClr val="0070C0"/>
                </a:solidFill>
              </a:rPr>
              <a:t> языка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Национальные исследовательские университеты (флагманы модернизации, вышли в международное образовательное пространство, играют по западной ориентации, рейтинговая квалификация, логика отчётности)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Язык описания картины мира – гибрид социальной инженерии и языка рынка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Риторика </a:t>
            </a:r>
            <a:r>
              <a:rPr lang="ru-RU" dirty="0" err="1" smtClean="0">
                <a:solidFill>
                  <a:srgbClr val="0070C0"/>
                </a:solidFill>
              </a:rPr>
              <a:t>модернизационного</a:t>
            </a:r>
            <a:r>
              <a:rPr lang="ru-RU" dirty="0" smtClean="0">
                <a:solidFill>
                  <a:srgbClr val="0070C0"/>
                </a:solidFill>
              </a:rPr>
              <a:t> порыва, но за ней – </a:t>
            </a:r>
            <a:r>
              <a:rPr lang="ru-RU" dirty="0" err="1" smtClean="0">
                <a:solidFill>
                  <a:srgbClr val="0070C0"/>
                </a:solidFill>
              </a:rPr>
              <a:t>экономоцентричность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99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377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Университет как «Церковь Разума»</vt:lpstr>
      <vt:lpstr>Классический университет  (В. фон Гумбольдт) 1809 г.</vt:lpstr>
      <vt:lpstr>Классический университет  (М.В. Ломоносов) 1725 г.</vt:lpstr>
      <vt:lpstr>Общие характеристики 2-х моделей классического университета</vt:lpstr>
      <vt:lpstr>Университет как социальная инженерия (университет-механик)</vt:lpstr>
      <vt:lpstr>Университет – бизнес-корпорация</vt:lpstr>
      <vt:lpstr>Университет – сфера общественных услуг</vt:lpstr>
      <vt:lpstr>Университет – «третья миссия»</vt:lpstr>
      <vt:lpstr>Метафоры современного российского университета</vt:lpstr>
      <vt:lpstr>Когнитивный университет как перспектива (университет – «когнитивный  остров»)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 как «Церковь Разума»</dc:title>
  <dc:creator>Lev</dc:creator>
  <cp:lastModifiedBy>Преподаватель</cp:lastModifiedBy>
  <cp:revision>12</cp:revision>
  <dcterms:created xsi:type="dcterms:W3CDTF">2018-03-13T14:53:02Z</dcterms:created>
  <dcterms:modified xsi:type="dcterms:W3CDTF">2018-03-14T08:07:52Z</dcterms:modified>
</cp:coreProperties>
</file>