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B385A-FE01-4543-8D9A-A22C0097C39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8CA7D-14A0-4D72-9ED6-BF1087FE9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1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8CA7D-14A0-4D72-9ED6-BF1087FE96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5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4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8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712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77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8125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5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9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8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9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1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1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6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2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8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1F88F-D33E-4FD0-A87E-3F24536D45BE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524303D-4E22-474E-8976-82E5C73C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4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3036" y="1075765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Почему Россия нуждается в антропологах?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047564"/>
            <a:ext cx="8915399" cy="255494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500" dirty="0" smtClean="0">
                <a:solidFill>
                  <a:schemeClr val="tx1"/>
                </a:solidFill>
              </a:rPr>
              <a:t>Д.А. </a:t>
            </a:r>
            <a:r>
              <a:rPr lang="ru-RU" sz="2500" dirty="0" err="1" smtClean="0">
                <a:solidFill>
                  <a:schemeClr val="tx1"/>
                </a:solidFill>
              </a:rPr>
              <a:t>Функ</a:t>
            </a:r>
            <a:endParaRPr lang="ru-RU" sz="2500" dirty="0" smtClean="0">
              <a:solidFill>
                <a:schemeClr val="tx1"/>
              </a:solidFill>
            </a:endParaRPr>
          </a:p>
          <a:p>
            <a:pPr algn="r"/>
            <a:r>
              <a:rPr lang="ru-RU" sz="2500" dirty="0" smtClean="0">
                <a:solidFill>
                  <a:schemeClr val="tx1"/>
                </a:solidFill>
              </a:rPr>
              <a:t>Московский государственный университет / 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</a:rPr>
              <a:t>Томский государственный университет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</a:rPr>
              <a:t>Презентация к докладу 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</a:rPr>
              <a:t>на Открытом междисциплинарном семинаре 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</a:rPr>
              <a:t>Ученого </a:t>
            </a:r>
            <a:r>
              <a:rPr lang="ru-RU" sz="2500" dirty="0">
                <a:solidFill>
                  <a:schemeClr val="tx1"/>
                </a:solidFill>
              </a:rPr>
              <a:t>совета </a:t>
            </a:r>
            <a:r>
              <a:rPr lang="ru-RU" sz="2500" dirty="0" smtClean="0">
                <a:solidFill>
                  <a:schemeClr val="tx1"/>
                </a:solidFill>
              </a:rPr>
              <a:t>ТГУ, 14.11.2018 г.</a:t>
            </a:r>
            <a:endParaRPr lang="ru-RU" sz="25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306" y="484095"/>
            <a:ext cx="10287000" cy="5970494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Обучение – с 1 курса (часто условием приема на кафедру является свободное владение двумя иностранными языками),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Региональные этнографии всегда даются через </a:t>
            </a:r>
            <a:r>
              <a:rPr lang="ru-RU" sz="2400" b="1" dirty="0" err="1" smtClean="0">
                <a:solidFill>
                  <a:schemeClr val="tx1"/>
                </a:solidFill>
              </a:rPr>
              <a:t>вписанность</a:t>
            </a:r>
            <a:r>
              <a:rPr lang="ru-RU" sz="2400" b="1" dirty="0" smtClean="0">
                <a:solidFill>
                  <a:schemeClr val="tx1"/>
                </a:solidFill>
              </a:rPr>
              <a:t> их в мировой антропологический дискурс,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Практико-ориентированные лекционные курсы и семинары,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Особое внимание – обучению методам полевой и последующей аналитической работы,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Обучение написанию текстов,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Обязательное изучение регионального языка,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2-3 месяца поля – обязательное условие обучения в магистратуре и год в поле – в аспирантуре,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Принципиальная невозможность стать медицинским антропологом без медицинского образования, лингвистическим антропологом – без лингвистического образования и т.п.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7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Во-вторых, общество и государство готовы к их трудоустройству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977" y="2017058"/>
            <a:ext cx="9339636" cy="447787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большинство </a:t>
            </a:r>
            <a:r>
              <a:rPr lang="ru-RU" dirty="0" smtClean="0"/>
              <a:t>выпускников кафедр антропологии занято в </a:t>
            </a:r>
            <a:r>
              <a:rPr lang="ru-RU" dirty="0"/>
              <a:t>общественном (публичном) и частном </a:t>
            </a:r>
            <a:r>
              <a:rPr lang="ru-RU" dirty="0" smtClean="0"/>
              <a:t>секторе, а не в университетах и академии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развитие локальных общин</a:t>
            </a:r>
            <a:r>
              <a:rPr lang="de-DE" sz="2200" b="1" dirty="0" smtClean="0">
                <a:solidFill>
                  <a:schemeClr val="tx1"/>
                </a:solidFill>
              </a:rPr>
              <a:t>,</a:t>
            </a:r>
            <a:endParaRPr lang="de-DE" sz="2200" b="1" dirty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здравоохранение</a:t>
            </a:r>
            <a:r>
              <a:rPr lang="en-US" sz="2200" b="1" dirty="0" smtClean="0">
                <a:solidFill>
                  <a:schemeClr val="tx1"/>
                </a:solidFill>
              </a:rPr>
              <a:t>, </a:t>
            </a:r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образовательная сфера (прежде всего, школа) и реализация языковой политики,</a:t>
            </a:r>
            <a:endParaRPr lang="ru-RU" sz="2200" b="1" dirty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экологические проекты</a:t>
            </a:r>
            <a:r>
              <a:rPr lang="en-US" sz="2200" b="1" dirty="0" smtClean="0">
                <a:solidFill>
                  <a:schemeClr val="tx1"/>
                </a:solidFill>
              </a:rPr>
              <a:t>, </a:t>
            </a:r>
            <a:endParaRPr lang="ru-RU" sz="2200" b="1" dirty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менеджмент ресурсов (оценка социального воздействия)</a:t>
            </a:r>
            <a:r>
              <a:rPr lang="en-US" sz="2200" b="1" dirty="0" smtClean="0">
                <a:solidFill>
                  <a:schemeClr val="tx1"/>
                </a:solidFill>
              </a:rPr>
              <a:t>, 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юриспруденция</a:t>
            </a:r>
            <a:r>
              <a:rPr lang="en-US" sz="2200" b="1" dirty="0" smtClean="0">
                <a:solidFill>
                  <a:schemeClr val="tx1"/>
                </a:solidFill>
              </a:rPr>
              <a:t>, 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маркетинг</a:t>
            </a:r>
            <a:r>
              <a:rPr lang="en-US" sz="2200" b="1" dirty="0" smtClean="0">
                <a:solidFill>
                  <a:schemeClr val="tx1"/>
                </a:solidFill>
              </a:rPr>
              <a:t>,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работа в миграционных центрах,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армия и т.д.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8768" y="4902804"/>
            <a:ext cx="4831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 в России профессия </a:t>
            </a:r>
          </a:p>
          <a:p>
            <a:r>
              <a:rPr lang="ru-RU" sz="2400" b="1" dirty="0" smtClean="0"/>
              <a:t>«антрополог» (или «этнолог») </a:t>
            </a:r>
          </a:p>
          <a:p>
            <a:r>
              <a:rPr lang="ru-RU" sz="2400" b="1" dirty="0" smtClean="0"/>
              <a:t>официально НЕ существует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836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89" y="309282"/>
            <a:ext cx="9622024" cy="1595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 </a:t>
            </a:r>
            <a:r>
              <a:rPr lang="ru-RU" b="1" dirty="0" smtClean="0">
                <a:solidFill>
                  <a:schemeClr val="tx1"/>
                </a:solidFill>
              </a:rPr>
              <a:t>НЕ дает сделать </a:t>
            </a:r>
            <a:r>
              <a:rPr lang="ru-RU" dirty="0" smtClean="0">
                <a:solidFill>
                  <a:schemeClr val="tx1"/>
                </a:solidFill>
              </a:rPr>
              <a:t>наша </a:t>
            </a:r>
            <a:r>
              <a:rPr lang="ru-RU" dirty="0" err="1" smtClean="0">
                <a:solidFill>
                  <a:schemeClr val="tx1"/>
                </a:solidFill>
              </a:rPr>
              <a:t>недоподготовка</a:t>
            </a:r>
            <a:r>
              <a:rPr lang="ru-RU" dirty="0" smtClean="0">
                <a:solidFill>
                  <a:schemeClr val="tx1"/>
                </a:solidFill>
              </a:rPr>
              <a:t> и неготовность общества/государства к трудоустройству антропологов?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8" y="3558988"/>
            <a:ext cx="4679577" cy="31197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 descr="http://www.greenpatrol.ru/sites/default/files/p1010022_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29" y="3076454"/>
            <a:ext cx="4471895" cy="334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074" y="3702994"/>
            <a:ext cx="4075926" cy="31550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905001"/>
            <a:ext cx="10859153" cy="4253752"/>
          </a:xfrm>
        </p:spPr>
        <p:txBody>
          <a:bodyPr/>
          <a:lstStyle/>
          <a:p>
            <a:r>
              <a:rPr lang="ru-RU" b="1" dirty="0" smtClean="0"/>
              <a:t>разработать и принять законы о предотвращении или смягчении последствий социального воздействия (хотя бы) промышленных проектов</a:t>
            </a:r>
          </a:p>
          <a:p>
            <a:r>
              <a:rPr lang="ru-RU" b="1" dirty="0" smtClean="0"/>
              <a:t>требовать от компаний выработки оптимальной политики в отношении групп, оказывающихся под воздействием</a:t>
            </a:r>
          </a:p>
          <a:p>
            <a:r>
              <a:rPr lang="ru-RU" b="1" dirty="0" smtClean="0"/>
              <a:t>проводить обоснованные/доказательные экспертизы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45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353" y="482685"/>
            <a:ext cx="9238129" cy="146713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 что, если мы станем понимать содержание нашей дисциплины как 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0541" y="1949824"/>
            <a:ext cx="9864071" cy="42761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изучение </a:t>
            </a:r>
            <a:r>
              <a:rPr lang="ru-RU" sz="2400" dirty="0">
                <a:solidFill>
                  <a:schemeClr val="tx1"/>
                </a:solidFill>
              </a:rPr>
              <a:t>культуры, общества и человечества в целом во всеобщем временном и пространственном отношениях посредством детального исследования локальной жизни, дополненного сравнительным анализом. Этнография (как метод исследования), этнология и антропология производят знания об актуальном культурном и социальном разнообразии в мире и предлагают методы и теоретические перспективы, дающие возможность исследовать, сравнивать и понимать разнообразные проявления человеческой природы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01400" y="624110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204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6035" y="462951"/>
            <a:ext cx="9353082" cy="1280890"/>
          </a:xfrm>
        </p:spPr>
        <p:txBody>
          <a:bodyPr/>
          <a:lstStyle/>
          <a:p>
            <a:r>
              <a:rPr lang="ru-RU" b="1" dirty="0" smtClean="0"/>
              <a:t>и наполним ее общепринятым в мире содержанием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89769" y="1726117"/>
            <a:ext cx="6082807" cy="488555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ru-RU" sz="2300" b="1" dirty="0" smtClean="0"/>
              <a:t>История </a:t>
            </a:r>
            <a:r>
              <a:rPr lang="ru-RU" sz="2300" b="1" dirty="0"/>
              <a:t>антропологии / этнологии</a:t>
            </a:r>
          </a:p>
          <a:p>
            <a:pPr>
              <a:spcBef>
                <a:spcPts val="600"/>
              </a:spcBef>
            </a:pPr>
            <a:r>
              <a:rPr lang="ru-RU" sz="2300" b="1" dirty="0" smtClean="0"/>
              <a:t>Теория </a:t>
            </a:r>
            <a:r>
              <a:rPr lang="ru-RU" sz="2300" b="1" dirty="0"/>
              <a:t>и методика антропологических/этнологических исследований</a:t>
            </a:r>
          </a:p>
          <a:p>
            <a:pPr>
              <a:spcBef>
                <a:spcPts val="600"/>
              </a:spcBef>
            </a:pPr>
            <a:r>
              <a:rPr lang="ru-RU" sz="2300" b="1" dirty="0" smtClean="0"/>
              <a:t>Региональные </a:t>
            </a:r>
            <a:r>
              <a:rPr lang="ru-RU" sz="2300" b="1" dirty="0"/>
              <a:t>этнологические исследования, включая </a:t>
            </a:r>
            <a:r>
              <a:rPr lang="ru-RU" sz="2300" b="1" dirty="0" err="1"/>
              <a:t>индигенные</a:t>
            </a:r>
            <a:r>
              <a:rPr lang="ru-RU" sz="2300" b="1" dirty="0"/>
              <a:t> исследования</a:t>
            </a:r>
          </a:p>
          <a:p>
            <a:pPr>
              <a:spcBef>
                <a:spcPts val="600"/>
              </a:spcBef>
            </a:pPr>
            <a:r>
              <a:rPr lang="ru-RU" sz="2300" b="1" dirty="0" smtClean="0"/>
              <a:t>Политическая </a:t>
            </a:r>
            <a:r>
              <a:rPr lang="ru-RU" sz="2300" b="1" dirty="0"/>
              <a:t>антропология и </a:t>
            </a:r>
            <a:r>
              <a:rPr lang="ru-RU" sz="2300" b="1" dirty="0" err="1"/>
              <a:t>этнополитология</a:t>
            </a:r>
            <a:endParaRPr lang="ru-RU" sz="2300" b="1" dirty="0"/>
          </a:p>
          <a:p>
            <a:pPr>
              <a:spcBef>
                <a:spcPts val="600"/>
              </a:spcBef>
            </a:pPr>
            <a:r>
              <a:rPr lang="ru-RU" sz="2300" b="1" dirty="0" smtClean="0"/>
              <a:t>Антропология </a:t>
            </a:r>
            <a:r>
              <a:rPr lang="ru-RU" sz="2300" b="1" dirty="0"/>
              <a:t>миграций</a:t>
            </a:r>
          </a:p>
          <a:p>
            <a:pPr>
              <a:spcBef>
                <a:spcPts val="600"/>
              </a:spcBef>
            </a:pPr>
            <a:r>
              <a:rPr lang="ru-RU" sz="2300" b="1" dirty="0" smtClean="0"/>
              <a:t>Идентичность</a:t>
            </a:r>
            <a:r>
              <a:rPr lang="ru-RU" sz="2300" b="1" dirty="0"/>
              <a:t>, этничность, этническая история, в том числе межэтнические отношения и конфликты</a:t>
            </a:r>
          </a:p>
          <a:p>
            <a:pPr>
              <a:spcBef>
                <a:spcPts val="600"/>
              </a:spcBef>
            </a:pPr>
            <a:r>
              <a:rPr lang="ru-RU" sz="2300" b="1" dirty="0" smtClean="0"/>
              <a:t>Антропология </a:t>
            </a:r>
            <a:r>
              <a:rPr lang="ru-RU" sz="2300" b="1" dirty="0"/>
              <a:t>религии, включая межрелигиозные отношения и конфликты</a:t>
            </a:r>
          </a:p>
          <a:p>
            <a:pPr>
              <a:spcBef>
                <a:spcPts val="600"/>
              </a:spcBef>
            </a:pPr>
            <a:r>
              <a:rPr lang="ru-RU" sz="2300" b="1" dirty="0" smtClean="0"/>
              <a:t>Социальные </a:t>
            </a:r>
            <a:r>
              <a:rPr lang="ru-RU" sz="2300" b="1" dirty="0"/>
              <a:t>отношения, родство</a:t>
            </a:r>
          </a:p>
          <a:p>
            <a:pPr>
              <a:spcBef>
                <a:spcPts val="600"/>
              </a:spcBef>
            </a:pPr>
            <a:r>
              <a:rPr lang="ru-RU" sz="2300" b="1" dirty="0" smtClean="0"/>
              <a:t>Антропология </a:t>
            </a:r>
            <a:r>
              <a:rPr lang="ru-RU" sz="2300" b="1" dirty="0"/>
              <a:t>детства</a:t>
            </a:r>
          </a:p>
          <a:p>
            <a:pPr>
              <a:spcBef>
                <a:spcPts val="600"/>
              </a:spcBef>
            </a:pPr>
            <a:r>
              <a:rPr lang="ru-RU" sz="2300" b="1" dirty="0" err="1" smtClean="0"/>
              <a:t>Этнодемография</a:t>
            </a:r>
            <a:endParaRPr lang="ru-RU" sz="2300" b="1" dirty="0" smtClean="0"/>
          </a:p>
          <a:p>
            <a:pPr>
              <a:spcBef>
                <a:spcPts val="600"/>
              </a:spcBef>
            </a:pPr>
            <a:r>
              <a:rPr lang="ru-RU" sz="2300" b="1" dirty="0" err="1" smtClean="0"/>
              <a:t>Этноэкология</a:t>
            </a:r>
            <a:endParaRPr lang="ru-RU" sz="2300" b="1" dirty="0"/>
          </a:p>
          <a:p>
            <a:pPr>
              <a:spcBef>
                <a:spcPts val="600"/>
              </a:spcBef>
            </a:pPr>
            <a:r>
              <a:rPr lang="ru-RU" sz="2300" b="1" dirty="0" smtClean="0"/>
              <a:t>Экономическая </a:t>
            </a:r>
            <a:r>
              <a:rPr lang="ru-RU" sz="2300" b="1" dirty="0"/>
              <a:t>антропология</a:t>
            </a:r>
          </a:p>
          <a:p>
            <a:pPr>
              <a:spcBef>
                <a:spcPts val="600"/>
              </a:spcBef>
            </a:pPr>
            <a:r>
              <a:rPr lang="ru-RU" sz="2300" b="1" dirty="0" smtClean="0"/>
              <a:t>Антропология </a:t>
            </a:r>
            <a:r>
              <a:rPr lang="ru-RU" sz="2300" b="1" dirty="0"/>
              <a:t>города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687294" y="1748734"/>
            <a:ext cx="5288922" cy="488555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/>
              <a:t>Антропология </a:t>
            </a:r>
            <a:r>
              <a:rPr lang="ru-RU" sz="1600" b="1" dirty="0"/>
              <a:t>права</a:t>
            </a:r>
          </a:p>
          <a:p>
            <a:pPr>
              <a:spcBef>
                <a:spcPts val="600"/>
              </a:spcBef>
            </a:pPr>
            <a:r>
              <a:rPr lang="ru-RU" sz="1600" b="1" dirty="0" smtClean="0"/>
              <a:t>Психологическая </a:t>
            </a:r>
            <a:r>
              <a:rPr lang="ru-RU" sz="1600" b="1" dirty="0"/>
              <a:t>антропология</a:t>
            </a:r>
          </a:p>
          <a:p>
            <a:pPr>
              <a:spcBef>
                <a:spcPts val="600"/>
              </a:spcBef>
            </a:pPr>
            <a:r>
              <a:rPr lang="ru-RU" sz="1600" b="1" dirty="0" smtClean="0"/>
              <a:t>Когнитивная </a:t>
            </a:r>
            <a:r>
              <a:rPr lang="ru-RU" sz="1600" b="1" dirty="0"/>
              <a:t>антропология</a:t>
            </a:r>
          </a:p>
          <a:p>
            <a:pPr>
              <a:spcBef>
                <a:spcPts val="600"/>
              </a:spcBef>
            </a:pPr>
            <a:r>
              <a:rPr lang="ru-RU" sz="1600" b="1" dirty="0" smtClean="0"/>
              <a:t>Медицинская </a:t>
            </a:r>
            <a:r>
              <a:rPr lang="ru-RU" sz="1600" b="1" dirty="0"/>
              <a:t>антропология и биоэтика; </a:t>
            </a:r>
            <a:r>
              <a:rPr lang="ru-RU" sz="1600" b="1" dirty="0" err="1"/>
              <a:t>этномедицина</a:t>
            </a:r>
            <a:endParaRPr lang="ru-RU" sz="1600" b="1" dirty="0"/>
          </a:p>
          <a:p>
            <a:pPr>
              <a:spcBef>
                <a:spcPts val="600"/>
              </a:spcBef>
            </a:pPr>
            <a:r>
              <a:rPr lang="ru-RU" sz="1600" b="1" dirty="0" smtClean="0"/>
              <a:t>Антропологические </a:t>
            </a:r>
            <a:r>
              <a:rPr lang="ru-RU" sz="1600" b="1" dirty="0"/>
              <a:t>исследования науки и технологий</a:t>
            </a:r>
          </a:p>
          <a:p>
            <a:pPr>
              <a:spcBef>
                <a:spcPts val="600"/>
              </a:spcBef>
            </a:pPr>
            <a:r>
              <a:rPr lang="ru-RU" sz="1600" b="1" dirty="0" smtClean="0"/>
              <a:t>Лингвистическая </a:t>
            </a:r>
            <a:r>
              <a:rPr lang="ru-RU" sz="1600" b="1" dirty="0"/>
              <a:t>антропология; </a:t>
            </a:r>
            <a:r>
              <a:rPr lang="ru-RU" sz="1600" b="1" dirty="0" err="1"/>
              <a:t>этнолингвистика</a:t>
            </a:r>
            <a:r>
              <a:rPr lang="ru-RU" sz="1600" b="1" dirty="0"/>
              <a:t>; исследования фольклора</a:t>
            </a:r>
          </a:p>
          <a:p>
            <a:pPr>
              <a:spcBef>
                <a:spcPts val="600"/>
              </a:spcBef>
            </a:pPr>
            <a:r>
              <a:rPr lang="ru-RU" sz="1600" b="1" dirty="0" smtClean="0"/>
              <a:t>Музейная </a:t>
            </a:r>
            <a:r>
              <a:rPr lang="ru-RU" sz="1600" b="1" dirty="0"/>
              <a:t>антропология; </a:t>
            </a:r>
            <a:r>
              <a:rPr lang="ru-RU" sz="1600" b="1" dirty="0" err="1"/>
              <a:t>этномузееведение</a:t>
            </a:r>
            <a:endParaRPr lang="ru-RU" sz="1600" b="1" dirty="0"/>
          </a:p>
          <a:p>
            <a:pPr>
              <a:spcBef>
                <a:spcPts val="600"/>
              </a:spcBef>
            </a:pPr>
            <a:r>
              <a:rPr lang="ru-RU" sz="1600" b="1" dirty="0" smtClean="0"/>
              <a:t>Антропология </a:t>
            </a:r>
            <a:r>
              <a:rPr lang="ru-RU" sz="1600" b="1" dirty="0"/>
              <a:t>организаций</a:t>
            </a:r>
          </a:p>
          <a:p>
            <a:pPr>
              <a:spcBef>
                <a:spcPts val="600"/>
              </a:spcBef>
            </a:pPr>
            <a:r>
              <a:rPr lang="ru-RU" sz="1600" b="1" dirty="0" smtClean="0"/>
              <a:t>Эволюционная </a:t>
            </a:r>
            <a:r>
              <a:rPr lang="ru-RU" sz="1600" b="1" dirty="0"/>
              <a:t>антропология (антропогенез)</a:t>
            </a:r>
          </a:p>
          <a:p>
            <a:pPr>
              <a:spcBef>
                <a:spcPts val="600"/>
              </a:spcBef>
            </a:pPr>
            <a:r>
              <a:rPr lang="ru-RU" sz="1600" b="1" dirty="0" smtClean="0"/>
              <a:t>Экологическая </a:t>
            </a:r>
            <a:r>
              <a:rPr lang="ru-RU" sz="1600" b="1" dirty="0"/>
              <a:t>антропология</a:t>
            </a:r>
          </a:p>
          <a:p>
            <a:pPr>
              <a:spcBef>
                <a:spcPts val="600"/>
              </a:spcBef>
            </a:pPr>
            <a:r>
              <a:rPr lang="ru-RU" sz="1600" b="1" dirty="0" smtClean="0"/>
              <a:t>Эволюционная </a:t>
            </a:r>
            <a:r>
              <a:rPr lang="ru-RU" sz="1600" b="1" dirty="0"/>
              <a:t>психология и этология человека</a:t>
            </a:r>
          </a:p>
          <a:p>
            <a:pPr>
              <a:spcBef>
                <a:spcPts val="600"/>
              </a:spcBef>
            </a:pPr>
            <a:r>
              <a:rPr lang="ru-RU" sz="1600" b="1" dirty="0" smtClean="0"/>
              <a:t>Этнологический мониторинг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504612" y="39551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?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rot="19933324">
            <a:off x="586028" y="3226930"/>
            <a:ext cx="11561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Но кто у нас сможет это преподавать на высоком уровне???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922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271" y="301380"/>
            <a:ext cx="8911687" cy="10702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Так нужны ли России антропологи? Частное мнение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1" y="1546412"/>
            <a:ext cx="9904412" cy="502920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</a:rPr>
              <a:t>С точки зрения специалистов </a:t>
            </a:r>
            <a:r>
              <a:rPr lang="ru-RU" sz="2000" b="1" dirty="0" smtClean="0">
                <a:solidFill>
                  <a:schemeClr val="tx1"/>
                </a:solidFill>
              </a:rPr>
              <a:t>– в надежде на позитивное изменение </a:t>
            </a:r>
            <a:r>
              <a:rPr lang="ru-RU" sz="2000" b="1" dirty="0">
                <a:solidFill>
                  <a:schemeClr val="tx1"/>
                </a:solidFill>
              </a:rPr>
              <a:t>ситуации, при которой «за Державу обидно</a:t>
            </a:r>
            <a:r>
              <a:rPr lang="ru-RU" sz="2000" b="1" dirty="0" smtClean="0">
                <a:solidFill>
                  <a:schemeClr val="tx1"/>
                </a:solidFill>
              </a:rPr>
              <a:t>» – безусловно, да</a:t>
            </a:r>
          </a:p>
          <a:p>
            <a:r>
              <a:rPr lang="ru-RU" sz="2000" b="1" u="sng" dirty="0" smtClean="0">
                <a:solidFill>
                  <a:schemeClr val="tx1"/>
                </a:solidFill>
              </a:rPr>
              <a:t>С точки зрения ответственного бизнеса </a:t>
            </a:r>
            <a:r>
              <a:rPr lang="ru-RU" sz="2000" b="1" dirty="0" smtClean="0">
                <a:solidFill>
                  <a:schemeClr val="tx1"/>
                </a:solidFill>
              </a:rPr>
              <a:t>– безусловно, да, поскольку это позволяет существенно минимизировать затраты на урегулирование незапланированных всплесков социальной активности населения</a:t>
            </a:r>
          </a:p>
          <a:p>
            <a:r>
              <a:rPr lang="ru-RU" sz="2000" b="1" u="sng" dirty="0" smtClean="0">
                <a:solidFill>
                  <a:schemeClr val="tx1"/>
                </a:solidFill>
              </a:rPr>
              <a:t>С точки зрения </a:t>
            </a:r>
            <a:r>
              <a:rPr lang="ru-RU" sz="2000" b="1" u="sng" dirty="0" err="1" smtClean="0">
                <a:solidFill>
                  <a:schemeClr val="tx1"/>
                </a:solidFill>
              </a:rPr>
              <a:t>индигенных</a:t>
            </a:r>
            <a:r>
              <a:rPr lang="ru-RU" sz="2000" b="1" u="sng" dirty="0" smtClean="0">
                <a:solidFill>
                  <a:schemeClr val="tx1"/>
                </a:solidFill>
              </a:rPr>
              <a:t> групп населения </a:t>
            </a:r>
            <a:r>
              <a:rPr lang="ru-RU" sz="2000" b="1" dirty="0" smtClean="0">
                <a:solidFill>
                  <a:schemeClr val="tx1"/>
                </a:solidFill>
              </a:rPr>
              <a:t>– все еще (пока еще) да, поскольку есть надежда на посредническую роль, которую могут играть антропологи </a:t>
            </a:r>
            <a:r>
              <a:rPr lang="ru-RU" sz="2000" b="1" dirty="0">
                <a:solidFill>
                  <a:schemeClr val="tx1"/>
                </a:solidFill>
              </a:rPr>
              <a:t>в борьбе </a:t>
            </a:r>
            <a:r>
              <a:rPr lang="ru-RU" sz="2000" b="1" dirty="0" smtClean="0">
                <a:solidFill>
                  <a:schemeClr val="tx1"/>
                </a:solidFill>
              </a:rPr>
              <a:t>этих групп за </a:t>
            </a:r>
            <a:r>
              <a:rPr lang="ru-RU" sz="2000" b="1" dirty="0">
                <a:solidFill>
                  <a:schemeClr val="tx1"/>
                </a:solidFill>
              </a:rPr>
              <a:t>ресурсы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u="sng" dirty="0" smtClean="0">
                <a:solidFill>
                  <a:schemeClr val="tx1"/>
                </a:solidFill>
              </a:rPr>
              <a:t>С точки зрения государства </a:t>
            </a:r>
            <a:r>
              <a:rPr lang="ru-RU" sz="2000" b="1" dirty="0" smtClean="0">
                <a:solidFill>
                  <a:schemeClr val="tx1"/>
                </a:solidFill>
              </a:rPr>
              <a:t>– порой кажется, что да, поскольку (пусть и корявые) термины вроде «этнологической экспертизы», «специалиста в области межнациональных и межконфессиональных отношений» и т.п. постепенно проникают в сферу законодательства и обсуждаются на самом высоком уровне, но порой – явно нет, поскольку …</a:t>
            </a:r>
          </a:p>
          <a:p>
            <a:r>
              <a:rPr lang="ru-RU" sz="2000" b="1" u="sng" dirty="0" smtClean="0">
                <a:solidFill>
                  <a:schemeClr val="tx1"/>
                </a:solidFill>
              </a:rPr>
              <a:t>С точки зрения множества иных социально-профессиональных и классовых групп </a:t>
            </a:r>
            <a:r>
              <a:rPr lang="ru-RU" sz="2000" b="1" dirty="0" smtClean="0">
                <a:solidFill>
                  <a:schemeClr val="tx1"/>
                </a:solidFill>
              </a:rPr>
              <a:t>– пожалуй, нет, поскольку об этой специальности практически никто не знает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2583" y="2654616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Благодарю за внимание!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Этнология и история. Пара слов о том, как все начиналось, 1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8907" y="1788459"/>
            <a:ext cx="6118412" cy="4833822"/>
          </a:xfrm>
        </p:spPr>
        <p:txBody>
          <a:bodyPr>
            <a:noAutofit/>
          </a:bodyPr>
          <a:lstStyle/>
          <a:p>
            <a:r>
              <a:rPr lang="ru-RU" sz="2200" dirty="0" smtClean="0"/>
              <a:t>«этнография была изобретена германскими учеными в России </a:t>
            </a:r>
            <a:r>
              <a:rPr lang="en-US" sz="2200" dirty="0" smtClean="0"/>
              <a:t>XVIII</a:t>
            </a:r>
            <a:r>
              <a:rPr lang="ru-RU" sz="2200" dirty="0" smtClean="0"/>
              <a:t> в.», и изучала она «</a:t>
            </a:r>
            <a:r>
              <a:rPr lang="ru-RU" sz="2200" dirty="0"/>
              <a:t>этничность, точнее </a:t>
            </a:r>
            <a:r>
              <a:rPr lang="ru-RU" sz="2200" dirty="0" err="1"/>
              <a:t>мультиэтничность</a:t>
            </a:r>
            <a:r>
              <a:rPr lang="ru-RU" sz="2200" dirty="0"/>
              <a:t>, мировое многообразие народов и наций» </a:t>
            </a:r>
            <a:r>
              <a:rPr lang="ru-RU" sz="2200" dirty="0" smtClean="0"/>
              <a:t>(</a:t>
            </a:r>
            <a:r>
              <a:rPr lang="en-US" sz="2200" dirty="0" err="1" smtClean="0"/>
              <a:t>Vermeulen</a:t>
            </a:r>
            <a:r>
              <a:rPr lang="en-US" sz="2200" dirty="0" smtClean="0"/>
              <a:t>, Han (2015) </a:t>
            </a:r>
            <a:r>
              <a:rPr lang="en-US" sz="2200" i="1" dirty="0" smtClean="0"/>
              <a:t>Before </a:t>
            </a:r>
            <a:r>
              <a:rPr lang="en-US" sz="2200" i="1" dirty="0"/>
              <a:t>Boas: the Genesis of Ethnography and Ethnology in the German Enlightenment</a:t>
            </a:r>
            <a:r>
              <a:rPr lang="en-US" sz="2200" dirty="0"/>
              <a:t>. Lincoln; London, </a:t>
            </a:r>
            <a:r>
              <a:rPr lang="en-US" sz="2200" dirty="0" smtClean="0"/>
              <a:t>2015) </a:t>
            </a:r>
            <a:endParaRPr lang="ru-RU" sz="2200" dirty="0" smtClean="0"/>
          </a:p>
          <a:p>
            <a:r>
              <a:rPr lang="ru-RU" sz="2200" dirty="0" smtClean="0"/>
              <a:t>значимый крен в область географии и истории, но также и </a:t>
            </a:r>
            <a:r>
              <a:rPr lang="ru-RU" sz="2200" dirty="0" err="1" smtClean="0"/>
              <a:t>институционали-зация</a:t>
            </a:r>
            <a:r>
              <a:rPr lang="ru-RU" sz="2200" dirty="0" smtClean="0"/>
              <a:t> </a:t>
            </a:r>
            <a:r>
              <a:rPr lang="ru-RU" sz="2200" b="1" dirty="0" smtClean="0"/>
              <a:t>этно</a:t>
            </a:r>
            <a:r>
              <a:rPr lang="ru-RU" sz="2200" dirty="0" smtClean="0"/>
              <a:t>-графии/логии как самостоятельной академической дисциплины, </a:t>
            </a:r>
            <a:r>
              <a:rPr lang="en-US" sz="2200" dirty="0" smtClean="0"/>
              <a:t>XIX </a:t>
            </a:r>
            <a:r>
              <a:rPr lang="ru-RU" sz="2200" dirty="0" smtClean="0"/>
              <a:t> в.</a:t>
            </a:r>
            <a:endParaRPr lang="ru-RU" sz="2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32794" y="1803493"/>
            <a:ext cx="4313864" cy="214952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i="1" dirty="0"/>
              <a:t>Völker-Beschreibung </a:t>
            </a:r>
            <a:r>
              <a:rPr lang="de-DE" sz="2000" dirty="0"/>
              <a:t>(1740), </a:t>
            </a:r>
            <a:r>
              <a:rPr lang="de-DE" sz="2000" i="1" dirty="0" err="1"/>
              <a:t>Ethnographi</a:t>
            </a:r>
            <a:r>
              <a:rPr lang="ru-RU" sz="2000" i="1" dirty="0"/>
              <a:t>а </a:t>
            </a:r>
            <a:r>
              <a:rPr lang="ru-RU" sz="2000" dirty="0"/>
              <a:t>(1767), </a:t>
            </a:r>
            <a:r>
              <a:rPr lang="de-DE" sz="2000" i="1" dirty="0"/>
              <a:t>Völkerkunde </a:t>
            </a:r>
            <a:r>
              <a:rPr lang="de-DE" sz="2000" dirty="0"/>
              <a:t>(1771), </a:t>
            </a:r>
            <a:r>
              <a:rPr lang="de-DE" sz="2000" i="1" dirty="0"/>
              <a:t>Volkskunde </a:t>
            </a:r>
            <a:r>
              <a:rPr lang="de-DE" sz="2000" dirty="0"/>
              <a:t>(1776) </a:t>
            </a:r>
            <a:endParaRPr lang="ru-RU" sz="2000" dirty="0" smtClean="0"/>
          </a:p>
          <a:p>
            <a:pPr marL="0" indent="0">
              <a:buNone/>
            </a:pPr>
            <a:r>
              <a:rPr lang="de-DE" sz="2000" dirty="0" smtClean="0"/>
              <a:t>(</a:t>
            </a:r>
            <a:r>
              <a:rPr lang="ru-RU" sz="2000" dirty="0"/>
              <a:t>термин </a:t>
            </a:r>
            <a:r>
              <a:rPr lang="de-DE" sz="2000" i="1" dirty="0" err="1"/>
              <a:t>Ethnologia</a:t>
            </a:r>
            <a:r>
              <a:rPr lang="de-DE" sz="2000" i="1" dirty="0"/>
              <a:t> </a:t>
            </a:r>
            <a:r>
              <a:rPr lang="ru-RU" sz="2000" i="1" dirty="0"/>
              <a:t>возник чуть </a:t>
            </a:r>
            <a:r>
              <a:rPr lang="ru-RU" sz="2000" dirty="0"/>
              <a:t>позднее, в 1781 г.),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0084" y="4067736"/>
            <a:ext cx="5481916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1839 </a:t>
            </a:r>
            <a:r>
              <a:rPr lang="ru-RU" sz="1600" dirty="0" smtClean="0"/>
              <a:t>- Парижское </a:t>
            </a:r>
            <a:r>
              <a:rPr lang="ru-RU" sz="1600" dirty="0"/>
              <a:t>общество </a:t>
            </a:r>
            <a:r>
              <a:rPr lang="ru-RU" sz="1600" dirty="0" smtClean="0"/>
              <a:t>этноло­гии; </a:t>
            </a:r>
          </a:p>
          <a:p>
            <a:r>
              <a:rPr lang="ru-RU" sz="1600" dirty="0" smtClean="0"/>
              <a:t>1842</a:t>
            </a:r>
            <a:r>
              <a:rPr lang="ru-RU" sz="1600" dirty="0"/>
              <a:t> </a:t>
            </a:r>
            <a:r>
              <a:rPr lang="ru-RU" sz="1600" dirty="0" smtClean="0"/>
              <a:t>- Американское </a:t>
            </a:r>
            <a:r>
              <a:rPr lang="ru-RU" sz="1600" dirty="0"/>
              <a:t>этнологическое </a:t>
            </a:r>
            <a:r>
              <a:rPr lang="ru-RU" sz="1600" dirty="0" smtClean="0"/>
              <a:t>общество </a:t>
            </a:r>
          </a:p>
          <a:p>
            <a:r>
              <a:rPr lang="ru-RU" sz="1600" dirty="0" smtClean="0"/>
              <a:t>в </a:t>
            </a:r>
            <a:r>
              <a:rPr lang="ru-RU" sz="1600" dirty="0"/>
              <a:t>Нью-Йорке; </a:t>
            </a:r>
            <a:endParaRPr lang="ru-RU" sz="1600" dirty="0" smtClean="0"/>
          </a:p>
          <a:p>
            <a:r>
              <a:rPr lang="ru-RU" sz="1600" dirty="0" smtClean="0"/>
              <a:t>1843</a:t>
            </a:r>
            <a:r>
              <a:rPr lang="ru-RU" sz="1600" dirty="0"/>
              <a:t> </a:t>
            </a:r>
            <a:r>
              <a:rPr lang="ru-RU" sz="1600" dirty="0" smtClean="0"/>
              <a:t>- Этнологическое </a:t>
            </a:r>
            <a:r>
              <a:rPr lang="ru-RU" sz="1600" dirty="0"/>
              <a:t>общество </a:t>
            </a:r>
            <a:r>
              <a:rPr lang="ru-RU" sz="1600" dirty="0" smtClean="0"/>
              <a:t>Лондона и </a:t>
            </a:r>
          </a:p>
          <a:p>
            <a:r>
              <a:rPr lang="ru-RU" sz="1600" dirty="0" smtClean="0"/>
              <a:t>1863</a:t>
            </a:r>
            <a:r>
              <a:rPr lang="ru-RU" sz="1600" dirty="0"/>
              <a:t> </a:t>
            </a:r>
            <a:r>
              <a:rPr lang="ru-RU" sz="1600" dirty="0" smtClean="0"/>
              <a:t>- Антропологиче­ское </a:t>
            </a:r>
            <a:r>
              <a:rPr lang="ru-RU" sz="1600" dirty="0"/>
              <a:t>общество </a:t>
            </a:r>
            <a:r>
              <a:rPr lang="ru-RU" sz="1600" dirty="0" smtClean="0"/>
              <a:t>Лондона </a:t>
            </a:r>
          </a:p>
          <a:p>
            <a:r>
              <a:rPr lang="ru-RU" sz="1600" dirty="0" smtClean="0"/>
              <a:t>(в 1871 г. объединились в </a:t>
            </a:r>
            <a:r>
              <a:rPr lang="ru-RU" sz="1600" dirty="0"/>
              <a:t>«Королев­ский </a:t>
            </a:r>
            <a:r>
              <a:rPr lang="ru-RU" sz="1600" dirty="0" err="1" smtClean="0"/>
              <a:t>антропо</a:t>
            </a:r>
            <a:r>
              <a:rPr lang="ru-RU" sz="1600" dirty="0" smtClean="0"/>
              <a:t>- </a:t>
            </a:r>
          </a:p>
          <a:p>
            <a:r>
              <a:rPr lang="ru-RU" sz="1600" dirty="0" smtClean="0"/>
              <a:t>логический </a:t>
            </a:r>
            <a:r>
              <a:rPr lang="ru-RU" sz="1600" dirty="0"/>
              <a:t>институт Великобритании </a:t>
            </a:r>
            <a:r>
              <a:rPr lang="ru-RU" sz="1600" dirty="0" smtClean="0"/>
              <a:t>и </a:t>
            </a:r>
            <a:r>
              <a:rPr lang="ru-RU" sz="1600" dirty="0"/>
              <a:t>Ирландии</a:t>
            </a:r>
            <a:r>
              <a:rPr lang="ru-RU" sz="1600" dirty="0" smtClean="0"/>
              <a:t>»)</a:t>
            </a:r>
          </a:p>
          <a:p>
            <a:r>
              <a:rPr lang="ru-RU" sz="1600" dirty="0" smtClean="0"/>
              <a:t>1845 – Отделение этнографии в составе ИРГО;</a:t>
            </a:r>
          </a:p>
          <a:p>
            <a:r>
              <a:rPr lang="ru-RU" sz="1600" dirty="0" smtClean="0"/>
              <a:t>1869</a:t>
            </a:r>
            <a:r>
              <a:rPr lang="ru-RU" sz="1600" dirty="0"/>
              <a:t> </a:t>
            </a:r>
            <a:r>
              <a:rPr lang="ru-RU" sz="1600" dirty="0" smtClean="0"/>
              <a:t>- Общество </a:t>
            </a:r>
            <a:r>
              <a:rPr lang="ru-RU" sz="1600" dirty="0"/>
              <a:t>антропологии, этноло­гии и </a:t>
            </a:r>
            <a:endParaRPr lang="ru-RU" sz="1600" dirty="0" smtClean="0"/>
          </a:p>
          <a:p>
            <a:r>
              <a:rPr lang="ru-RU" sz="1600" dirty="0" smtClean="0"/>
              <a:t>доистории (Германия) </a:t>
            </a:r>
          </a:p>
        </p:txBody>
      </p:sp>
    </p:spTree>
    <p:extLst>
      <p:ext uri="{BB962C8B-B14F-4D97-AF65-F5344CB8AC3E}">
        <p14:creationId xmlns:p14="http://schemas.microsoft.com/office/powerpoint/2010/main" val="17877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Этнология и история. Пара слов о том, как все начиналось, </a:t>
            </a:r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3071" y="1453868"/>
            <a:ext cx="1599108" cy="237916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30205" y="2005197"/>
            <a:ext cx="4669559" cy="439560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1884 </a:t>
            </a:r>
            <a:r>
              <a:rPr lang="ru-RU" dirty="0" smtClean="0">
                <a:solidFill>
                  <a:schemeClr val="tx1"/>
                </a:solidFill>
              </a:rPr>
              <a:t>- в </a:t>
            </a:r>
            <a:r>
              <a:rPr lang="ru-RU" dirty="0" err="1">
                <a:solidFill>
                  <a:schemeClr val="tx1"/>
                </a:solidFill>
              </a:rPr>
              <a:t>Моск.ун</a:t>
            </a:r>
            <a:r>
              <a:rPr lang="ru-RU" dirty="0">
                <a:solidFill>
                  <a:schemeClr val="tx1"/>
                </a:solidFill>
              </a:rPr>
              <a:t>-те </a:t>
            </a:r>
            <a:r>
              <a:rPr lang="ru-RU" dirty="0" smtClean="0">
                <a:solidFill>
                  <a:schemeClr val="tx1"/>
                </a:solidFill>
              </a:rPr>
              <a:t>создана </a:t>
            </a:r>
            <a:r>
              <a:rPr lang="ru-RU" dirty="0">
                <a:solidFill>
                  <a:schemeClr val="tx1"/>
                </a:solidFill>
              </a:rPr>
              <a:t>кафедра географии и этнографии в составе историко-филоло­гического факуль­тета,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1889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- кафедра переведена </a:t>
            </a:r>
            <a:r>
              <a:rPr lang="ru-RU" dirty="0">
                <a:solidFill>
                  <a:schemeClr val="tx1"/>
                </a:solidFill>
              </a:rPr>
              <a:t>на физико-математический </a:t>
            </a:r>
            <a:r>
              <a:rPr lang="ru-RU" dirty="0" smtClean="0">
                <a:solidFill>
                  <a:schemeClr val="tx1"/>
                </a:solidFill>
              </a:rPr>
              <a:t>факультет,</a:t>
            </a:r>
          </a:p>
          <a:p>
            <a:r>
              <a:rPr lang="ru-RU" b="1" dirty="0">
                <a:solidFill>
                  <a:schemeClr val="tx1"/>
                </a:solidFill>
              </a:rPr>
              <a:t>1</a:t>
            </a:r>
            <a:r>
              <a:rPr lang="ru-RU" b="1" dirty="0" smtClean="0">
                <a:solidFill>
                  <a:schemeClr val="tx1"/>
                </a:solidFill>
              </a:rPr>
              <a:t>922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dirty="0" err="1" smtClean="0">
                <a:solidFill>
                  <a:schemeClr val="tx1"/>
                </a:solidFill>
              </a:rPr>
              <a:t>этнолого</a:t>
            </a:r>
            <a:r>
              <a:rPr lang="ru-RU" dirty="0" smtClean="0">
                <a:solidFill>
                  <a:schemeClr val="tx1"/>
                </a:solidFill>
              </a:rPr>
              <a:t>-лингвистическое отделение ФОН</a:t>
            </a:r>
          </a:p>
          <a:p>
            <a:r>
              <a:rPr lang="ru-RU" b="1" dirty="0">
                <a:solidFill>
                  <a:schemeClr val="tx1"/>
                </a:solidFill>
              </a:rPr>
              <a:t>1925</a:t>
            </a:r>
            <a:r>
              <a:rPr lang="ru-RU" dirty="0">
                <a:solidFill>
                  <a:schemeClr val="tx1"/>
                </a:solidFill>
              </a:rPr>
              <a:t> – создание </a:t>
            </a:r>
            <a:r>
              <a:rPr lang="ru-RU" dirty="0" smtClean="0">
                <a:solidFill>
                  <a:schemeClr val="tx1"/>
                </a:solidFill>
              </a:rPr>
              <a:t>Этнологического факультета с отделениями историко-археологическим, этнографическим, литературным, </a:t>
            </a:r>
            <a:r>
              <a:rPr lang="ru-RU" dirty="0">
                <a:solidFill>
                  <a:schemeClr val="tx1"/>
                </a:solidFill>
              </a:rPr>
              <a:t>изобразительных </a:t>
            </a:r>
            <a:r>
              <a:rPr lang="ru-RU" dirty="0" smtClean="0">
                <a:solidFill>
                  <a:schemeClr val="tx1"/>
                </a:solidFill>
              </a:rPr>
              <a:t>искусств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 1931 по 1939 г. </a:t>
            </a:r>
            <a:r>
              <a:rPr lang="ru-RU" dirty="0" smtClean="0">
                <a:solidFill>
                  <a:schemeClr val="tx1"/>
                </a:solidFill>
              </a:rPr>
              <a:t>– ноль этнографии в МГУ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1939</a:t>
            </a:r>
            <a:r>
              <a:rPr lang="ru-RU" dirty="0" smtClean="0">
                <a:solidFill>
                  <a:schemeClr val="tx1"/>
                </a:solidFill>
              </a:rPr>
              <a:t> – кафедра этнографии на историческом факультете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496" y="2035564"/>
            <a:ext cx="4286250" cy="2390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435" y="3833029"/>
            <a:ext cx="152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Д.Н. Анучин</a:t>
            </a:r>
          </a:p>
          <a:p>
            <a:r>
              <a:rPr lang="ru-RU" dirty="0" smtClean="0"/>
              <a:t>1843-1923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01589" y="447936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Старое здание МГУ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156" y="4270712"/>
            <a:ext cx="1745951" cy="24985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0566" y="6158753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С.П. Толстов</a:t>
            </a:r>
          </a:p>
          <a:p>
            <a:r>
              <a:rPr lang="ru-RU" dirty="0" smtClean="0"/>
              <a:t>1907-1976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1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Формула специальности 07.00.07 (версия </a:t>
            </a:r>
            <a:r>
              <a:rPr lang="ru-RU" b="1" dirty="0" err="1" smtClean="0"/>
              <a:t>ВАКа</a:t>
            </a:r>
            <a:r>
              <a:rPr lang="ru-RU" b="1" dirty="0" smtClean="0"/>
              <a:t>) в последние примерно 30-35 лет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5353" y="2321859"/>
            <a:ext cx="9574306" cy="3527612"/>
          </a:xfrm>
        </p:spPr>
        <p:txBody>
          <a:bodyPr>
            <a:noAutofit/>
          </a:bodyPr>
          <a:lstStyle/>
          <a:p>
            <a:r>
              <a:rPr lang="ru-RU" sz="2800" dirty="0"/>
              <a:t>Содержанием специальности «Этнография, этнология и антропология» является </a:t>
            </a:r>
            <a:r>
              <a:rPr lang="ru-RU" sz="2800" b="1" dirty="0"/>
              <a:t>изучение истории и </a:t>
            </a:r>
            <a:r>
              <a:rPr lang="ru-RU" sz="2800" dirty="0"/>
              <a:t>современного состояния человечества в форме его специфических групп – </a:t>
            </a:r>
            <a:r>
              <a:rPr lang="ru-RU" sz="2800" b="1" dirty="0"/>
              <a:t>этносов</a:t>
            </a:r>
            <a:r>
              <a:rPr lang="ru-RU" sz="2800" dirty="0"/>
              <a:t> – на территории ойкумена (</a:t>
            </a:r>
            <a:r>
              <a:rPr lang="ru-RU" sz="2800" dirty="0" smtClean="0"/>
              <a:t>заселенного пространства Земли) и </a:t>
            </a:r>
            <a:r>
              <a:rPr lang="ru-RU" sz="2800" b="1" dirty="0" smtClean="0"/>
              <a:t>на всех этапах эволюции</a:t>
            </a:r>
            <a:r>
              <a:rPr lang="ru-RU" sz="2800" dirty="0" smtClean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5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777" y="104157"/>
            <a:ext cx="8659905" cy="1280890"/>
          </a:xfrm>
        </p:spPr>
        <p:txBody>
          <a:bodyPr/>
          <a:lstStyle/>
          <a:p>
            <a:r>
              <a:rPr lang="ru-RU" b="1" dirty="0" smtClean="0"/>
              <a:t>Области исследований (советский вариант этнографии/этнологии)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385047"/>
            <a:ext cx="10945906" cy="524435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Этногенез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Классическая дескриптивная </a:t>
            </a:r>
            <a:r>
              <a:rPr lang="ru-RU" dirty="0" smtClean="0">
                <a:solidFill>
                  <a:schemeClr val="tx1"/>
                </a:solidFill>
              </a:rPr>
              <a:t>этнография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Этническая история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Этнологическое </a:t>
            </a:r>
            <a:r>
              <a:rPr lang="ru-RU" dirty="0" smtClean="0">
                <a:solidFill>
                  <a:schemeClr val="tx1"/>
                </a:solidFill>
              </a:rPr>
              <a:t>регионоведение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Межэтнические отношения (в том числе конфликты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 err="1">
                <a:solidFill>
                  <a:schemeClr val="tx1"/>
                </a:solidFill>
              </a:rPr>
              <a:t>Этнокультуроведение</a:t>
            </a:r>
            <a:r>
              <a:rPr lang="ru-RU" dirty="0">
                <a:solidFill>
                  <a:schemeClr val="tx1"/>
                </a:solidFill>
              </a:rPr>
              <a:t> (в том числе </a:t>
            </a:r>
            <a:r>
              <a:rPr lang="ru-RU" dirty="0" err="1">
                <a:solidFill>
                  <a:schemeClr val="tx1"/>
                </a:solidFill>
              </a:rPr>
              <a:t>этнофольклористика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этнофилология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этномузееведение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 err="1">
                <a:solidFill>
                  <a:schemeClr val="tx1"/>
                </a:solidFill>
              </a:rPr>
              <a:t>Этнодемография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 smtClean="0">
                <a:solidFill>
                  <a:schemeClr val="tx1"/>
                </a:solidFill>
              </a:rPr>
              <a:t>этноэкология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 err="1">
                <a:solidFill>
                  <a:schemeClr val="tx1"/>
                </a:solidFill>
              </a:rPr>
              <a:t>Этносоциология</a:t>
            </a:r>
            <a:r>
              <a:rPr lang="ru-RU" dirty="0">
                <a:solidFill>
                  <a:schemeClr val="tx1"/>
                </a:solidFill>
              </a:rPr>
              <a:t>, этнопсихология, </a:t>
            </a:r>
            <a:r>
              <a:rPr lang="ru-RU" dirty="0" err="1" smtClean="0">
                <a:solidFill>
                  <a:schemeClr val="tx1"/>
                </a:solidFill>
              </a:rPr>
              <a:t>этнополитология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Теоретическая </a:t>
            </a:r>
            <a:r>
              <a:rPr lang="ru-RU" dirty="0" smtClean="0">
                <a:solidFill>
                  <a:schemeClr val="tx1"/>
                </a:solidFill>
              </a:rPr>
              <a:t>этнология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История </a:t>
            </a:r>
            <a:r>
              <a:rPr lang="ru-RU" dirty="0" smtClean="0">
                <a:solidFill>
                  <a:schemeClr val="tx1"/>
                </a:solidFill>
              </a:rPr>
              <a:t>этнологии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Прикладная </a:t>
            </a:r>
            <a:r>
              <a:rPr lang="ru-RU" dirty="0" smtClean="0">
                <a:solidFill>
                  <a:schemeClr val="tx1"/>
                </a:solidFill>
              </a:rPr>
              <a:t>этнология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Методы и техника этнологических </a:t>
            </a:r>
            <a:r>
              <a:rPr lang="ru-RU" dirty="0" smtClean="0">
                <a:solidFill>
                  <a:schemeClr val="tx1"/>
                </a:solidFill>
              </a:rPr>
              <a:t>исследований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Антропогенез, </a:t>
            </a:r>
            <a:r>
              <a:rPr lang="ru-RU" dirty="0" err="1">
                <a:solidFill>
                  <a:schemeClr val="tx1"/>
                </a:solidFill>
              </a:rPr>
              <a:t>палеантропология</a:t>
            </a:r>
            <a:r>
              <a:rPr lang="ru-RU" dirty="0">
                <a:solidFill>
                  <a:schemeClr val="tx1"/>
                </a:solidFill>
              </a:rPr>
              <a:t>, этнологическая </a:t>
            </a:r>
            <a:r>
              <a:rPr lang="ru-RU" dirty="0" smtClean="0">
                <a:solidFill>
                  <a:schemeClr val="tx1"/>
                </a:solidFill>
              </a:rPr>
              <a:t>антропология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Этническая </a:t>
            </a:r>
            <a:r>
              <a:rPr lang="ru-RU" dirty="0" smtClean="0">
                <a:solidFill>
                  <a:schemeClr val="tx1"/>
                </a:solidFill>
              </a:rPr>
              <a:t>антропология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Возрастная </a:t>
            </a:r>
            <a:r>
              <a:rPr lang="ru-RU" dirty="0" smtClean="0">
                <a:solidFill>
                  <a:schemeClr val="tx1"/>
                </a:solidFill>
              </a:rPr>
              <a:t>антропология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98494"/>
            <a:ext cx="8871697" cy="4706471"/>
          </a:xfrm>
        </p:spPr>
        <p:txBody>
          <a:bodyPr>
            <a:normAutofit/>
          </a:bodyPr>
          <a:lstStyle/>
          <a:p>
            <a:pPr marL="0" indent="0" eaLnBrk="1" fontAlgn="auto" hangingPunct="1">
              <a:buFont typeface="Wingdings 3" panose="05040102010807070707" pitchFamily="18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Четыре </a:t>
            </a:r>
            <a:r>
              <a:rPr lang="ru-RU" sz="2800" b="1" dirty="0">
                <a:solidFill>
                  <a:schemeClr val="tx1"/>
                </a:solidFill>
              </a:rPr>
              <a:t>части антропологии</a:t>
            </a:r>
            <a:endParaRPr lang="ru-RU" sz="2800" dirty="0">
              <a:solidFill>
                <a:schemeClr val="tx1"/>
              </a:solidFill>
            </a:endParaRPr>
          </a:p>
          <a:p>
            <a:pPr eaLnBrk="1" fontAlgn="auto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Физическая, или биологическая, антропология (сравнительная анатомия, генетика, демография…)</a:t>
            </a:r>
          </a:p>
          <a:p>
            <a:pPr eaLnBrk="1" fontAlgn="auto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Доисторическая археология</a:t>
            </a:r>
          </a:p>
          <a:p>
            <a:pPr eaLnBrk="1" fontAlgn="auto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Лингвистическая антропология (антропологическая лингвистика)</a:t>
            </a:r>
          </a:p>
          <a:p>
            <a:pPr eaLnBrk="1" fontAlgn="auto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Культурная (США), или социальная (</a:t>
            </a:r>
            <a:r>
              <a:rPr lang="ru-RU" sz="2000" b="1" dirty="0" err="1">
                <a:solidFill>
                  <a:schemeClr val="tx1"/>
                </a:solidFill>
              </a:rPr>
              <a:t>ВБр</a:t>
            </a:r>
            <a:r>
              <a:rPr lang="ru-RU" sz="2000" b="1" dirty="0">
                <a:solidFill>
                  <a:schemeClr val="tx1"/>
                </a:solidFill>
              </a:rPr>
              <a:t>.), антропология</a:t>
            </a:r>
          </a:p>
          <a:p>
            <a:pPr lvl="1" eaLnBrk="1" fontAlgn="auto" hangingPunct="1">
              <a:defRPr/>
            </a:pPr>
            <a:r>
              <a:rPr lang="ru-RU" sz="1800" b="1" dirty="0">
                <a:solidFill>
                  <a:schemeClr val="tx1"/>
                </a:solidFill>
              </a:rPr>
              <a:t>«наука, изучающая социальную жизнь людей» </a:t>
            </a:r>
            <a:r>
              <a:rPr lang="ru-RU" sz="1800" b="1" dirty="0">
                <a:solidFill>
                  <a:schemeClr val="tx1"/>
                </a:solidFill>
                <a:sym typeface="Wingdings" panose="05000000000000000000" pitchFamily="2" charset="2"/>
              </a:rPr>
              <a:t>(Алан </a:t>
            </a:r>
            <a:r>
              <a:rPr lang="ru-RU" sz="1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Барнард</a:t>
            </a:r>
            <a:r>
              <a:rPr lang="ru-RU" sz="1800" b="1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lvl="1" eaLnBrk="1" fontAlgn="auto" hangingPunct="1">
              <a:defRPr/>
            </a:pPr>
            <a:r>
              <a:rPr lang="ru-RU" sz="1800" b="1" dirty="0">
                <a:solidFill>
                  <a:schemeClr val="tx1"/>
                </a:solidFill>
                <a:sym typeface="Wingdings" panose="05000000000000000000" pitchFamily="2" charset="2"/>
              </a:rPr>
              <a:t>«сравнительное изучение культуры и общества, фокусирующееся на жизни локальных сообществ» (Томас </a:t>
            </a:r>
            <a:r>
              <a:rPr lang="ru-RU" sz="1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Эриксен</a:t>
            </a:r>
            <a:r>
              <a:rPr lang="ru-RU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050" y="263618"/>
            <a:ext cx="2068139" cy="3084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9458" y="3442448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Франц </a:t>
            </a:r>
            <a:r>
              <a:rPr lang="ru-RU" dirty="0" err="1" smtClean="0"/>
              <a:t>Боас</a:t>
            </a:r>
            <a:endParaRPr lang="ru-RU" dirty="0" smtClean="0"/>
          </a:p>
          <a:p>
            <a:r>
              <a:rPr lang="ru-RU" dirty="0" smtClean="0"/>
              <a:t>   1858-1942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88610"/>
            <a:ext cx="9127426" cy="641476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02203" y="575468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Кафедры в вузах и профильные журналы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16860" y="1951545"/>
            <a:ext cx="5641187" cy="57626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Соединенное Королевство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887507" y="2777566"/>
            <a:ext cx="5170540" cy="2076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 настоящему времени: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Более 100 </a:t>
            </a:r>
            <a:r>
              <a:rPr lang="ru-RU" sz="2000" dirty="0" smtClean="0">
                <a:solidFill>
                  <a:schemeClr val="tx1"/>
                </a:solidFill>
              </a:rPr>
              <a:t>образовательных </a:t>
            </a:r>
            <a:r>
              <a:rPr lang="ru-RU" sz="2000" b="1" dirty="0" smtClean="0">
                <a:solidFill>
                  <a:schemeClr val="tx1"/>
                </a:solidFill>
              </a:rPr>
              <a:t>программ</a:t>
            </a:r>
            <a:r>
              <a:rPr lang="ru-RU" sz="2000" dirty="0" smtClean="0">
                <a:solidFill>
                  <a:schemeClr val="tx1"/>
                </a:solidFill>
              </a:rPr>
              <a:t> в вузах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81</a:t>
            </a:r>
            <a:r>
              <a:rPr lang="ru-RU" sz="2000" dirty="0" smtClean="0">
                <a:solidFill>
                  <a:schemeClr val="tx1"/>
                </a:solidFill>
              </a:rPr>
              <a:t> антропологический </a:t>
            </a:r>
            <a:r>
              <a:rPr lang="ru-RU" sz="2000" b="1" dirty="0" smtClean="0">
                <a:solidFill>
                  <a:schemeClr val="tx1"/>
                </a:solidFill>
              </a:rPr>
              <a:t>журнал</a:t>
            </a:r>
            <a:r>
              <a:rPr lang="ru-RU" sz="2000" dirty="0" smtClean="0">
                <a:solidFill>
                  <a:schemeClr val="tx1"/>
                </a:solidFill>
              </a:rPr>
              <a:t> в базе </a:t>
            </a:r>
            <a:r>
              <a:rPr lang="en-US" sz="2000" dirty="0" smtClean="0">
                <a:solidFill>
                  <a:schemeClr val="tx1"/>
                </a:solidFill>
              </a:rPr>
              <a:t>Scopus*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889698" y="1951545"/>
            <a:ext cx="3999001" cy="57626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СССР/Россия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6353062" y="2549980"/>
            <a:ext cx="4679902" cy="394919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до 1991 года - 4 (5) кафедр только на исторических факультетах и 1 профессиональный журнал («Советская этнография»)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Сейчас: </a:t>
            </a:r>
            <a:r>
              <a:rPr lang="ru-RU" sz="2000" b="1" dirty="0" smtClean="0">
                <a:solidFill>
                  <a:schemeClr val="tx1"/>
                </a:solidFill>
              </a:rPr>
              <a:t>± 10 кафедр </a:t>
            </a:r>
            <a:r>
              <a:rPr lang="ru-RU" sz="2000" dirty="0" smtClean="0">
                <a:solidFill>
                  <a:schemeClr val="tx1"/>
                </a:solidFill>
              </a:rPr>
              <a:t>(и не только на истфаках) и не менее 20 журналов (</a:t>
            </a:r>
            <a:r>
              <a:rPr lang="ru-RU" sz="2000" b="1" dirty="0" smtClean="0">
                <a:solidFill>
                  <a:schemeClr val="tx1"/>
                </a:solidFill>
              </a:rPr>
              <a:t>3 журнала индексируются </a:t>
            </a:r>
            <a:r>
              <a:rPr lang="en-US" sz="2000" b="1" dirty="0" smtClean="0">
                <a:solidFill>
                  <a:schemeClr val="tx1"/>
                </a:solidFill>
              </a:rPr>
              <a:t>Scopus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по направлению </a:t>
            </a:r>
            <a:r>
              <a:rPr lang="de-DE" sz="2000" i="1" dirty="0" smtClean="0">
                <a:solidFill>
                  <a:schemeClr val="tx1"/>
                </a:solidFill>
              </a:rPr>
              <a:t>anthropolog</a:t>
            </a:r>
            <a:r>
              <a:rPr lang="en-US" sz="2000" dirty="0" smtClean="0">
                <a:solidFill>
                  <a:schemeClr val="tx1"/>
                </a:solidFill>
              </a:rPr>
              <a:t>y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254" y="6070164"/>
            <a:ext cx="77075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ru-RU" dirty="0" smtClean="0"/>
              <a:t> в США 119 антропологических журналов в базе </a:t>
            </a:r>
            <a:r>
              <a:rPr lang="en-US" dirty="0" smtClean="0"/>
              <a:t>Scopus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ru-RU" dirty="0" smtClean="0"/>
              <a:t>но реально число профессиональных журналов в разы больше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6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37" y="454030"/>
            <a:ext cx="8911687" cy="855066"/>
          </a:xfrm>
        </p:spPr>
        <p:txBody>
          <a:bodyPr/>
          <a:lstStyle/>
          <a:p>
            <a:r>
              <a:rPr lang="ru-RU" b="1" dirty="0" smtClean="0"/>
              <a:t>Зачем «им» так много антропологов?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440" y="2133993"/>
            <a:ext cx="3660776" cy="2411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8010" y="4545107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Венский университет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802" y="4914439"/>
            <a:ext cx="7191375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23685" y="4509113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Кельнский университет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44980" y="1383259"/>
            <a:ext cx="78470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На кафедре социальной и культурной антропологии и этнологии</a:t>
            </a:r>
          </a:p>
          <a:p>
            <a:r>
              <a:rPr lang="ru-RU" b="1" dirty="0" smtClean="0"/>
              <a:t>1800</a:t>
            </a:r>
            <a:r>
              <a:rPr lang="ru-RU" dirty="0" smtClean="0"/>
              <a:t> студентов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250 - магистратуры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4533763">
            <a:off x="5316104" y="1685080"/>
            <a:ext cx="484632" cy="1388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97851" y="3486526"/>
            <a:ext cx="63097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На кафедре этнологии 900 студентов </a:t>
            </a:r>
            <a:r>
              <a:rPr lang="ru-RU" dirty="0" err="1" smtClean="0"/>
              <a:t>бакалавриата</a:t>
            </a:r>
            <a:endParaRPr lang="ru-RU" dirty="0" smtClean="0"/>
          </a:p>
          <a:p>
            <a:r>
              <a:rPr lang="ru-RU" dirty="0" smtClean="0"/>
              <a:t>и 100 магистратуры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9945859" y="4179704"/>
            <a:ext cx="414294" cy="586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127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Во-первых, их иначе обучают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8765" y="1519518"/>
            <a:ext cx="9285847" cy="50829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tx1"/>
                </a:solidFill>
              </a:rPr>
              <a:t>самостоятельные профессиональные программы по </a:t>
            </a:r>
            <a:r>
              <a:rPr lang="ru-RU" sz="2000" b="1" dirty="0" err="1" smtClean="0">
                <a:solidFill>
                  <a:schemeClr val="tx1"/>
                </a:solidFill>
              </a:rPr>
              <a:t>соц.антропологии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 err="1">
                <a:solidFill>
                  <a:schemeClr val="tx1"/>
                </a:solidFill>
              </a:rPr>
              <a:t>комбинир.программы</a:t>
            </a:r>
            <a:r>
              <a:rPr lang="ru-RU" sz="2000" b="1" dirty="0">
                <a:solidFill>
                  <a:schemeClr val="tx1"/>
                </a:solidFill>
              </a:rPr>
              <a:t> по </a:t>
            </a:r>
            <a:r>
              <a:rPr lang="ru-RU" sz="2000" b="1" dirty="0" err="1">
                <a:solidFill>
                  <a:schemeClr val="tx1"/>
                </a:solidFill>
              </a:rPr>
              <a:t>соц.антро+другой</a:t>
            </a:r>
            <a:r>
              <a:rPr lang="ru-RU" sz="2000" b="1" dirty="0">
                <a:solidFill>
                  <a:schemeClr val="tx1"/>
                </a:solidFill>
              </a:rPr>
              <a:t> предмет (не обязательно </a:t>
            </a:r>
            <a:r>
              <a:rPr lang="ru-RU" sz="2000" b="1" dirty="0" smtClean="0">
                <a:solidFill>
                  <a:schemeClr val="tx1"/>
                </a:solidFill>
              </a:rPr>
              <a:t>социальные </a:t>
            </a:r>
            <a:r>
              <a:rPr lang="ru-RU" sz="2000" b="1" dirty="0" err="1" smtClean="0">
                <a:solidFill>
                  <a:schemeClr val="tx1"/>
                </a:solidFill>
              </a:rPr>
              <a:t>нуки</a:t>
            </a:r>
            <a:r>
              <a:rPr lang="ru-RU" sz="2000" b="1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tx1"/>
                </a:solidFill>
              </a:rPr>
              <a:t>программы по общей антропологии (4 части, но обычно БЕЗ лингвистики)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tx1"/>
                </a:solidFill>
              </a:rPr>
              <a:t>программы по </a:t>
            </a:r>
            <a:r>
              <a:rPr lang="ru-RU" sz="2000" b="1" dirty="0" err="1">
                <a:solidFill>
                  <a:schemeClr val="tx1"/>
                </a:solidFill>
              </a:rPr>
              <a:t>соц.антропологии</a:t>
            </a:r>
            <a:r>
              <a:rPr lang="ru-RU" sz="2000" b="1" dirty="0">
                <a:solidFill>
                  <a:schemeClr val="tx1"/>
                </a:solidFill>
              </a:rPr>
              <a:t> с междисциплинарным уклоном (напр. + гендерные исследования)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 err="1">
                <a:solidFill>
                  <a:schemeClr val="tx1"/>
                </a:solidFill>
              </a:rPr>
              <a:t>соц.антро</a:t>
            </a:r>
            <a:r>
              <a:rPr lang="ru-RU" sz="2000" b="1" dirty="0">
                <a:solidFill>
                  <a:schemeClr val="tx1"/>
                </a:solidFill>
              </a:rPr>
              <a:t> – это второй предмет в рамках другой программы (напр., социологии)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tx1"/>
                </a:solidFill>
              </a:rPr>
              <a:t>специализированные программы по </a:t>
            </a:r>
            <a:r>
              <a:rPr lang="ru-RU" sz="2000" b="1" dirty="0" err="1">
                <a:solidFill>
                  <a:schemeClr val="tx1"/>
                </a:solidFill>
              </a:rPr>
              <a:t>соц.антропологии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(напр., по </a:t>
            </a:r>
            <a:r>
              <a:rPr lang="ru-RU" sz="2000" b="1" dirty="0">
                <a:solidFill>
                  <a:schemeClr val="tx1"/>
                </a:solidFill>
              </a:rPr>
              <a:t>медицинской антропологии, но они чаще рассчитаны на аспирантский уровень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8459" y="760432"/>
            <a:ext cx="430306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</a:t>
            </a:r>
          </a:p>
          <a:p>
            <a:endParaRPr lang="ru-RU" b="1" dirty="0"/>
          </a:p>
          <a:p>
            <a:r>
              <a:rPr lang="ru-RU" b="1" dirty="0" smtClean="0"/>
              <a:t>Великобритании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86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382</TotalTime>
  <Words>1162</Words>
  <Application>Microsoft Office PowerPoint</Application>
  <PresentationFormat>Широкоэкранный</PresentationFormat>
  <Paragraphs>154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Wingdings 3</vt:lpstr>
      <vt:lpstr>Легкий дым</vt:lpstr>
      <vt:lpstr>Почему Россия нуждается в антропологах?</vt:lpstr>
      <vt:lpstr>Этнология и история. Пара слов о том, как все начиналось, 1</vt:lpstr>
      <vt:lpstr>Этнология и история. Пара слов о том, как все начиналось, 2</vt:lpstr>
      <vt:lpstr>Формула специальности 07.00.07 (версия ВАКа) в последние примерно 30-35 лет</vt:lpstr>
      <vt:lpstr>Области исследований (советский вариант этнографии/этнологии)</vt:lpstr>
      <vt:lpstr>Презентация PowerPoint</vt:lpstr>
      <vt:lpstr>Кафедры в вузах и профильные журналы</vt:lpstr>
      <vt:lpstr>Зачем «им» так много антропологов?</vt:lpstr>
      <vt:lpstr>Во-первых, их иначе обучают</vt:lpstr>
      <vt:lpstr>Презентация PowerPoint</vt:lpstr>
      <vt:lpstr>Во-вторых, общество и государство готовы к их трудоустройству</vt:lpstr>
      <vt:lpstr>Что НЕ дает сделать наша недоподготовка и неготовность общества/государства к трудоустройству антропологов?</vt:lpstr>
      <vt:lpstr>А что, если мы станем понимать содержание нашей дисциплины как …</vt:lpstr>
      <vt:lpstr>и наполним ее общепринятым в мире содержанием</vt:lpstr>
      <vt:lpstr>Так нужны ли России антропологи? Частное мнение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Россия нуждается в антропологах?</dc:title>
  <dc:creator>Dmitri Funk</dc:creator>
  <cp:lastModifiedBy>Dmitri Funk</cp:lastModifiedBy>
  <cp:revision>56</cp:revision>
  <dcterms:created xsi:type="dcterms:W3CDTF">2018-11-13T09:34:35Z</dcterms:created>
  <dcterms:modified xsi:type="dcterms:W3CDTF">2018-11-13T15:57:34Z</dcterms:modified>
</cp:coreProperties>
</file>