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1" r:id="rId3"/>
    <p:sldId id="365" r:id="rId4"/>
    <p:sldId id="363" r:id="rId5"/>
    <p:sldId id="364" r:id="rId6"/>
    <p:sldId id="340" r:id="rId7"/>
    <p:sldId id="341" r:id="rId8"/>
    <p:sldId id="339" r:id="rId9"/>
    <p:sldId id="342" r:id="rId10"/>
    <p:sldId id="343" r:id="rId11"/>
    <p:sldId id="344" r:id="rId12"/>
    <p:sldId id="345" r:id="rId13"/>
    <p:sldId id="346" r:id="rId14"/>
    <p:sldId id="347" r:id="rId15"/>
    <p:sldId id="348" r:id="rId16"/>
    <p:sldId id="349" r:id="rId17"/>
    <p:sldId id="357" r:id="rId18"/>
    <p:sldId id="359" r:id="rId19"/>
    <p:sldId id="360" r:id="rId20"/>
    <p:sldId id="259" r:id="rId21"/>
    <p:sldId id="362" r:id="rId22"/>
    <p:sldId id="262" r:id="rId23"/>
    <p:sldId id="263" r:id="rId24"/>
    <p:sldId id="264" r:id="rId25"/>
    <p:sldId id="265" r:id="rId26"/>
    <p:sldId id="350" r:id="rId27"/>
    <p:sldId id="351" r:id="rId28"/>
    <p:sldId id="352" r:id="rId29"/>
    <p:sldId id="353" r:id="rId30"/>
    <p:sldId id="354" r:id="rId31"/>
    <p:sldId id="355" r:id="rId32"/>
    <p:sldId id="356" r:id="rId33"/>
    <p:sldId id="266" r:id="rId34"/>
    <p:sldId id="270" r:id="rId35"/>
    <p:sldId id="271" r:id="rId36"/>
    <p:sldId id="272" r:id="rId37"/>
    <p:sldId id="273" r:id="rId38"/>
    <p:sldId id="293" r:id="rId39"/>
    <p:sldId id="274" r:id="rId40"/>
    <p:sldId id="358" r:id="rId41"/>
    <p:sldId id="276" r:id="rId42"/>
    <p:sldId id="278" r:id="rId43"/>
    <p:sldId id="291" r:id="rId44"/>
    <p:sldId id="279" r:id="rId45"/>
    <p:sldId id="282" r:id="rId46"/>
    <p:sldId id="283" r:id="rId47"/>
    <p:sldId id="289" r:id="rId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CC82F88-10B2-4777-B2EF-BC100CB7264E}" type="datetimeFigureOut">
              <a:rPr lang="ru-RU" smtClean="0"/>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264081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82F88-10B2-4777-B2EF-BC100CB7264E}" type="datetimeFigureOut">
              <a:rPr lang="ru-RU" smtClean="0"/>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204990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82F88-10B2-4777-B2EF-BC100CB7264E}" type="datetimeFigureOut">
              <a:rPr lang="ru-RU" smtClean="0"/>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251127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80095" y="352438"/>
            <a:ext cx="8383810" cy="348865"/>
          </a:xfrm>
        </p:spPr>
        <p:txBody>
          <a:bodyPr lIns="0" tIns="0" rIns="0" bIns="0"/>
          <a:lstStyle>
            <a:lvl1pPr>
              <a:defRPr sz="2200" b="1" i="0">
                <a:solidFill>
                  <a:srgbClr val="40AD49"/>
                </a:solidFill>
                <a:latin typeface="Proxima Nova"/>
                <a:cs typeface="Proxima Nova"/>
              </a:defRPr>
            </a:lvl1pPr>
          </a:lstStyle>
          <a:p>
            <a:endParaRPr/>
          </a:p>
        </p:txBody>
      </p:sp>
      <p:sp>
        <p:nvSpPr>
          <p:cNvPr id="3" name="Holder 3"/>
          <p:cNvSpPr>
            <a:spLocks noGrp="1"/>
          </p:cNvSpPr>
          <p:nvPr>
            <p:ph sz="half" idx="2"/>
          </p:nvPr>
        </p:nvSpPr>
        <p:spPr>
          <a:xfrm>
            <a:off x="457200" y="1577342"/>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61492" y="1293354"/>
            <a:ext cx="1999842" cy="292388"/>
          </a:xfrm>
          <a:prstGeom prst="rect">
            <a:avLst/>
          </a:prstGeom>
        </p:spPr>
        <p:txBody>
          <a:bodyPr wrap="square" lIns="0" tIns="0" rIns="0" bIns="0">
            <a:spAutoFit/>
          </a:bodyPr>
          <a:lstStyle>
            <a:lvl1pPr>
              <a:defRPr sz="1900" b="0" i="0">
                <a:solidFill>
                  <a:srgbClr val="231F20"/>
                </a:solidFill>
                <a:latin typeface="Proxima Nova"/>
                <a:cs typeface="Proxima Nov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24469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2/14/2018</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8548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80095" y="352438"/>
            <a:ext cx="8383810" cy="348865"/>
          </a:xfrm>
        </p:spPr>
        <p:txBody>
          <a:bodyPr lIns="0" tIns="0" rIns="0" bIns="0"/>
          <a:lstStyle>
            <a:lvl1pPr>
              <a:defRPr sz="2200" b="1" i="0">
                <a:solidFill>
                  <a:srgbClr val="40AD49"/>
                </a:solidFill>
                <a:latin typeface="Proxima Nova"/>
                <a:cs typeface="Proxima Nov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2/14/2018</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709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C82F88-10B2-4777-B2EF-BC100CB7264E}" type="datetimeFigureOut">
              <a:rPr lang="ru-RU" smtClean="0"/>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422934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CC82F88-10B2-4777-B2EF-BC100CB7264E}" type="datetimeFigureOut">
              <a:rPr lang="ru-RU" smtClean="0"/>
              <a:t>14.02.2018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2602776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CC82F88-10B2-4777-B2EF-BC100CB7264E}" type="datetimeFigureOut">
              <a:rPr lang="ru-RU" smtClean="0"/>
              <a:t>14.02.2018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305579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CC82F88-10B2-4777-B2EF-BC100CB7264E}" type="datetimeFigureOut">
              <a:rPr lang="ru-RU" smtClean="0"/>
              <a:t>14.02.2018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180317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CC82F88-10B2-4777-B2EF-BC100CB7264E}" type="datetimeFigureOut">
              <a:rPr lang="ru-RU" smtClean="0"/>
              <a:t>14.02.2018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82864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CC82F88-10B2-4777-B2EF-BC100CB7264E}" type="datetimeFigureOut">
              <a:rPr lang="ru-RU" smtClean="0"/>
              <a:t>14.02.2018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1699641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C82F88-10B2-4777-B2EF-BC100CB7264E}" type="datetimeFigureOut">
              <a:rPr lang="ru-RU" smtClean="0"/>
              <a:t>14.02.2018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369980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C82F88-10B2-4777-B2EF-BC100CB7264E}" type="datetimeFigureOut">
              <a:rPr lang="ru-RU" smtClean="0"/>
              <a:t>14.02.2018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D4B97F-35F6-4B6F-8F9C-5FEB739CFCF4}" type="slidenum">
              <a:rPr lang="ru-RU" smtClean="0"/>
              <a:t>‹#›</a:t>
            </a:fld>
            <a:endParaRPr lang="ru-RU"/>
          </a:p>
        </p:txBody>
      </p:sp>
    </p:spTree>
    <p:extLst>
      <p:ext uri="{BB962C8B-B14F-4D97-AF65-F5344CB8AC3E}">
        <p14:creationId xmlns:p14="http://schemas.microsoft.com/office/powerpoint/2010/main" val="57346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82F88-10B2-4777-B2EF-BC100CB7264E}" type="datetimeFigureOut">
              <a:rPr lang="ru-RU" smtClean="0"/>
              <a:t>14.02.2018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4B97F-35F6-4B6F-8F9C-5FEB739CFCF4}" type="slidenum">
              <a:rPr lang="ru-RU" smtClean="0"/>
              <a:t>‹#›</a:t>
            </a:fld>
            <a:endParaRPr lang="ru-RU"/>
          </a:p>
        </p:txBody>
      </p:sp>
    </p:spTree>
    <p:extLst>
      <p:ext uri="{BB962C8B-B14F-4D97-AF65-F5344CB8AC3E}">
        <p14:creationId xmlns:p14="http://schemas.microsoft.com/office/powerpoint/2010/main" val="3671857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en.science.tsu.ru/centers/research-into-biota-climate-and-landscape/" TargetMode="External"/><Relationship Id="rId7" Type="http://schemas.openxmlformats.org/officeDocument/2006/relationships/image" Target="../media/image4.jpeg"/><Relationship Id="rId2" Type="http://schemas.openxmlformats.org/officeDocument/2006/relationships/hyperlink" Target="mailto:kirp@mail.tsu.ru"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9.jpeg"/><Relationship Id="rId7"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34.png"/><Relationship Id="rId3" Type="http://schemas.openxmlformats.org/officeDocument/2006/relationships/image" Target="../media/image75.jp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jpg"/><Relationship Id="rId1" Type="http://schemas.openxmlformats.org/officeDocument/2006/relationships/slideLayout" Target="../slideLayouts/slideLayout14.xml"/><Relationship Id="rId6" Type="http://schemas.openxmlformats.org/officeDocument/2006/relationships/image" Target="../media/image78.jpg"/><Relationship Id="rId11" Type="http://schemas.openxmlformats.org/officeDocument/2006/relationships/image" Target="../media/image83.jpg"/><Relationship Id="rId5" Type="http://schemas.openxmlformats.org/officeDocument/2006/relationships/image" Target="../media/image77.jpg"/><Relationship Id="rId10" Type="http://schemas.openxmlformats.org/officeDocument/2006/relationships/image" Target="../media/image82.jpg"/><Relationship Id="rId4" Type="http://schemas.openxmlformats.org/officeDocument/2006/relationships/image" Target="../media/image76.jpg"/><Relationship Id="rId9" Type="http://schemas.openxmlformats.org/officeDocument/2006/relationships/image" Target="../media/image81.jp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1.png"/><Relationship Id="rId7"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ru.wikipedia.org/wiki/%D0%90%D0%BD%D0%B3%D0%BB%D0%B8%D0%B9%D1%81%D0%BA%D0%B8%D0%B9_%D1%8F%D0%B7%D1%8B%D0%BA"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object 4"/>
          <p:cNvSpPr>
            <a:spLocks noGrp="1"/>
          </p:cNvSpPr>
          <p:nvPr>
            <p:ph type="body" idx="4294967295"/>
          </p:nvPr>
        </p:nvSpPr>
        <p:spPr>
          <a:xfrm>
            <a:off x="1189136" y="4509120"/>
            <a:ext cx="8157839" cy="954107"/>
          </a:xfrm>
        </p:spPr>
        <p:txBody>
          <a:bodyPr wrap="square" lIns="0" tIns="0" rIns="0" bIns="0">
            <a:spAutoFit/>
          </a:bodyPr>
          <a:lstStyle/>
          <a:p>
            <a:pPr lvl="1" indent="0">
              <a:spcBef>
                <a:spcPct val="0"/>
              </a:spcBef>
              <a:buNone/>
            </a:pPr>
            <a:r>
              <a:rPr lang="ru-RU" altLang="ru-RU" sz="2000" b="1" i="1" dirty="0" smtClean="0">
                <a:solidFill>
                  <a:srgbClr val="002060"/>
                </a:solidFill>
                <a:latin typeface="Proxima Nova"/>
                <a:ea typeface="Proxima Nova"/>
                <a:cs typeface="Proxima Nova"/>
              </a:rPr>
              <a:t>Сергей </a:t>
            </a:r>
            <a:r>
              <a:rPr lang="ru-RU" altLang="ru-RU" sz="2000" b="1" i="1" dirty="0" err="1" smtClean="0">
                <a:solidFill>
                  <a:srgbClr val="002060"/>
                </a:solidFill>
                <a:latin typeface="Proxima Nova"/>
                <a:ea typeface="Proxima Nova"/>
                <a:cs typeface="Proxima Nova"/>
              </a:rPr>
              <a:t>Кирпотин</a:t>
            </a:r>
            <a:r>
              <a:rPr lang="en-US" altLang="ru-RU" sz="2000" dirty="0" smtClean="0">
                <a:solidFill>
                  <a:srgbClr val="002060"/>
                </a:solidFill>
                <a:latin typeface="Proxima Nova"/>
                <a:ea typeface="Proxima Nova"/>
                <a:cs typeface="Proxima Nova"/>
              </a:rPr>
              <a:t>, </a:t>
            </a:r>
            <a:r>
              <a:rPr lang="ru-RU" altLang="ru-RU" sz="2000" dirty="0" smtClean="0">
                <a:solidFill>
                  <a:srgbClr val="002060"/>
                </a:solidFill>
                <a:latin typeface="Proxima Nova"/>
                <a:ea typeface="Proxima Nova"/>
                <a:cs typeface="Proxima Nova"/>
              </a:rPr>
              <a:t>директор центра «</a:t>
            </a:r>
            <a:r>
              <a:rPr lang="ru-RU" altLang="ru-RU" sz="2000" dirty="0" err="1" smtClean="0">
                <a:solidFill>
                  <a:srgbClr val="002060"/>
                </a:solidFill>
                <a:latin typeface="Proxima Nova"/>
                <a:ea typeface="Proxima Nova"/>
                <a:cs typeface="Proxima Nova"/>
              </a:rPr>
              <a:t>Био</a:t>
            </a:r>
            <a:r>
              <a:rPr lang="ru-RU" altLang="ru-RU" sz="2000" dirty="0" smtClean="0">
                <a:solidFill>
                  <a:srgbClr val="002060"/>
                </a:solidFill>
                <a:latin typeface="Proxima Nova"/>
                <a:ea typeface="Proxima Nova"/>
                <a:cs typeface="Proxima Nova"/>
              </a:rPr>
              <a:t>-Клим-Лэнд» ТГУ    </a:t>
            </a:r>
          </a:p>
          <a:p>
            <a:pPr lvl="1" indent="0">
              <a:spcBef>
                <a:spcPct val="0"/>
              </a:spcBef>
              <a:buNone/>
            </a:pPr>
            <a:endParaRPr lang="ru-RU" altLang="ru-RU" sz="1400" u="sng" dirty="0" smtClean="0">
              <a:solidFill>
                <a:srgbClr val="002060"/>
              </a:solidFill>
              <a:latin typeface="Proxima Nova"/>
              <a:ea typeface="Proxima Nova"/>
              <a:cs typeface="Proxima Nova"/>
              <a:hlinkClick r:id="rId2"/>
            </a:endParaRPr>
          </a:p>
          <a:p>
            <a:pPr lvl="1" indent="0" algn="ctr">
              <a:spcBef>
                <a:spcPct val="0"/>
              </a:spcBef>
              <a:buNone/>
            </a:pPr>
            <a:r>
              <a:rPr lang="en-US" altLang="ru-RU" sz="1400" dirty="0" smtClean="0">
                <a:solidFill>
                  <a:srgbClr val="002060"/>
                </a:solidFill>
                <a:latin typeface="Proxima Nova"/>
                <a:ea typeface="Proxima Nova"/>
                <a:cs typeface="Proxima Nova"/>
                <a:hlinkClick r:id="rId2"/>
              </a:rPr>
              <a:t>kirp@mail.tsu.ru</a:t>
            </a:r>
            <a:endParaRPr lang="ru-RU" altLang="ru-RU" sz="1400" dirty="0" smtClean="0">
              <a:solidFill>
                <a:srgbClr val="002060"/>
              </a:solidFill>
              <a:latin typeface="Proxima Nova"/>
              <a:ea typeface="Proxima Nova"/>
              <a:cs typeface="Proxima Nova"/>
            </a:endParaRPr>
          </a:p>
          <a:p>
            <a:pPr lvl="1" indent="0" algn="ctr">
              <a:spcBef>
                <a:spcPct val="0"/>
              </a:spcBef>
              <a:buNone/>
            </a:pPr>
            <a:r>
              <a:rPr lang="en-GB" altLang="ru-RU" sz="1400" dirty="0" smtClean="0">
                <a:solidFill>
                  <a:srgbClr val="002060"/>
                </a:solidFill>
                <a:latin typeface="Proxima Nova"/>
                <a:ea typeface="Proxima Nova"/>
                <a:cs typeface="Proxima Nova"/>
                <a:hlinkClick r:id="rId3"/>
              </a:rPr>
              <a:t>http</a:t>
            </a:r>
            <a:r>
              <a:rPr lang="en-GB" altLang="ru-RU" sz="1400" dirty="0">
                <a:solidFill>
                  <a:srgbClr val="002060"/>
                </a:solidFill>
                <a:latin typeface="Proxima Nova"/>
                <a:ea typeface="Proxima Nova"/>
                <a:cs typeface="Proxima Nova"/>
                <a:hlinkClick r:id="rId3"/>
              </a:rPr>
              <a:t>://en.science.tsu.ru/centers/research-into-biota-climate-and-landscape/</a:t>
            </a:r>
            <a:endParaRPr lang="ru-RU" altLang="ru-RU" sz="1400" dirty="0">
              <a:solidFill>
                <a:srgbClr val="002060"/>
              </a:solidFill>
              <a:latin typeface="Proxima Nova"/>
              <a:ea typeface="Proxima Nova"/>
              <a:cs typeface="Proxima Nova"/>
            </a:endParaRPr>
          </a:p>
        </p:txBody>
      </p:sp>
      <p:sp>
        <p:nvSpPr>
          <p:cNvPr id="2052" name="Прямоугольник 6"/>
          <p:cNvSpPr>
            <a:spLocks noChangeArrowheads="1"/>
          </p:cNvSpPr>
          <p:nvPr/>
        </p:nvSpPr>
        <p:spPr bwMode="auto">
          <a:xfrm>
            <a:off x="0" y="3841400"/>
            <a:ext cx="8928992" cy="45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lvl1pPr marL="215900" defTabSz="801688" eaLnBrk="0" hangingPunct="0">
              <a:spcBef>
                <a:spcPct val="20000"/>
              </a:spcBef>
              <a:buChar char="•"/>
              <a:defRPr sz="3200">
                <a:solidFill>
                  <a:schemeClr val="tx1"/>
                </a:solidFill>
                <a:latin typeface="Arial" pitchFamily="34" charset="0"/>
                <a:cs typeface="Arial" pitchFamily="34" charset="0"/>
              </a:defRPr>
            </a:lvl1pPr>
            <a:lvl2pPr marL="742950" indent="-285750" defTabSz="801688" eaLnBrk="0" hangingPunct="0">
              <a:spcBef>
                <a:spcPct val="20000"/>
              </a:spcBef>
              <a:buChar char="–"/>
              <a:defRPr sz="2800">
                <a:solidFill>
                  <a:schemeClr val="tx1"/>
                </a:solidFill>
                <a:latin typeface="Arial" pitchFamily="34" charset="0"/>
                <a:cs typeface="Arial" pitchFamily="34" charset="0"/>
              </a:defRPr>
            </a:lvl2pPr>
            <a:lvl3pPr marL="1143000" indent="-228600" defTabSz="801688" eaLnBrk="0" hangingPunct="0">
              <a:spcBef>
                <a:spcPct val="20000"/>
              </a:spcBef>
              <a:buChar char="•"/>
              <a:defRPr sz="2400">
                <a:solidFill>
                  <a:schemeClr val="tx1"/>
                </a:solidFill>
                <a:latin typeface="Arial" pitchFamily="34" charset="0"/>
                <a:cs typeface="Arial" pitchFamily="34" charset="0"/>
              </a:defRPr>
            </a:lvl3pPr>
            <a:lvl4pPr marL="1600200" indent="-228600" defTabSz="801688" eaLnBrk="0" hangingPunct="0">
              <a:spcBef>
                <a:spcPct val="20000"/>
              </a:spcBef>
              <a:buChar char="–"/>
              <a:defRPr sz="2000">
                <a:solidFill>
                  <a:schemeClr val="tx1"/>
                </a:solidFill>
                <a:latin typeface="Arial" pitchFamily="34" charset="0"/>
                <a:cs typeface="Arial" pitchFamily="34" charset="0"/>
              </a:defRPr>
            </a:lvl4pPr>
            <a:lvl5pPr marL="2057400" indent="-228600" defTabSz="801688" eaLnBrk="0" hangingPunct="0">
              <a:spcBef>
                <a:spcPct val="20000"/>
              </a:spcBef>
              <a:buChar char="»"/>
              <a:defRPr sz="2000">
                <a:solidFill>
                  <a:schemeClr val="tx1"/>
                </a:solidFill>
                <a:latin typeface="Arial" pitchFamily="34" charset="0"/>
                <a:cs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ru-RU" altLang="ru-RU" sz="2400" b="1" dirty="0" smtClean="0">
                <a:solidFill>
                  <a:srgbClr val="A6A6A6"/>
                </a:solidFill>
              </a:rPr>
              <a:t>Роль живого вещества в формировании геосфер Земли</a:t>
            </a:r>
            <a:endParaRPr lang="en-US" altLang="ru-RU" sz="2400" b="1" dirty="0">
              <a:solidFill>
                <a:srgbClr val="A6A6A6"/>
              </a:solidFill>
            </a:endParaRPr>
          </a:p>
        </p:txBody>
      </p:sp>
      <p:pic>
        <p:nvPicPr>
          <p:cNvPr id="2053" name="Picture 2" descr="C:\Users\пользователь\Desktop\СИБИРЬ\tssw(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8" y="4412279"/>
            <a:ext cx="1670247" cy="81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871" y="5330958"/>
            <a:ext cx="1126710" cy="97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237" y="6336043"/>
            <a:ext cx="990962" cy="44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843808" y="6151377"/>
            <a:ext cx="4604081" cy="369332"/>
          </a:xfrm>
          <a:prstGeom prst="rect">
            <a:avLst/>
          </a:prstGeom>
        </p:spPr>
        <p:txBody>
          <a:bodyPr wrap="none">
            <a:spAutoFit/>
          </a:bodyPr>
          <a:lstStyle/>
          <a:p>
            <a:r>
              <a:rPr lang="ru-RU" dirty="0" smtClean="0">
                <a:solidFill>
                  <a:schemeClr val="tx2">
                    <a:lumMod val="75000"/>
                  </a:schemeClr>
                </a:solidFill>
              </a:rPr>
              <a:t>Междисциплинарный семинар</a:t>
            </a:r>
            <a:r>
              <a:rPr lang="en-GB" dirty="0" smtClean="0">
                <a:solidFill>
                  <a:schemeClr val="tx2">
                    <a:lumMod val="75000"/>
                  </a:schemeClr>
                </a:solidFill>
              </a:rPr>
              <a:t>, </a:t>
            </a:r>
            <a:r>
              <a:rPr lang="ru-RU" dirty="0" smtClean="0">
                <a:solidFill>
                  <a:schemeClr val="tx2">
                    <a:lumMod val="75000"/>
                  </a:schemeClr>
                </a:solidFill>
              </a:rPr>
              <a:t>Томск</a:t>
            </a:r>
            <a:r>
              <a:rPr lang="en-GB" dirty="0" smtClean="0">
                <a:solidFill>
                  <a:schemeClr val="tx2">
                    <a:lumMod val="75000"/>
                  </a:schemeClr>
                </a:solidFill>
              </a:rPr>
              <a:t> - 201</a:t>
            </a:r>
            <a:r>
              <a:rPr lang="ru-RU" dirty="0" smtClean="0">
                <a:solidFill>
                  <a:schemeClr val="tx2">
                    <a:lumMod val="75000"/>
                  </a:schemeClr>
                </a:solidFill>
              </a:rPr>
              <a:t>8</a:t>
            </a:r>
            <a:endParaRPr lang="ru-RU" dirty="0">
              <a:solidFill>
                <a:schemeClr val="tx2">
                  <a:lumMod val="75000"/>
                </a:schemeClr>
              </a:solidFill>
            </a:endParaRPr>
          </a:p>
        </p:txBody>
      </p:sp>
      <p:pic>
        <p:nvPicPr>
          <p:cNvPr id="11" name="Рисунок 10" descr="C:\Users\пользователь\Desktop\Станция Актру с квадрокоптера 3.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3999" cy="3777274"/>
          </a:xfrm>
          <a:prstGeom prst="rect">
            <a:avLst/>
          </a:prstGeom>
          <a:noFill/>
          <a:ln>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202" y="404664"/>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Картинки по запросу фото земли из космоса"/>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78" y="5229201"/>
            <a:ext cx="976612" cy="97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06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ru-RU" altLang="ru-RU" smtClean="0"/>
          </a:p>
        </p:txBody>
      </p:sp>
      <p:sp>
        <p:nvSpPr>
          <p:cNvPr id="21507" name="Rectangle 3"/>
          <p:cNvSpPr>
            <a:spLocks noGrp="1" noChangeArrowheads="1"/>
          </p:cNvSpPr>
          <p:nvPr>
            <p:ph type="body" idx="1"/>
          </p:nvPr>
        </p:nvSpPr>
        <p:spPr/>
        <p:txBody>
          <a:bodyPr/>
          <a:lstStyle/>
          <a:p>
            <a:pPr eaLnBrk="1" hangingPunct="1"/>
            <a:endParaRPr lang="ru-RU" altLang="ru-RU" smtClean="0"/>
          </a:p>
        </p:txBody>
      </p:sp>
      <p:pic>
        <p:nvPicPr>
          <p:cNvPr id="21511"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95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9"/>
          <p:cNvSpPr txBox="1">
            <a:spLocks noChangeArrowheads="1"/>
          </p:cNvSpPr>
          <p:nvPr/>
        </p:nvSpPr>
        <p:spPr bwMode="auto">
          <a:xfrm>
            <a:off x="214313" y="1000125"/>
            <a:ext cx="5365750" cy="3884613"/>
          </a:xfrm>
          <a:prstGeom prst="rect">
            <a:avLst/>
          </a:prstGeom>
          <a:noFill/>
          <a:ln w="9525" algn="ctr">
            <a:noFill/>
            <a:miter lim="800000"/>
            <a:headEnd/>
            <a:tailEnd/>
          </a:ln>
        </p:spPr>
        <p:txBody>
          <a:bodyPr>
            <a:spAutoFit/>
          </a:bodyPr>
          <a:lstStyle/>
          <a:p>
            <a:pPr indent="457200">
              <a:lnSpc>
                <a:spcPct val="80000"/>
              </a:lnSpc>
              <a:buFont typeface="Wingdings" pitchFamily="2" charset="2"/>
              <a:buNone/>
              <a:defRPr/>
            </a:pPr>
            <a:endParaRPr lang="ru-RU" sz="2800" b="1" dirty="0"/>
          </a:p>
          <a:p>
            <a:pPr indent="457200">
              <a:lnSpc>
                <a:spcPct val="80000"/>
              </a:lnSpc>
              <a:buFont typeface="Wingdings" pitchFamily="2" charset="2"/>
              <a:buNone/>
              <a:defRPr/>
            </a:pPr>
            <a:endParaRPr lang="ru-RU" sz="2800" b="1" dirty="0"/>
          </a:p>
          <a:p>
            <a:pPr indent="457200">
              <a:lnSpc>
                <a:spcPct val="80000"/>
              </a:lnSpc>
              <a:buFont typeface="Wingdings" pitchFamily="2" charset="2"/>
              <a:buNone/>
              <a:defRPr/>
            </a:pPr>
            <a:r>
              <a:rPr lang="ru-RU" sz="2800" b="1" dirty="0" err="1"/>
              <a:t>Линн</a:t>
            </a:r>
            <a:r>
              <a:rPr lang="ru-RU" sz="2800" b="1" dirty="0"/>
              <a:t> </a:t>
            </a:r>
            <a:r>
              <a:rPr lang="ru-RU" sz="2800" b="1" dirty="0" err="1"/>
              <a:t>Маргу́лис</a:t>
            </a:r>
            <a:r>
              <a:rPr lang="ru-RU" sz="2800" dirty="0"/>
              <a:t> (англ. </a:t>
            </a:r>
            <a:r>
              <a:rPr lang="ru-RU" sz="2800" i="1" dirty="0" err="1"/>
              <a:t>Lynn</a:t>
            </a:r>
            <a:r>
              <a:rPr lang="ru-RU" sz="2800" i="1" dirty="0"/>
              <a:t> </a:t>
            </a:r>
            <a:r>
              <a:rPr lang="ru-RU" sz="2800" i="1" dirty="0" err="1"/>
              <a:t>Margulis</a:t>
            </a:r>
            <a:r>
              <a:rPr lang="ru-RU" sz="2800" dirty="0"/>
              <a:t>; 5 марта 1938 — 22 ноября 2011) — американский биолог (в первую очередь </a:t>
            </a:r>
            <a:r>
              <a:rPr lang="ru-RU" sz="2800" dirty="0" err="1"/>
              <a:t>протистолог</a:t>
            </a:r>
            <a:r>
              <a:rPr lang="ru-RU" sz="2800" dirty="0"/>
              <a:t>), создатель современной версии теории </a:t>
            </a:r>
            <a:r>
              <a:rPr lang="ru-RU" sz="2800" dirty="0" err="1"/>
              <a:t>симбиогенеза</a:t>
            </a:r>
            <a:r>
              <a:rPr lang="ru-RU" sz="2800" dirty="0"/>
              <a:t>. Профессор Массачусетского университета в </a:t>
            </a:r>
            <a:r>
              <a:rPr lang="ru-RU" sz="2800" dirty="0" err="1"/>
              <a:t>Амхерсте</a:t>
            </a:r>
            <a:r>
              <a:rPr lang="ru-RU" altLang="ja-JP" sz="2500" dirty="0">
                <a:solidFill>
                  <a:schemeClr val="accent2">
                    <a:lumMod val="75000"/>
                  </a:schemeClr>
                </a:solidFill>
                <a:latin typeface="Arial" charset="0"/>
              </a:rPr>
              <a:t>.</a:t>
            </a:r>
            <a:endParaRPr lang="ru-RU" sz="2500" dirty="0">
              <a:solidFill>
                <a:schemeClr val="accent2">
                  <a:lumMod val="75000"/>
                </a:schemeClr>
              </a:solidFill>
              <a:latin typeface="Arial" charset="0"/>
            </a:endParaRPr>
          </a:p>
        </p:txBody>
      </p:sp>
      <p:pic>
        <p:nvPicPr>
          <p:cNvPr id="215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773238"/>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496" y="6021288"/>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115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4211638" y="1196975"/>
            <a:ext cx="4716462"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dirty="0">
              <a:solidFill>
                <a:schemeClr val="accent2">
                  <a:lumMod val="75000"/>
                </a:schemeClr>
              </a:solidFill>
              <a:latin typeface="Arial" charset="0"/>
            </a:endParaRPr>
          </a:p>
          <a:p>
            <a:pPr>
              <a:lnSpc>
                <a:spcPct val="110000"/>
              </a:lnSpc>
              <a:spcBef>
                <a:spcPct val="50000"/>
              </a:spcBef>
              <a:defRPr/>
            </a:pPr>
            <a:endParaRPr lang="en-US" sz="2500" dirty="0">
              <a:solidFill>
                <a:schemeClr val="accent2">
                  <a:lumMod val="75000"/>
                </a:schemeClr>
              </a:solidFill>
              <a:latin typeface="Arial" charset="0"/>
            </a:endParaRPr>
          </a:p>
        </p:txBody>
      </p:sp>
      <p:pic>
        <p:nvPicPr>
          <p:cNvPr id="30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96975"/>
            <a:ext cx="28622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395288" y="5157788"/>
            <a:ext cx="3600450" cy="646112"/>
          </a:xfrm>
          <a:prstGeom prst="rect">
            <a:avLst/>
          </a:prstGeom>
        </p:spPr>
        <p:txBody>
          <a:bodyPr>
            <a:spAutoFit/>
          </a:bodyPr>
          <a:lstStyle/>
          <a:p>
            <a:pPr>
              <a:defRPr/>
            </a:pPr>
            <a:r>
              <a:rPr lang="ru-RU" dirty="0">
                <a:solidFill>
                  <a:schemeClr val="accent2">
                    <a:lumMod val="75000"/>
                  </a:schemeClr>
                </a:solidFill>
                <a:latin typeface="Arial" charset="0"/>
              </a:rPr>
              <a:t>Эрнст Геккель </a:t>
            </a:r>
            <a:r>
              <a:rPr lang="ru-RU" dirty="0"/>
              <a:t>(16.02.1834, Потсдам – 09.08.1919, Йена)</a:t>
            </a:r>
          </a:p>
        </p:txBody>
      </p:sp>
      <p:sp>
        <p:nvSpPr>
          <p:cNvPr id="3078" name="Прямоугольник 9"/>
          <p:cNvSpPr>
            <a:spLocks noChangeArrowheads="1"/>
          </p:cNvSpPr>
          <p:nvPr/>
        </p:nvSpPr>
        <p:spPr bwMode="auto">
          <a:xfrm>
            <a:off x="4391025" y="1700213"/>
            <a:ext cx="4752975"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sz="2000"/>
              <a:t>Термин экология (от греч. </a:t>
            </a:r>
            <a:r>
              <a:rPr lang="ru-RU" altLang="ru-RU" sz="2000" i="1"/>
              <a:t>oikos </a:t>
            </a:r>
            <a:r>
              <a:rPr lang="ru-RU" altLang="ru-RU" sz="2000"/>
              <a:t>– дом, жилище, обитель; </a:t>
            </a:r>
            <a:r>
              <a:rPr lang="ru-RU" altLang="ru-RU" sz="2000" i="1"/>
              <a:t>logos</a:t>
            </a:r>
            <a:r>
              <a:rPr lang="ru-RU" altLang="ru-RU" sz="2000"/>
              <a:t> – учение, наука) был предложен в 1866 году немецким зоологом Эрнстом Геккелем. Предложив его, Геккель четко обозначил мысль о том, что организмы нельзя рассматривать в отрыве от окружающей их среды, которая и является для них своеобразным домом, средой обитания.</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5" y="6064624"/>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909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endParaRPr lang="ru-RU" altLang="ru-RU" smtClean="0"/>
          </a:p>
        </p:txBody>
      </p:sp>
      <p:sp>
        <p:nvSpPr>
          <p:cNvPr id="4099" name="Rectangle 3"/>
          <p:cNvSpPr>
            <a:spLocks noGrp="1" noChangeArrowheads="1"/>
          </p:cNvSpPr>
          <p:nvPr>
            <p:ph type="body" idx="4294967295"/>
          </p:nvPr>
        </p:nvSpPr>
        <p:spPr/>
        <p:txBody>
          <a:bodyPr/>
          <a:lstStyle/>
          <a:p>
            <a:pPr eaLnBrk="1" hangingPunct="1"/>
            <a:endParaRPr lang="ru-RU" altLang="ru-RU" smtClean="0"/>
          </a:p>
        </p:txBody>
      </p:sp>
      <p:grpSp>
        <p:nvGrpSpPr>
          <p:cNvPr id="4100" name="Group 4"/>
          <p:cNvGrpSpPr>
            <a:grpSpLocks/>
          </p:cNvGrpSpPr>
          <p:nvPr/>
        </p:nvGrpSpPr>
        <p:grpSpPr bwMode="auto">
          <a:xfrm>
            <a:off x="0" y="-9525"/>
            <a:ext cx="9144000" cy="6884988"/>
            <a:chOff x="0" y="0"/>
            <a:chExt cx="5760" cy="4337"/>
          </a:xfrm>
        </p:grpSpPr>
        <p:pic>
          <p:nvPicPr>
            <p:cNvPr id="4111"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5760" cy="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6" descr="лого"/>
            <p:cNvPicPr>
              <a:picLocks noChangeAspect="1" noChangeArrowheads="1"/>
            </p:cNvPicPr>
            <p:nvPr/>
          </p:nvPicPr>
          <p:blipFill>
            <a:blip r:embed="rId3">
              <a:extLst>
                <a:ext uri="{28A0092B-C50C-407E-A947-70E740481C1C}">
                  <a14:useLocalDpi xmlns:a14="http://schemas.microsoft.com/office/drawing/2010/main" val="0"/>
                </a:ext>
              </a:extLst>
            </a:blip>
            <a:srcRect l="29356" t="17110" r="29391" b="13878"/>
            <a:stretch>
              <a:fillRect/>
            </a:stretch>
          </p:blipFill>
          <p:spPr bwMode="auto">
            <a:xfrm>
              <a:off x="1973" y="3784"/>
              <a:ext cx="1771"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1" name="Text Box 7"/>
          <p:cNvSpPr txBox="1">
            <a:spLocks noChangeArrowheads="1"/>
          </p:cNvSpPr>
          <p:nvPr/>
        </p:nvSpPr>
        <p:spPr bwMode="auto">
          <a:xfrm>
            <a:off x="0" y="92075"/>
            <a:ext cx="910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НАШИ ОРИЕНТИРЫ В РАЗВИТИИ МЕЖДУНАРОДНОЙ ДЕЯТЕЛЬНОСТИ</a:t>
            </a:r>
          </a:p>
        </p:txBody>
      </p:sp>
      <p:sp>
        <p:nvSpPr>
          <p:cNvPr id="4102" name="Прямоугольник 8"/>
          <p:cNvSpPr>
            <a:spLocks noChangeArrowheads="1"/>
          </p:cNvSpPr>
          <p:nvPr/>
        </p:nvSpPr>
        <p:spPr bwMode="auto">
          <a:xfrm>
            <a:off x="2286000" y="31051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НАШИ ОРИЕНИРЫ В РАЗВИТИИ МЕЖДУНАРОДНОЙ ДЕЯТЕЛЬНОСТИ</a:t>
            </a:r>
          </a:p>
        </p:txBody>
      </p:sp>
      <p:pic>
        <p:nvPicPr>
          <p:cNvPr id="4109"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56029"/>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4211638" y="1071563"/>
            <a:ext cx="4718050" cy="862012"/>
          </a:xfrm>
          <a:prstGeom prst="rect">
            <a:avLst/>
          </a:prstGeom>
        </p:spPr>
        <p:txBody>
          <a:bodyPr>
            <a:spAutoFit/>
          </a:bodyPr>
          <a:lstStyle/>
          <a:p>
            <a:pPr>
              <a:defRPr/>
            </a:pPr>
            <a:endParaRPr lang="ru-RU" altLang="ja-JP" sz="2500" b="1" i="1" dirty="0">
              <a:solidFill>
                <a:schemeClr val="accent2">
                  <a:lumMod val="75000"/>
                </a:schemeClr>
              </a:solidFill>
              <a:latin typeface="Arial" charset="0"/>
            </a:endParaRPr>
          </a:p>
          <a:p>
            <a:pPr>
              <a:defRPr/>
            </a:pPr>
            <a:endParaRPr lang="ru-RU" altLang="ja-JP" sz="2500" b="1" i="1" dirty="0">
              <a:solidFill>
                <a:schemeClr val="accent2">
                  <a:lumMod val="75000"/>
                </a:schemeClr>
              </a:solidFill>
              <a:latin typeface="Arial" charset="0"/>
            </a:endParaRPr>
          </a:p>
        </p:txBody>
      </p:sp>
      <p:sp>
        <p:nvSpPr>
          <p:cNvPr id="7177" name="Text Box 7"/>
          <p:cNvSpPr txBox="1">
            <a:spLocks noChangeArrowheads="1"/>
          </p:cNvSpPr>
          <p:nvPr/>
        </p:nvSpPr>
        <p:spPr bwMode="auto">
          <a:xfrm>
            <a:off x="323850" y="1125538"/>
            <a:ext cx="5148263" cy="4200525"/>
          </a:xfrm>
          <a:prstGeom prst="rect">
            <a:avLst/>
          </a:prstGeom>
          <a:noFill/>
          <a:ln w="9525">
            <a:noFill/>
            <a:miter lim="800000"/>
            <a:headEnd/>
            <a:tailEnd/>
          </a:ln>
        </p:spPr>
        <p:txBody>
          <a:bodyPr>
            <a:spAutoFit/>
          </a:bodyPr>
          <a:lstStyle/>
          <a:p>
            <a:pPr indent="457200">
              <a:defRPr/>
            </a:pPr>
            <a:endParaRPr lang="ru-RU" sz="2800" i="1" dirty="0"/>
          </a:p>
          <a:p>
            <a:pPr indent="457200">
              <a:defRPr/>
            </a:pPr>
            <a:r>
              <a:rPr lang="ru-RU" sz="2800" i="1" dirty="0"/>
              <a:t>Экология по Геккелю – это и «</a:t>
            </a:r>
            <a:r>
              <a:rPr lang="ru-RU" sz="2800" b="1" i="1" dirty="0"/>
              <a:t>познание экономики природы</a:t>
            </a:r>
            <a:r>
              <a:rPr lang="ru-RU" sz="2800" i="1" dirty="0"/>
              <a:t>, одновременное исследование всех взаимоотношений живого с органическими и неорганическими компонентами среды»</a:t>
            </a:r>
            <a:r>
              <a:rPr lang="ru-RU" sz="2800" dirty="0"/>
              <a:t>. </a:t>
            </a:r>
          </a:p>
          <a:p>
            <a:pPr>
              <a:spcBef>
                <a:spcPct val="50000"/>
              </a:spcBef>
              <a:defRPr/>
            </a:pPr>
            <a:r>
              <a:rPr lang="ru-RU" sz="1000" b="1" dirty="0">
                <a:solidFill>
                  <a:schemeClr val="bg1"/>
                </a:solidFill>
                <a:latin typeface="Times New Roman" pitchFamily="18" charset="0"/>
              </a:rPr>
              <a:t>ЕЛЬ</a:t>
            </a:r>
          </a:p>
        </p:txBody>
      </p:sp>
      <p:sp>
        <p:nvSpPr>
          <p:cNvPr id="4106" name="Прямоугольник 15"/>
          <p:cNvSpPr>
            <a:spLocks noChangeArrowheads="1"/>
          </p:cNvSpPr>
          <p:nvPr/>
        </p:nvSpPr>
        <p:spPr bwMode="auto">
          <a:xfrm>
            <a:off x="2286000" y="-3541713"/>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000"/>
          </a:p>
        </p:txBody>
      </p:sp>
      <p:pic>
        <p:nvPicPr>
          <p:cNvPr id="4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557338"/>
            <a:ext cx="27654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5292725" y="5157788"/>
            <a:ext cx="3600450" cy="646112"/>
          </a:xfrm>
          <a:prstGeom prst="rect">
            <a:avLst/>
          </a:prstGeom>
        </p:spPr>
        <p:txBody>
          <a:bodyPr>
            <a:spAutoFit/>
          </a:bodyPr>
          <a:lstStyle/>
          <a:p>
            <a:pPr>
              <a:defRPr/>
            </a:pPr>
            <a:r>
              <a:rPr lang="ru-RU" dirty="0">
                <a:solidFill>
                  <a:schemeClr val="accent2">
                    <a:lumMod val="75000"/>
                  </a:schemeClr>
                </a:solidFill>
                <a:latin typeface="Arial" charset="0"/>
              </a:rPr>
              <a:t>Эрнст Геккель </a:t>
            </a:r>
            <a:r>
              <a:rPr lang="ru-RU" dirty="0"/>
              <a:t>(16.02.1834, Потсдам – 09.08.1919, Йена)</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282" y="5997575"/>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332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endParaRPr lang="ru-RU" altLang="ru-RU" smtClean="0"/>
          </a:p>
        </p:txBody>
      </p:sp>
      <p:sp>
        <p:nvSpPr>
          <p:cNvPr id="5123" name="Rectangle 3"/>
          <p:cNvSpPr>
            <a:spLocks noGrp="1" noChangeArrowheads="1"/>
          </p:cNvSpPr>
          <p:nvPr>
            <p:ph type="body" idx="4294967295"/>
          </p:nvPr>
        </p:nvSpPr>
        <p:spPr/>
        <p:txBody>
          <a:bodyPr/>
          <a:lstStyle/>
          <a:p>
            <a:pPr eaLnBrk="1" hangingPunct="1"/>
            <a:endParaRPr lang="ru-RU" altLang="ru-RU" smtClean="0"/>
          </a:p>
        </p:txBody>
      </p:sp>
      <p:grpSp>
        <p:nvGrpSpPr>
          <p:cNvPr id="5124" name="Group 4"/>
          <p:cNvGrpSpPr>
            <a:grpSpLocks/>
          </p:cNvGrpSpPr>
          <p:nvPr/>
        </p:nvGrpSpPr>
        <p:grpSpPr bwMode="auto">
          <a:xfrm>
            <a:off x="0" y="-9525"/>
            <a:ext cx="9144000" cy="6884988"/>
            <a:chOff x="0" y="0"/>
            <a:chExt cx="5760" cy="4337"/>
          </a:xfrm>
        </p:grpSpPr>
        <p:pic>
          <p:nvPicPr>
            <p:cNvPr id="5135"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5760" cy="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6" descr="лого"/>
            <p:cNvPicPr>
              <a:picLocks noChangeAspect="1" noChangeArrowheads="1"/>
            </p:cNvPicPr>
            <p:nvPr/>
          </p:nvPicPr>
          <p:blipFill>
            <a:blip r:embed="rId3">
              <a:extLst>
                <a:ext uri="{28A0092B-C50C-407E-A947-70E740481C1C}">
                  <a14:useLocalDpi xmlns:a14="http://schemas.microsoft.com/office/drawing/2010/main" val="0"/>
                </a:ext>
              </a:extLst>
            </a:blip>
            <a:srcRect l="29356" t="17110" r="29391" b="13878"/>
            <a:stretch>
              <a:fillRect/>
            </a:stretch>
          </p:blipFill>
          <p:spPr bwMode="auto">
            <a:xfrm>
              <a:off x="1973" y="3784"/>
              <a:ext cx="1771"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Text Box 7"/>
          <p:cNvSpPr txBox="1">
            <a:spLocks noChangeArrowheads="1"/>
          </p:cNvSpPr>
          <p:nvPr/>
        </p:nvSpPr>
        <p:spPr bwMode="auto">
          <a:xfrm>
            <a:off x="0" y="92075"/>
            <a:ext cx="910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НАШИ ОРИЕНТИРЫ В РАЗВИТИИ МЕЖДУНАРОДНОЙ ДЕЯТЕЛЬНОСТИ</a:t>
            </a:r>
          </a:p>
        </p:txBody>
      </p:sp>
      <p:sp>
        <p:nvSpPr>
          <p:cNvPr id="5126" name="Прямоугольник 8"/>
          <p:cNvSpPr>
            <a:spLocks noChangeArrowheads="1"/>
          </p:cNvSpPr>
          <p:nvPr/>
        </p:nvSpPr>
        <p:spPr bwMode="auto">
          <a:xfrm>
            <a:off x="2286000" y="31051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НАШИ ОРИЕНИРЫ В РАЗВИТИИ МЕЖДУНАРОДНОЙ ДЕЯТЕЛЬНОСТИ</a:t>
            </a:r>
          </a:p>
        </p:txBody>
      </p:sp>
      <p:pic>
        <p:nvPicPr>
          <p:cNvPr id="5133"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4211638" y="1071563"/>
            <a:ext cx="4718050" cy="862012"/>
          </a:xfrm>
          <a:prstGeom prst="rect">
            <a:avLst/>
          </a:prstGeom>
        </p:spPr>
        <p:txBody>
          <a:bodyPr>
            <a:spAutoFit/>
          </a:bodyPr>
          <a:lstStyle/>
          <a:p>
            <a:pPr>
              <a:defRPr/>
            </a:pPr>
            <a:endParaRPr lang="ru-RU" altLang="ja-JP" sz="2500" b="1" i="1" dirty="0">
              <a:solidFill>
                <a:schemeClr val="accent2">
                  <a:lumMod val="75000"/>
                </a:schemeClr>
              </a:solidFill>
              <a:latin typeface="Arial" charset="0"/>
            </a:endParaRPr>
          </a:p>
          <a:p>
            <a:pPr>
              <a:defRPr/>
            </a:pPr>
            <a:endParaRPr lang="ru-RU" altLang="ja-JP" sz="2500" b="1" i="1" dirty="0">
              <a:solidFill>
                <a:schemeClr val="accent2">
                  <a:lumMod val="75000"/>
                </a:schemeClr>
              </a:solidFill>
              <a:latin typeface="Arial" charset="0"/>
            </a:endParaRPr>
          </a:p>
        </p:txBody>
      </p:sp>
      <p:sp>
        <p:nvSpPr>
          <p:cNvPr id="7177" name="Text Box 7"/>
          <p:cNvSpPr txBox="1">
            <a:spLocks noChangeArrowheads="1"/>
          </p:cNvSpPr>
          <p:nvPr/>
        </p:nvSpPr>
        <p:spPr bwMode="auto">
          <a:xfrm>
            <a:off x="3995738" y="981075"/>
            <a:ext cx="5148262" cy="5124450"/>
          </a:xfrm>
          <a:prstGeom prst="rect">
            <a:avLst/>
          </a:prstGeom>
          <a:noFill/>
          <a:ln w="9525">
            <a:noFill/>
            <a:miter lim="800000"/>
            <a:headEnd/>
            <a:tailEnd/>
          </a:ln>
        </p:spPr>
        <p:txBody>
          <a:bodyPr>
            <a:spAutoFit/>
          </a:bodyPr>
          <a:lstStyle/>
          <a:p>
            <a:pPr indent="457200">
              <a:defRPr/>
            </a:pPr>
            <a:r>
              <a:rPr lang="ru-RU" sz="2000" dirty="0"/>
              <a:t>Юджин </a:t>
            </a:r>
            <a:r>
              <a:rPr lang="ru-RU" sz="2000" dirty="0" err="1"/>
              <a:t>Одум</a:t>
            </a:r>
            <a:r>
              <a:rPr lang="ru-RU" sz="2000" dirty="0"/>
              <a:t>  считается отцом современной экологии. </a:t>
            </a:r>
            <a:r>
              <a:rPr lang="ru-RU" sz="1600" dirty="0"/>
              <a:t>Он родился 17 сентября 1913 года в </a:t>
            </a:r>
            <a:r>
              <a:rPr lang="ru-RU" sz="1600" dirty="0" err="1"/>
              <a:t>Нью-Порте</a:t>
            </a:r>
            <a:r>
              <a:rPr lang="ru-RU" sz="1600" dirty="0"/>
              <a:t> (</a:t>
            </a:r>
            <a:r>
              <a:rPr lang="ru-RU" sz="1600" dirty="0" err="1"/>
              <a:t>Нью-Гэмпшир</a:t>
            </a:r>
            <a:r>
              <a:rPr lang="ru-RU" sz="1600" dirty="0"/>
              <a:t>, США). Сын социолога </a:t>
            </a:r>
            <a:r>
              <a:rPr lang="ru-RU" sz="1600" dirty="0" err="1"/>
              <a:t>Говарда</a:t>
            </a:r>
            <a:r>
              <a:rPr lang="ru-RU" sz="1600" dirty="0"/>
              <a:t> В. </a:t>
            </a:r>
            <a:r>
              <a:rPr lang="ru-RU" sz="1600" dirty="0" err="1"/>
              <a:t>Одума</a:t>
            </a:r>
            <a:r>
              <a:rPr lang="ru-RU" sz="1600" dirty="0"/>
              <a:t> и брат эколога </a:t>
            </a:r>
            <a:r>
              <a:rPr lang="ru-RU" sz="1600" dirty="0" err="1"/>
              <a:t>Говарда</a:t>
            </a:r>
            <a:r>
              <a:rPr lang="ru-RU" sz="1600" dirty="0"/>
              <a:t> Т. </a:t>
            </a:r>
            <a:r>
              <a:rPr lang="ru-RU" sz="1600" dirty="0" err="1"/>
              <a:t>Одума</a:t>
            </a:r>
            <a:r>
              <a:rPr lang="ru-RU" sz="1600" dirty="0"/>
              <a:t>. Докторскую диссертацию защищал в Иллинойском университете в </a:t>
            </a:r>
            <a:r>
              <a:rPr lang="ru-RU" sz="1600" dirty="0" err="1"/>
              <a:t>Урбана-Шампейн</a:t>
            </a:r>
            <a:r>
              <a:rPr lang="ru-RU" sz="1600" dirty="0"/>
              <a:t>. С 1940 года работал в University </a:t>
            </a:r>
            <a:r>
              <a:rPr lang="ru-RU" sz="1600" dirty="0" err="1"/>
              <a:t>of</a:t>
            </a:r>
            <a:r>
              <a:rPr lang="ru-RU" sz="1600" dirty="0"/>
              <a:t> </a:t>
            </a:r>
            <a:r>
              <a:rPr lang="ru-RU" sz="1600" dirty="0" err="1"/>
              <a:t>Georgia</a:t>
            </a:r>
            <a:r>
              <a:rPr lang="ru-RU" sz="1600" dirty="0"/>
              <a:t>. </a:t>
            </a:r>
          </a:p>
          <a:p>
            <a:pPr indent="457200">
              <a:defRPr/>
            </a:pPr>
            <a:r>
              <a:rPr lang="ru-RU" sz="1600" dirty="0"/>
              <a:t>Основные труды: "Экология" — в двух томах, переведена с английского, книга охватывает огромный материал и при этом очень четко организована. Предыдущее 2-е английское издание книги </a:t>
            </a:r>
            <a:r>
              <a:rPr lang="ru-RU" sz="1600" dirty="0" err="1"/>
              <a:t>Ю.Одума</a:t>
            </a:r>
            <a:r>
              <a:rPr lang="ru-RU" sz="1600" dirty="0"/>
              <a:t> сформировала в Америке целое поколение экологов. Впоследствии выходило еще несколько изданий этой книги.</a:t>
            </a:r>
          </a:p>
          <a:p>
            <a:pPr indent="457200">
              <a:defRPr/>
            </a:pPr>
            <a:r>
              <a:rPr lang="ru-RU" sz="1600" dirty="0"/>
              <a:t>Именно благодаря Ю. </a:t>
            </a:r>
            <a:r>
              <a:rPr lang="ru-RU" sz="1600" dirty="0" err="1"/>
              <a:t>Одум</a:t>
            </a:r>
            <a:r>
              <a:rPr lang="ru-RU" sz="1600" dirty="0"/>
              <a:t> экология перешла от исследования живого на уровне организмов к высшему уровню его существования - </a:t>
            </a:r>
            <a:r>
              <a:rPr lang="ru-RU" sz="1600" dirty="0" err="1"/>
              <a:t>ландшафтно-ценотичного</a:t>
            </a:r>
            <a:r>
              <a:rPr lang="ru-RU" sz="1600" dirty="0"/>
              <a:t> (или </a:t>
            </a:r>
            <a:r>
              <a:rPr lang="ru-RU" sz="1600" dirty="0" err="1"/>
              <a:t>экосистемного</a:t>
            </a:r>
            <a:r>
              <a:rPr lang="ru-RU" sz="1600" dirty="0"/>
              <a:t>). </a:t>
            </a:r>
          </a:p>
          <a:p>
            <a:pPr>
              <a:spcBef>
                <a:spcPct val="50000"/>
              </a:spcBef>
              <a:defRPr/>
            </a:pPr>
            <a:r>
              <a:rPr lang="ru-RU" sz="1000" b="1" dirty="0">
                <a:solidFill>
                  <a:schemeClr val="bg1"/>
                </a:solidFill>
                <a:latin typeface="Times New Roman" pitchFamily="18" charset="0"/>
              </a:rPr>
              <a:t>ЕЛЬ</a:t>
            </a:r>
          </a:p>
        </p:txBody>
      </p:sp>
      <p:pic>
        <p:nvPicPr>
          <p:cNvPr id="513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96975"/>
            <a:ext cx="35464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Прямоугольник 14"/>
          <p:cNvSpPr>
            <a:spLocks noChangeArrowheads="1"/>
          </p:cNvSpPr>
          <p:nvPr/>
        </p:nvSpPr>
        <p:spPr bwMode="auto">
          <a:xfrm>
            <a:off x="250825" y="472440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a:t>Юджин Одум </a:t>
            </a:r>
          </a:p>
          <a:p>
            <a:pPr algn="ctr" eaLnBrk="1" hangingPunct="1"/>
            <a:r>
              <a:rPr lang="ru-RU" altLang="ru-RU"/>
              <a:t>(17.09.1913 – 10.08.2002)</a:t>
            </a:r>
          </a:p>
        </p:txBody>
      </p:sp>
      <p:sp>
        <p:nvSpPr>
          <p:cNvPr id="5132" name="Прямоугольник 15"/>
          <p:cNvSpPr>
            <a:spLocks noChangeArrowheads="1"/>
          </p:cNvSpPr>
          <p:nvPr/>
        </p:nvSpPr>
        <p:spPr bwMode="auto">
          <a:xfrm>
            <a:off x="2286000" y="-3541713"/>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00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9418" y="6048375"/>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00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714375" y="1196975"/>
            <a:ext cx="8213725" cy="428625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dirty="0">
              <a:solidFill>
                <a:schemeClr val="accent2">
                  <a:lumMod val="75000"/>
                </a:schemeClr>
              </a:solidFill>
              <a:latin typeface="Arial" charset="0"/>
            </a:endParaRPr>
          </a:p>
          <a:p>
            <a:pPr>
              <a:lnSpc>
                <a:spcPct val="110000"/>
              </a:lnSpc>
              <a:spcBef>
                <a:spcPct val="50000"/>
              </a:spcBef>
              <a:defRPr/>
            </a:pPr>
            <a:r>
              <a:rPr lang="ru-RU" sz="2500" dirty="0">
                <a:solidFill>
                  <a:schemeClr val="accent2">
                    <a:lumMod val="75000"/>
                  </a:schemeClr>
                </a:solidFill>
                <a:latin typeface="Arial" charset="0"/>
              </a:rPr>
              <a:t>Общей целью международной деятельности в области высшего образования является всесторонняя интеграция России в качестве равноправного партнера в мировое образовательное сообщество, совершенствование и повышение авторитета национальной системы образования с учетом международного опыта. </a:t>
            </a: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6147" name="Text Box 7"/>
          <p:cNvSpPr txBox="1">
            <a:spLocks noChangeArrowheads="1"/>
          </p:cNvSpPr>
          <p:nvPr/>
        </p:nvSpPr>
        <p:spPr bwMode="auto">
          <a:xfrm>
            <a:off x="0" y="0"/>
            <a:ext cx="9109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ru-RU" altLang="ru-RU" b="1">
                <a:solidFill>
                  <a:schemeClr val="bg1"/>
                </a:solidFill>
                <a:latin typeface="Times New Roman" pitchFamily="18" charset="0"/>
              </a:rPr>
              <a:t>ЦЕЛЬ МЕЖДУНАРОДНОЙ  ДЕЯТЕЛЬНОСТИ В ОБЛАСТИ ВЫСШЕГО ОБРАЗОВАНИЯ</a:t>
            </a:r>
          </a:p>
        </p:txBody>
      </p:sp>
      <p:pic>
        <p:nvPicPr>
          <p:cNvPr id="6153"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Прямоугольник 13"/>
          <p:cNvSpPr>
            <a:spLocks noChangeArrowheads="1"/>
          </p:cNvSpPr>
          <p:nvPr/>
        </p:nvSpPr>
        <p:spPr bwMode="auto">
          <a:xfrm>
            <a:off x="395288" y="5300663"/>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ru-RU" altLang="ru-RU" b="1">
                <a:solidFill>
                  <a:schemeClr val="bg1"/>
                </a:solidFill>
                <a:latin typeface="Times New Roman" pitchFamily="18" charset="0"/>
              </a:rPr>
              <a:t>КУРС НА ИНТЕГРАЦИЮ</a:t>
            </a:r>
          </a:p>
        </p:txBody>
      </p:sp>
      <p:sp>
        <p:nvSpPr>
          <p:cNvPr id="6150" name="Прямоугольник 14"/>
          <p:cNvSpPr>
            <a:spLocks noChangeArrowheads="1"/>
          </p:cNvSpPr>
          <p:nvPr/>
        </p:nvSpPr>
        <p:spPr bwMode="auto">
          <a:xfrm>
            <a:off x="323850" y="981075"/>
            <a:ext cx="53276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sz="2000"/>
              <a:t>Возникшая более 100 лет тому назад как учение о взаимосвязи организма и среды, экология, по образному высказыванию крупного русского эколога Н.Ф. Реймерса, «</a:t>
            </a:r>
            <a:r>
              <a:rPr lang="ru-RU" altLang="ru-RU" sz="2000" i="1"/>
              <a:t>выросла из коротких штанишек, надетых на нее Э. Геккелем</a:t>
            </a:r>
            <a:r>
              <a:rPr lang="ru-RU" altLang="ru-RU" sz="2000"/>
              <a:t>», она превратилась из частного раздела биологии, знакомого узкому кругу специалистов, в обширный и еще окончательно не сформировавшийся комплекс фундаментальных и прикладных дисциплин, который Н.Ф.Реймерс (1992) назвал </a:t>
            </a:r>
            <a:r>
              <a:rPr lang="ru-RU" altLang="ru-RU" sz="2000" b="1" i="1"/>
              <a:t>мегаэкологией,</a:t>
            </a:r>
            <a:r>
              <a:rPr lang="ru-RU" altLang="ru-RU" sz="2000"/>
              <a:t> т.е. «большой экологией». </a:t>
            </a:r>
          </a:p>
        </p:txBody>
      </p:sp>
      <p:pic>
        <p:nvPicPr>
          <p:cNvPr id="61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412875"/>
            <a:ext cx="30448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Прямоугольник 12"/>
          <p:cNvSpPr>
            <a:spLocks noChangeArrowheads="1"/>
          </p:cNvSpPr>
          <p:nvPr/>
        </p:nvSpPr>
        <p:spPr bwMode="auto">
          <a:xfrm>
            <a:off x="5435600" y="5300663"/>
            <a:ext cx="370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a:t>РЕЙМЕРС Николай Федорович </a:t>
            </a:r>
          </a:p>
          <a:p>
            <a:pPr algn="ctr" eaLnBrk="1" hangingPunct="1"/>
            <a:r>
              <a:rPr lang="ru-RU" altLang="ru-RU" b="1"/>
              <a:t>(1931-1993)</a:t>
            </a:r>
            <a:r>
              <a:rPr lang="ru-RU" altLang="ru-RU"/>
              <a:t> </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418" y="6028906"/>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756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323850" y="1341438"/>
            <a:ext cx="8569325" cy="4646612"/>
          </a:xfrm>
          <a:prstGeom prst="rect">
            <a:avLst/>
          </a:prstGeom>
          <a:noFill/>
          <a:ln w="9525">
            <a:noFill/>
            <a:miter lim="800000"/>
            <a:headEnd/>
            <a:tailEnd/>
          </a:ln>
          <a:effectLst/>
        </p:spPr>
        <p:txBody>
          <a:bodyPr>
            <a:spAutoFit/>
          </a:bodyPr>
          <a:lstStyle/>
          <a:p>
            <a:pPr indent="457200">
              <a:defRPr/>
            </a:pPr>
            <a:r>
              <a:rPr lang="ru-RU" sz="2400" dirty="0"/>
              <a:t>Классическая экология делится на несколько основных разделов, которые хорошо соответствуют уровням организации живой природы и представляют собой своеобразный иерархический ряд:</a:t>
            </a:r>
          </a:p>
          <a:p>
            <a:pPr indent="457200">
              <a:defRPr/>
            </a:pPr>
            <a:r>
              <a:rPr lang="ru-RU" sz="2400" b="1" i="1" dirty="0"/>
              <a:t>аутэкология</a:t>
            </a:r>
            <a:r>
              <a:rPr lang="ru-RU" sz="2400" dirty="0"/>
              <a:t> (экология организмов);</a:t>
            </a:r>
          </a:p>
          <a:p>
            <a:pPr indent="457200">
              <a:defRPr/>
            </a:pPr>
            <a:r>
              <a:rPr lang="ru-RU" sz="2400" b="1" i="1" dirty="0" err="1"/>
              <a:t>демэкология</a:t>
            </a:r>
            <a:r>
              <a:rPr lang="ru-RU" sz="2400" dirty="0"/>
              <a:t> (экология популяций);</a:t>
            </a:r>
          </a:p>
          <a:p>
            <a:pPr indent="457200">
              <a:defRPr/>
            </a:pPr>
            <a:r>
              <a:rPr lang="ru-RU" sz="2400" b="1" i="1" dirty="0"/>
              <a:t>синэкология</a:t>
            </a:r>
            <a:r>
              <a:rPr lang="ru-RU" sz="2400" dirty="0"/>
              <a:t> (экология сообществ и экосистем);</a:t>
            </a:r>
          </a:p>
          <a:p>
            <a:pPr indent="457200">
              <a:defRPr/>
            </a:pPr>
            <a:r>
              <a:rPr lang="ru-RU" sz="2400" b="1" i="1" dirty="0"/>
              <a:t>ландшафтная экология</a:t>
            </a:r>
            <a:r>
              <a:rPr lang="ru-RU" sz="2400" dirty="0"/>
              <a:t> и</a:t>
            </a:r>
          </a:p>
          <a:p>
            <a:pPr indent="457200">
              <a:defRPr/>
            </a:pPr>
            <a:r>
              <a:rPr lang="ru-RU" sz="2400" b="1" i="1" dirty="0"/>
              <a:t>глобальная экология</a:t>
            </a:r>
            <a:r>
              <a:rPr lang="ru-RU" sz="2400" dirty="0"/>
              <a:t>. </a:t>
            </a:r>
          </a:p>
          <a:p>
            <a:pPr indent="457200">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7172" name="Text Box 7"/>
          <p:cNvSpPr txBox="1">
            <a:spLocks noChangeArrowheads="1"/>
          </p:cNvSpPr>
          <p:nvPr/>
        </p:nvSpPr>
        <p:spPr bwMode="auto">
          <a:xfrm>
            <a:off x="0" y="0"/>
            <a:ext cx="910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ru-RU" altLang="ru-RU" b="1">
              <a:solidFill>
                <a:schemeClr val="bg1"/>
              </a:solidFill>
              <a:latin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930" y="5988050"/>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564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8"/>
          <p:cNvSpPr txBox="1">
            <a:spLocks noChangeArrowheads="1"/>
          </p:cNvSpPr>
          <p:nvPr/>
        </p:nvSpPr>
        <p:spPr bwMode="auto">
          <a:xfrm>
            <a:off x="3635375" y="981075"/>
            <a:ext cx="51181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10000"/>
              </a:lnSpc>
              <a:spcBef>
                <a:spcPct val="50000"/>
              </a:spcBef>
            </a:pPr>
            <a:r>
              <a:rPr lang="ru-RU" altLang="ru-RU" i="1" dirty="0"/>
              <a:t>«… изучались, главным образом, отдельные тела, - минералы, горные породы, растения и животные, - и явления, отдельные стихии, огонь (вулканизм), вода, земля, воздух … но не их соотношения, не та генетическая вековечная и всегда закономерная связь, которая существует между силами, телами и явлениями, между мертвой и живой природой, между растительным, животным и минеральным царствами, с одной стороны, человеком, его бытом, и даже духовным миром, - с другой. А между тем, именно эти соотношения и составляют сущность познания естества … - лучшую и высшую прелесть естествознания».</a:t>
            </a:r>
            <a:endParaRPr lang="en-US" altLang="ru-RU" dirty="0">
              <a:solidFill>
                <a:srgbClr val="262673"/>
              </a:solidFill>
            </a:endParaRPr>
          </a:p>
        </p:txBody>
      </p:sp>
      <p:pic>
        <p:nvPicPr>
          <p:cNvPr id="81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7717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Прямоугольник 8"/>
          <p:cNvSpPr>
            <a:spLocks noChangeArrowheads="1"/>
          </p:cNvSpPr>
          <p:nvPr/>
        </p:nvSpPr>
        <p:spPr bwMode="auto">
          <a:xfrm>
            <a:off x="395288" y="4941888"/>
            <a:ext cx="28082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a:t>Докучаев Василий Васильевич </a:t>
            </a:r>
          </a:p>
          <a:p>
            <a:pPr algn="ctr" eaLnBrk="1" hangingPunct="1"/>
            <a:r>
              <a:rPr lang="ru-RU" altLang="ru-RU"/>
              <a:t>(1846-1903 гг.)</a:t>
            </a:r>
            <a:endParaRPr lang="ru-RU" altLang="ru-RU" b="1"/>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646" y="6021288"/>
            <a:ext cx="665633"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849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2353"/>
            <a:ext cx="9036496" cy="1143000"/>
          </a:xfrm>
        </p:spPr>
        <p:txBody>
          <a:bodyPr>
            <a:normAutofit/>
          </a:bodyPr>
          <a:lstStyle/>
          <a:p>
            <a:r>
              <a:rPr lang="ru-RU" sz="2800" dirty="0" smtClean="0"/>
              <a:t>Кооперация/взаимопомощь как движущая сила эволюции</a:t>
            </a:r>
            <a:endParaRPr lang="ru-RU" sz="2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3143250"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067944" y="1196752"/>
            <a:ext cx="4572000" cy="1815882"/>
          </a:xfrm>
          <a:prstGeom prst="rect">
            <a:avLst/>
          </a:prstGeom>
        </p:spPr>
        <p:txBody>
          <a:bodyPr>
            <a:spAutoFit/>
          </a:bodyPr>
          <a:lstStyle/>
          <a:p>
            <a:r>
              <a:rPr lang="ru-RU" sz="1400" dirty="0"/>
              <a:t>Князь Пётр </a:t>
            </a:r>
            <a:r>
              <a:rPr lang="ru-RU" sz="1400" dirty="0" err="1"/>
              <a:t>Алексе́евич</a:t>
            </a:r>
            <a:r>
              <a:rPr lang="ru-RU" sz="1400" dirty="0"/>
              <a:t> </a:t>
            </a:r>
            <a:r>
              <a:rPr lang="ru-RU" sz="1400" dirty="0" err="1"/>
              <a:t>Кропо́ткин</a:t>
            </a:r>
            <a:r>
              <a:rPr lang="ru-RU" sz="1400" dirty="0"/>
              <a:t> (9 декабря 1842, Москва — 8 февраля 1921, Дмитров) — русский революционер-анархист, учёный географ и геоморфолог. Исследователь тектонического строения Сибири и Средней Азии и ледникового периода. Известный историк, философ и публицист, создатель идеологии анархо-коммунизма и один из самых влиятельных теоретиков анархизма.</a:t>
            </a:r>
          </a:p>
        </p:txBody>
      </p:sp>
      <p:sp>
        <p:nvSpPr>
          <p:cNvPr id="5" name="Прямоугольник 4"/>
          <p:cNvSpPr/>
          <p:nvPr/>
        </p:nvSpPr>
        <p:spPr>
          <a:xfrm>
            <a:off x="4054497" y="3012634"/>
            <a:ext cx="4572000" cy="2677656"/>
          </a:xfrm>
          <a:prstGeom prst="rect">
            <a:avLst/>
          </a:prstGeom>
        </p:spPr>
        <p:txBody>
          <a:bodyPr>
            <a:spAutoFit/>
          </a:bodyPr>
          <a:lstStyle/>
          <a:p>
            <a:r>
              <a:rPr lang="ru-RU" sz="1400" dirty="0"/>
              <a:t>Независимо от русского учёного профессора зоологии К. Ф. </a:t>
            </a:r>
            <a:r>
              <a:rPr lang="ru-RU" sz="1400" dirty="0" err="1"/>
              <a:t>Кесслера</a:t>
            </a:r>
            <a:r>
              <a:rPr lang="ru-RU" sz="1400" dirty="0"/>
              <a:t> пришёл к выводу о существовании в природе явления взаимопомощи; изложил свои взгляды по этому вопросу в монографии «Взаимная помощь как фактор эволюции»; издана одновременно в Лондоне и Нью-Йорке в 1902, и ещё несколько изданий. По Кропоткину, нравственные начала присутствуют уже в животном мире и именно они являются истинным двигателем эволюции. Этика, по мнению Кропоткина, является «лучшим оружием в великой борьбе за существование, которая постоянно ведётся животными против климата, наводнений, бурь, буранов, мороза и т. п.»</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833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7" name="Прямоугольник 6"/>
          <p:cNvSpPr/>
          <p:nvPr/>
        </p:nvSpPr>
        <p:spPr>
          <a:xfrm>
            <a:off x="4427538" y="1196975"/>
            <a:ext cx="4429125" cy="4400550"/>
          </a:xfrm>
          <a:prstGeom prst="rect">
            <a:avLst/>
          </a:prstGeom>
        </p:spPr>
        <p:txBody>
          <a:bodyPr>
            <a:spAutoFit/>
          </a:bodyPr>
          <a:lstStyle/>
          <a:p>
            <a:pPr>
              <a:defRPr/>
            </a:pPr>
            <a:r>
              <a:rPr lang="ru-RU" sz="2000" dirty="0"/>
              <a:t>Философская школа Глубокой экологии была основана норвежским философом </a:t>
            </a:r>
            <a:r>
              <a:rPr lang="ru-RU" sz="2000" dirty="0" err="1"/>
              <a:t>Арне</a:t>
            </a:r>
            <a:r>
              <a:rPr lang="ru-RU" sz="2000" dirty="0"/>
              <a:t> </a:t>
            </a:r>
            <a:r>
              <a:rPr lang="ru-RU" sz="2000" dirty="0" err="1"/>
              <a:t>Наэссом</a:t>
            </a:r>
            <a:r>
              <a:rPr lang="ru-RU" sz="2000" dirty="0"/>
              <a:t> в начале 70-х, когда он разделил экологию на </a:t>
            </a:r>
            <a:r>
              <a:rPr lang="ru-RU" sz="2000" i="1" dirty="0"/>
              <a:t>поверхностную </a:t>
            </a:r>
            <a:r>
              <a:rPr lang="ru-RU" sz="2000" dirty="0"/>
              <a:t>[</a:t>
            </a:r>
            <a:r>
              <a:rPr lang="en-US" sz="2000" dirty="0"/>
              <a:t>shallow</a:t>
            </a:r>
            <a:r>
              <a:rPr lang="ru-RU" sz="2000" dirty="0"/>
              <a:t>] и </a:t>
            </a:r>
            <a:r>
              <a:rPr lang="ru-RU" sz="2000" i="1" dirty="0"/>
              <a:t>глубокую </a:t>
            </a:r>
            <a:r>
              <a:rPr lang="ru-RU" sz="2000" dirty="0"/>
              <a:t>[</a:t>
            </a:r>
            <a:r>
              <a:rPr lang="en-US" sz="2000" dirty="0"/>
              <a:t>deep</a:t>
            </a:r>
            <a:r>
              <a:rPr lang="ru-RU" sz="2000" dirty="0"/>
              <a:t>]. Это различие в настоящее время широко принято как очень полезная терминология для различения основных направлений в рамках современной экологической мысли.</a:t>
            </a:r>
          </a:p>
          <a:p>
            <a:pPr indent="457200">
              <a:defRPr/>
            </a:pPr>
            <a:endParaRPr lang="ru-RU" sz="2000" b="1" dirty="0">
              <a:solidFill>
                <a:schemeClr val="accent2">
                  <a:lumMod val="75000"/>
                </a:schemeClr>
              </a:solidFill>
              <a:latin typeface="Arial" charset="0"/>
            </a:endParaRPr>
          </a:p>
        </p:txBody>
      </p:sp>
      <p:sp>
        <p:nvSpPr>
          <p:cNvPr id="15365" name="Прямоугольник 8"/>
          <p:cNvSpPr>
            <a:spLocks noChangeArrowheads="1"/>
          </p:cNvSpPr>
          <p:nvPr/>
        </p:nvSpPr>
        <p:spPr bwMode="auto">
          <a:xfrm>
            <a:off x="179388" y="4221163"/>
            <a:ext cx="40322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b="1"/>
              <a:t>Арне Наэсс (Arne Dekke Eide Næss)</a:t>
            </a:r>
            <a:r>
              <a:rPr lang="ru-RU" altLang="ru-RU"/>
              <a:t> — крупнейший  норвежский философ ХХ века, эколог и альринист. Родился в 1912 году. Умер 12 января 2009 года.</a:t>
            </a:r>
          </a:p>
        </p:txBody>
      </p:sp>
      <p:pic>
        <p:nvPicPr>
          <p:cNvPr id="1536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12875"/>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646" y="6021288"/>
            <a:ext cx="665633"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432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14350" name="Rectangle 14"/>
          <p:cNvSpPr>
            <a:spLocks noChangeArrowheads="1"/>
          </p:cNvSpPr>
          <p:nvPr/>
        </p:nvSpPr>
        <p:spPr bwMode="auto">
          <a:xfrm>
            <a:off x="395288" y="188913"/>
            <a:ext cx="8496300" cy="4708525"/>
          </a:xfrm>
          <a:prstGeom prst="rect">
            <a:avLst/>
          </a:prstGeom>
          <a:noFill/>
          <a:ln w="9525">
            <a:noFill/>
            <a:miter lim="800000"/>
            <a:headEnd/>
            <a:tailEnd/>
          </a:ln>
          <a:effectLst/>
        </p:spPr>
        <p:txBody>
          <a:bodyPr anchor="ctr">
            <a:spAutoFit/>
          </a:bodyPr>
          <a:lstStyle>
            <a:lvl1pPr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ru-RU" altLang="ru-RU" sz="2000">
              <a:solidFill>
                <a:srgbClr val="000000"/>
              </a:solidFill>
              <a:latin typeface="Verdana" pitchFamily="34" charset="0"/>
              <a:cs typeface="Times New Roman" pitchFamily="18" charset="0"/>
            </a:endParaRPr>
          </a:p>
          <a:p>
            <a:endParaRPr lang="ru-RU" altLang="ru-RU" sz="2000">
              <a:solidFill>
                <a:srgbClr val="000000"/>
              </a:solidFill>
              <a:latin typeface="Verdana" pitchFamily="34" charset="0"/>
              <a:cs typeface="Times New Roman" pitchFamily="18" charset="0"/>
            </a:endParaRPr>
          </a:p>
          <a:p>
            <a:endParaRPr lang="ru-RU" altLang="ru-RU" sz="2000">
              <a:solidFill>
                <a:srgbClr val="000000"/>
              </a:solidFill>
              <a:latin typeface="Verdana" pitchFamily="34" charset="0"/>
              <a:cs typeface="Times New Roman" pitchFamily="18" charset="0"/>
            </a:endParaRPr>
          </a:p>
          <a:p>
            <a:r>
              <a:rPr lang="ru-RU" altLang="ru-RU" sz="2000">
                <a:solidFill>
                  <a:srgbClr val="000000"/>
                </a:solidFill>
                <a:latin typeface="Verdana" pitchFamily="34" charset="0"/>
                <a:cs typeface="Times New Roman" pitchFamily="18" charset="0"/>
              </a:rPr>
              <a:t>Поверхностная экология антропоцентрична, ориентирована на человека. Она помещает человека над природой или вне ее. Человек рассматривается как источник всех ценностей, а природе приписывается лишь инструментальная и потребительская ценность. </a:t>
            </a:r>
          </a:p>
          <a:p>
            <a:r>
              <a:rPr lang="ru-RU" altLang="ru-RU" sz="2000">
                <a:solidFill>
                  <a:srgbClr val="000000"/>
                </a:solidFill>
                <a:latin typeface="Verdana" pitchFamily="34" charset="0"/>
                <a:cs typeface="Times New Roman" pitchFamily="18" charset="0"/>
              </a:rPr>
              <a:t>Глубокая экология не отделяет людей </a:t>
            </a:r>
            <a:r>
              <a:rPr lang="ru-RU" altLang="ru-RU" sz="2000">
                <a:solidFill>
                  <a:srgbClr val="000000"/>
                </a:solidFill>
                <a:cs typeface="Times New Roman" pitchFamily="18" charset="0"/>
              </a:rPr>
              <a:t>—</a:t>
            </a:r>
            <a:r>
              <a:rPr lang="ru-RU" altLang="ru-RU" sz="2000">
                <a:solidFill>
                  <a:srgbClr val="000000"/>
                </a:solidFill>
                <a:latin typeface="Verdana" pitchFamily="34" charset="0"/>
                <a:cs typeface="Times New Roman" pitchFamily="18" charset="0"/>
              </a:rPr>
              <a:t> и ничто другое </a:t>
            </a:r>
            <a:r>
              <a:rPr lang="ru-RU" altLang="ru-RU" sz="2000">
                <a:solidFill>
                  <a:srgbClr val="000000"/>
                </a:solidFill>
                <a:cs typeface="Times New Roman" pitchFamily="18" charset="0"/>
              </a:rPr>
              <a:t>—</a:t>
            </a:r>
            <a:r>
              <a:rPr lang="ru-RU" altLang="ru-RU" sz="2000">
                <a:solidFill>
                  <a:srgbClr val="000000"/>
                </a:solidFill>
                <a:latin typeface="Verdana" pitchFamily="34" charset="0"/>
                <a:cs typeface="Times New Roman" pitchFamily="18" charset="0"/>
              </a:rPr>
              <a:t> от природного окружения. Она видит мир не как собрание изолированных объектов, но как сеть феноменов, которые фундаментально взаимосвязаны и взаимозависимы. Глубокая экология признает изначальную ценность всех живых существ и рассматривает людей лишь как особую паутинку в паутине жизни.</a:t>
            </a:r>
            <a:endParaRPr lang="ru-RU" altLang="ru-RU" sz="200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3646" y="6021288"/>
            <a:ext cx="665633"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534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08"/>
            <a:ext cx="24669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707904" y="2348880"/>
            <a:ext cx="4572000" cy="1477328"/>
          </a:xfrm>
          <a:prstGeom prst="rect">
            <a:avLst/>
          </a:prstGeom>
        </p:spPr>
        <p:txBody>
          <a:bodyPr>
            <a:spAutoFit/>
          </a:bodyPr>
          <a:lstStyle/>
          <a:p>
            <a:r>
              <a:rPr lang="ru-RU" dirty="0"/>
              <a:t>Тур </a:t>
            </a:r>
            <a:r>
              <a:rPr lang="ru-RU" dirty="0" err="1"/>
              <a:t>Хейерда́л</a:t>
            </a:r>
            <a:r>
              <a:rPr lang="ru-RU" dirty="0"/>
              <a:t> (норв. </a:t>
            </a:r>
            <a:r>
              <a:rPr lang="ru-RU" dirty="0" err="1"/>
              <a:t>Thor</a:t>
            </a:r>
            <a:r>
              <a:rPr lang="ru-RU" dirty="0"/>
              <a:t> </a:t>
            </a:r>
            <a:r>
              <a:rPr lang="ru-RU" dirty="0" err="1"/>
              <a:t>Heyerdahl</a:t>
            </a:r>
            <a:r>
              <a:rPr lang="ru-RU" dirty="0"/>
              <a:t>, 6 октября 1914, </a:t>
            </a:r>
            <a:r>
              <a:rPr lang="ru-RU" dirty="0" err="1"/>
              <a:t>Ларвик</a:t>
            </a:r>
            <a:r>
              <a:rPr lang="ru-RU" dirty="0"/>
              <a:t>, Норвегия — 18 апреля 2002, </a:t>
            </a:r>
            <a:r>
              <a:rPr lang="ru-RU" dirty="0" err="1"/>
              <a:t>Алассио</a:t>
            </a:r>
            <a:r>
              <a:rPr lang="ru-RU" dirty="0"/>
              <a:t>, Италия) — норвежский археолог, путешественник и писатель, автор многих книг. </a:t>
            </a:r>
          </a:p>
        </p:txBody>
      </p:sp>
      <p:sp>
        <p:nvSpPr>
          <p:cNvPr id="3" name="Прямоугольник 2"/>
          <p:cNvSpPr/>
          <p:nvPr/>
        </p:nvSpPr>
        <p:spPr>
          <a:xfrm>
            <a:off x="611560" y="260648"/>
            <a:ext cx="8064896" cy="584775"/>
          </a:xfrm>
          <a:prstGeom prst="rect">
            <a:avLst/>
          </a:prstGeom>
        </p:spPr>
        <p:txBody>
          <a:bodyPr wrap="square">
            <a:spAutoFit/>
          </a:bodyPr>
          <a:lstStyle/>
          <a:p>
            <a:pPr algn="ctr"/>
            <a:r>
              <a:rPr lang="ru-RU" sz="3200" b="1" dirty="0" smtClean="0">
                <a:solidFill>
                  <a:srgbClr val="40AD49"/>
                </a:solidFill>
                <a:latin typeface="Proxima Nova"/>
                <a:ea typeface="+mj-ea"/>
              </a:rPr>
              <a:t>«Кроты» дисциплинарной науки</a:t>
            </a:r>
            <a:endParaRPr lang="ru-RU"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937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0095" y="352436"/>
            <a:ext cx="8383810" cy="516321"/>
          </a:xfrm>
        </p:spPr>
        <p:txBody>
          <a:bodyPr/>
          <a:lstStyle/>
          <a:p>
            <a:r>
              <a:rPr lang="en-US" sz="3200" dirty="0"/>
              <a:t>Siberia is not just a land, it is the Universe</a:t>
            </a:r>
            <a:endParaRPr lang="ru-RU" sz="3200" dirty="0"/>
          </a:p>
        </p:txBody>
      </p:sp>
      <p:sp>
        <p:nvSpPr>
          <p:cNvPr id="3" name="Объект 2"/>
          <p:cNvSpPr>
            <a:spLocks noGrp="1"/>
          </p:cNvSpPr>
          <p:nvPr>
            <p:ph sz="half" idx="2"/>
          </p:nvPr>
        </p:nvSpPr>
        <p:spPr>
          <a:xfrm>
            <a:off x="395536" y="1247381"/>
            <a:ext cx="4883416" cy="4201150"/>
          </a:xfrm>
        </p:spPr>
        <p:txBody>
          <a:bodyPr/>
          <a:lstStyle/>
          <a:p>
            <a:r>
              <a:rPr lang="en-US" sz="2100" dirty="0">
                <a:solidFill>
                  <a:schemeClr val="tx2">
                    <a:lumMod val="75000"/>
                  </a:schemeClr>
                </a:solidFill>
              </a:rPr>
              <a:t>Located on the vast territories from the Arctic Ocean coastline to its southern borders with Kazakhstan, Mongolia and China, and from the Urals to the Pacific Ocean, Siberia is a huge expanse for research with a maximum extension of </a:t>
            </a:r>
            <a:r>
              <a:rPr lang="en-US" sz="2100" dirty="0" smtClean="0">
                <a:solidFill>
                  <a:schemeClr val="tx2">
                    <a:lumMod val="75000"/>
                  </a:schemeClr>
                </a:solidFill>
              </a:rPr>
              <a:t>2500 </a:t>
            </a:r>
            <a:r>
              <a:rPr lang="en-US" sz="2100" dirty="0">
                <a:solidFill>
                  <a:schemeClr val="tx2">
                    <a:lumMod val="75000"/>
                  </a:schemeClr>
                </a:solidFill>
              </a:rPr>
              <a:t>kilometers from North to South, and more than 7000 kilometers from West to East. Due to its incredible size, in comparison with other regions, Siberia can be called “the Universe” because any project implemented on its territory is by definition of universal scale. </a:t>
            </a:r>
            <a:endParaRPr lang="ru-RU" sz="2100" dirty="0">
              <a:solidFill>
                <a:schemeClr val="tx2">
                  <a:lumMod val="75000"/>
                </a:schemeClr>
              </a:solidFill>
            </a:endParaRPr>
          </a:p>
        </p:txBody>
      </p:sp>
      <p:pic>
        <p:nvPicPr>
          <p:cNvPr id="5" name="Объект 4"/>
          <p:cNvPicPr>
            <a:picLocks noGrp="1" noChangeAspect="1"/>
          </p:cNvPicPr>
          <p:nvPr>
            <p:ph sz="half" idx="3"/>
          </p:nvPr>
        </p:nvPicPr>
        <p:blipFill>
          <a:blip r:embed="rId2" cstate="print">
            <a:extLst>
              <a:ext uri="{28A0092B-C50C-407E-A947-70E740481C1C}">
                <a14:useLocalDpi xmlns:a14="http://schemas.microsoft.com/office/drawing/2010/main" val="0"/>
              </a:ext>
            </a:extLst>
          </a:blip>
          <a:stretch>
            <a:fillRect/>
          </a:stretch>
        </p:blipFill>
        <p:spPr>
          <a:xfrm>
            <a:off x="6053596" y="1079660"/>
            <a:ext cx="2801843" cy="2228418"/>
          </a:xfrm>
        </p:spPr>
      </p:pic>
      <p:pic>
        <p:nvPicPr>
          <p:cNvPr id="1026" name="Picture 2" descr="D:\KIRPOTIN\Мои фото\NORTH\Ноябрьск 2012\DSC020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4287" y="3912688"/>
            <a:ext cx="2867002" cy="20233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462" y="5797842"/>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508104" y="3385137"/>
            <a:ext cx="3703631" cy="327152"/>
          </a:xfrm>
          <a:prstGeom prst="rect">
            <a:avLst/>
          </a:prstGeom>
        </p:spPr>
        <p:txBody>
          <a:bodyPr wrap="square" lIns="80147" tIns="40074" rIns="80147" bIns="40074">
            <a:spAutoFit/>
          </a:bodyPr>
          <a:lstStyle/>
          <a:p>
            <a:r>
              <a:rPr lang="en-US" sz="1600" dirty="0" smtClean="0"/>
              <a:t>T</a:t>
            </a:r>
            <a:r>
              <a:rPr lang="en-GB" sz="1600" dirty="0" err="1" smtClean="0"/>
              <a:t>urquoise</a:t>
            </a:r>
            <a:r>
              <a:rPr lang="ru-RU" sz="1600" dirty="0" smtClean="0"/>
              <a:t> </a:t>
            </a:r>
            <a:r>
              <a:rPr lang="en-US" sz="1600" dirty="0" err="1" smtClean="0"/>
              <a:t>Katun</a:t>
            </a:r>
            <a:r>
              <a:rPr lang="en-US" sz="1600" dirty="0" smtClean="0"/>
              <a:t>-river in Altai highlands</a:t>
            </a:r>
            <a:endParaRPr lang="ru-RU" sz="1600" dirty="0"/>
          </a:p>
        </p:txBody>
      </p:sp>
      <p:sp>
        <p:nvSpPr>
          <p:cNvPr id="8" name="Прямоугольник 7"/>
          <p:cNvSpPr/>
          <p:nvPr/>
        </p:nvSpPr>
        <p:spPr>
          <a:xfrm>
            <a:off x="5857714" y="6066273"/>
            <a:ext cx="2970898" cy="573373"/>
          </a:xfrm>
          <a:prstGeom prst="rect">
            <a:avLst/>
          </a:prstGeom>
        </p:spPr>
        <p:txBody>
          <a:bodyPr wrap="none" lIns="80147" tIns="40074" rIns="80147" bIns="40074">
            <a:spAutoFit/>
          </a:bodyPr>
          <a:lstStyle/>
          <a:p>
            <a:r>
              <a:rPr lang="en-US" sz="1600" dirty="0"/>
              <a:t>Frozen mound bogs – </a:t>
            </a:r>
            <a:r>
              <a:rPr lang="en-US" sz="1600" dirty="0" err="1"/>
              <a:t>palsas</a:t>
            </a:r>
            <a:r>
              <a:rPr lang="en-US" sz="1600" dirty="0"/>
              <a:t> in </a:t>
            </a:r>
          </a:p>
          <a:p>
            <a:r>
              <a:rPr lang="en-US" sz="1600" dirty="0"/>
              <a:t>West-Siberian Northern Lowlands</a:t>
            </a:r>
            <a:endParaRPr lang="ru-RU" sz="1600" dirty="0"/>
          </a:p>
        </p:txBody>
      </p:sp>
    </p:spTree>
    <p:extLst>
      <p:ext uri="{BB962C8B-B14F-4D97-AF65-F5344CB8AC3E}">
        <p14:creationId xmlns:p14="http://schemas.microsoft.com/office/powerpoint/2010/main" val="4175596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57776"/>
            <a:ext cx="8383810" cy="614002"/>
          </a:xfrm>
        </p:spPr>
        <p:txBody>
          <a:bodyPr/>
          <a:lstStyle/>
          <a:p>
            <a:pPr algn="r"/>
            <a:r>
              <a:rPr lang="en-US" sz="1900" dirty="0"/>
              <a:t>"The Russian power will grow by Siberia and the North Ocean ...“</a:t>
            </a:r>
            <a:br>
              <a:rPr lang="en-US" sz="1900" dirty="0"/>
            </a:br>
            <a:r>
              <a:rPr lang="en-US" sz="1900" i="1" dirty="0"/>
              <a:t>Mikhail </a:t>
            </a:r>
            <a:r>
              <a:rPr lang="en-US" sz="1900" i="1" dirty="0" err="1"/>
              <a:t>Lomonosov</a:t>
            </a:r>
            <a:endParaRPr lang="ru-RU" sz="1900" i="1" dirty="0"/>
          </a:p>
        </p:txBody>
      </p:sp>
      <p:sp>
        <p:nvSpPr>
          <p:cNvPr id="5" name="Прямоугольник 4"/>
          <p:cNvSpPr/>
          <p:nvPr/>
        </p:nvSpPr>
        <p:spPr>
          <a:xfrm>
            <a:off x="4277887" y="1230644"/>
            <a:ext cx="4320480" cy="5066911"/>
          </a:xfrm>
          <a:prstGeom prst="rect">
            <a:avLst/>
          </a:prstGeom>
        </p:spPr>
        <p:txBody>
          <a:bodyPr wrap="square" lIns="80147" tIns="40074" rIns="80147" bIns="40074">
            <a:spAutoFit/>
          </a:bodyPr>
          <a:lstStyle/>
          <a:p>
            <a:pPr indent="400736" algn="just"/>
            <a:r>
              <a:rPr lang="en-US" dirty="0"/>
              <a:t>Despite being the most untouched region on our planet, Siberia is the largest natural </a:t>
            </a:r>
            <a:r>
              <a:rPr lang="en-US" dirty="0" smtClean="0"/>
              <a:t>refuge(shelter</a:t>
            </a:r>
            <a:r>
              <a:rPr lang="en-US" dirty="0"/>
              <a:t>) in terms of preserving biodiversity. In the historical and ethnographical context for</a:t>
            </a:r>
            <a:br>
              <a:rPr lang="en-US" dirty="0"/>
            </a:br>
            <a:r>
              <a:rPr lang="en-US" dirty="0"/>
              <a:t>centuries Siberia was a limitless arena for migration and it was a place where various </a:t>
            </a:r>
            <a:r>
              <a:rPr lang="en-US" dirty="0" smtClean="0"/>
              <a:t>ethnic groups </a:t>
            </a:r>
            <a:r>
              <a:rPr lang="en-US" dirty="0"/>
              <a:t>and peoples were formed. And, finally, the colossal resource potential of </a:t>
            </a:r>
            <a:r>
              <a:rPr lang="en-US" dirty="0" smtClean="0"/>
              <a:t>Siberia creates </a:t>
            </a:r>
            <a:r>
              <a:rPr lang="en-US" dirty="0"/>
              <a:t>unprecedented perspectives for its social and economic development. </a:t>
            </a:r>
            <a:endParaRPr lang="en-US" dirty="0" smtClean="0"/>
          </a:p>
          <a:p>
            <a:pPr indent="400736" algn="just"/>
            <a:r>
              <a:rPr lang="en-US" dirty="0" smtClean="0"/>
              <a:t>The development </a:t>
            </a:r>
            <a:r>
              <a:rPr lang="en-US" dirty="0"/>
              <a:t>of a Russian national technological advantage on the global level requires </a:t>
            </a:r>
            <a:r>
              <a:rPr lang="en-US" dirty="0" smtClean="0"/>
              <a:t>an increase </a:t>
            </a:r>
            <a:r>
              <a:rPr lang="en-US" dirty="0"/>
              <a:t>in the efficiency of resource exploration and processing, which are necessary </a:t>
            </a:r>
            <a:r>
              <a:rPr lang="en-US" dirty="0" smtClean="0"/>
              <a:t>for the </a:t>
            </a:r>
            <a:r>
              <a:rPr lang="en-US" dirty="0"/>
              <a:t>expanding of priority markets.</a:t>
            </a:r>
            <a:endParaRPr lang="ru-RU" dirty="0"/>
          </a:p>
        </p:txBody>
      </p:sp>
      <p:pic>
        <p:nvPicPr>
          <p:cNvPr id="6147" name="Picture 3" descr="D:\KIRPOTIN\Мои фото\ALTAI\Altai Best of the best\DSC07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291" y="3848148"/>
            <a:ext cx="3140391" cy="22201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пользователь\Downloads\Ob river spring flood 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52" y="1079660"/>
            <a:ext cx="3010071" cy="239403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53407" y="3499663"/>
            <a:ext cx="2443894" cy="357930"/>
          </a:xfrm>
          <a:prstGeom prst="rect">
            <a:avLst/>
          </a:prstGeom>
        </p:spPr>
        <p:txBody>
          <a:bodyPr wrap="none" lIns="80147" tIns="40074" rIns="80147" bIns="40074">
            <a:spAutoFit/>
          </a:bodyPr>
          <a:lstStyle/>
          <a:p>
            <a:r>
              <a:rPr lang="en-US" dirty="0"/>
              <a:t>Ob-river spring flooding </a:t>
            </a:r>
            <a:endParaRPr lang="ru-RU" dirty="0"/>
          </a:p>
        </p:txBody>
      </p:sp>
      <p:sp>
        <p:nvSpPr>
          <p:cNvPr id="7" name="Прямоугольник 6"/>
          <p:cNvSpPr/>
          <p:nvPr/>
        </p:nvSpPr>
        <p:spPr>
          <a:xfrm>
            <a:off x="466974" y="6192930"/>
            <a:ext cx="3593935" cy="634929"/>
          </a:xfrm>
          <a:prstGeom prst="rect">
            <a:avLst/>
          </a:prstGeom>
        </p:spPr>
        <p:txBody>
          <a:bodyPr wrap="square" lIns="80147" tIns="40074" rIns="80147" bIns="40074">
            <a:spAutoFit/>
          </a:bodyPr>
          <a:lstStyle/>
          <a:p>
            <a:r>
              <a:rPr lang="en-GB" dirty="0" smtClean="0"/>
              <a:t>Old classical sludge collector</a:t>
            </a:r>
            <a:r>
              <a:rPr lang="ru-RU" dirty="0" smtClean="0"/>
              <a:t> </a:t>
            </a:r>
            <a:r>
              <a:rPr lang="en-US" dirty="0" smtClean="0"/>
              <a:t>in the </a:t>
            </a:r>
            <a:r>
              <a:rPr lang="en-US" dirty="0" err="1" smtClean="0"/>
              <a:t>Aktru</a:t>
            </a:r>
            <a:r>
              <a:rPr lang="en-US" dirty="0" smtClean="0"/>
              <a:t> station area</a:t>
            </a:r>
            <a:r>
              <a:rPr lang="ru-RU" dirty="0" smtClean="0"/>
              <a:t> </a:t>
            </a:r>
            <a:endParaRPr lang="ru-RU"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909" y="6285452"/>
            <a:ext cx="952707" cy="44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008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66975" y="3623592"/>
            <a:ext cx="1731963" cy="656590"/>
          </a:xfrm>
          <a:prstGeom prst="rect">
            <a:avLst/>
          </a:prstGeom>
        </p:spPr>
        <p:txBody>
          <a:bodyPr vert="horz" wrap="square" lIns="0" tIns="0" rIns="0" bIns="0" rtlCol="0">
            <a:spAutoFit/>
          </a:bodyPr>
          <a:lstStyle/>
          <a:p>
            <a:pPr marL="11124" marR="4453">
              <a:lnSpc>
                <a:spcPts val="1332"/>
              </a:lnSpc>
            </a:pPr>
            <a:r>
              <a:rPr lang="en-US" dirty="0"/>
              <a:t>A special type of </a:t>
            </a:r>
          </a:p>
          <a:p>
            <a:pPr marL="11124" marR="4453">
              <a:lnSpc>
                <a:spcPts val="1332"/>
              </a:lnSpc>
            </a:pPr>
            <a:r>
              <a:rPr lang="en-US" dirty="0"/>
              <a:t>human beings</a:t>
            </a:r>
          </a:p>
          <a:p>
            <a:pPr marL="11124"/>
            <a:r>
              <a:rPr lang="en-US" sz="2100" dirty="0"/>
              <a:t>	</a:t>
            </a:r>
          </a:p>
        </p:txBody>
      </p:sp>
      <p:sp>
        <p:nvSpPr>
          <p:cNvPr id="6" name="object 6"/>
          <p:cNvSpPr txBox="1"/>
          <p:nvPr/>
        </p:nvSpPr>
        <p:spPr>
          <a:xfrm>
            <a:off x="2940846" y="3904669"/>
            <a:ext cx="2345729" cy="872034"/>
          </a:xfrm>
          <a:prstGeom prst="rect">
            <a:avLst/>
          </a:prstGeom>
        </p:spPr>
        <p:txBody>
          <a:bodyPr vert="horz" wrap="square" lIns="0" tIns="0" rIns="0" bIns="0" rtlCol="0">
            <a:spAutoFit/>
          </a:bodyPr>
          <a:lstStyle/>
          <a:p>
            <a:pPr marL="11124" marR="4453" algn="ctr">
              <a:lnSpc>
                <a:spcPts val="3417"/>
              </a:lnSpc>
            </a:pPr>
            <a:r>
              <a:rPr lang="en-GB" sz="3200" dirty="0"/>
              <a:t>Unique geography</a:t>
            </a:r>
            <a:endParaRPr sz="3000" dirty="0">
              <a:latin typeface="Arial" pitchFamily="34" charset="0"/>
              <a:cs typeface="Arial" pitchFamily="34" charset="0"/>
            </a:endParaRPr>
          </a:p>
        </p:txBody>
      </p:sp>
      <p:sp>
        <p:nvSpPr>
          <p:cNvPr id="7" name="object 7"/>
          <p:cNvSpPr txBox="1"/>
          <p:nvPr/>
        </p:nvSpPr>
        <p:spPr>
          <a:xfrm>
            <a:off x="6745679" y="3942520"/>
            <a:ext cx="1580109" cy="333425"/>
          </a:xfrm>
          <a:prstGeom prst="rect">
            <a:avLst/>
          </a:prstGeom>
        </p:spPr>
        <p:txBody>
          <a:bodyPr vert="horz" wrap="square" lIns="0" tIns="0" rIns="0" bIns="0" rtlCol="0">
            <a:spAutoFit/>
          </a:bodyPr>
          <a:lstStyle/>
          <a:p>
            <a:pPr marL="11124" marR="4453">
              <a:lnSpc>
                <a:spcPts val="1332"/>
              </a:lnSpc>
            </a:pPr>
            <a:r>
              <a:rPr lang="en-GB" dirty="0"/>
              <a:t>Unique natural conditions</a:t>
            </a:r>
            <a:endParaRPr dirty="0">
              <a:latin typeface="Arial" pitchFamily="34" charset="0"/>
              <a:cs typeface="Arial" pitchFamily="34" charset="0"/>
            </a:endParaRPr>
          </a:p>
        </p:txBody>
      </p:sp>
      <p:sp>
        <p:nvSpPr>
          <p:cNvPr id="8" name="object 8"/>
          <p:cNvSpPr txBox="1"/>
          <p:nvPr/>
        </p:nvSpPr>
        <p:spPr>
          <a:xfrm>
            <a:off x="5810024" y="4665172"/>
            <a:ext cx="2212696" cy="500137"/>
          </a:xfrm>
          <a:prstGeom prst="rect">
            <a:avLst/>
          </a:prstGeom>
        </p:spPr>
        <p:txBody>
          <a:bodyPr vert="horz" wrap="square" lIns="0" tIns="0" rIns="0" bIns="0" rtlCol="0">
            <a:spAutoFit/>
          </a:bodyPr>
          <a:lstStyle/>
          <a:p>
            <a:pPr marL="11124" marR="4453">
              <a:lnSpc>
                <a:spcPts val="1332"/>
              </a:lnSpc>
            </a:pPr>
            <a:r>
              <a:rPr lang="en-US" dirty="0"/>
              <a:t>Unique historical project, the history of migrations and </a:t>
            </a:r>
            <a:r>
              <a:rPr lang="en-GB" dirty="0"/>
              <a:t>settlers</a:t>
            </a:r>
          </a:p>
        </p:txBody>
      </p:sp>
      <p:sp>
        <p:nvSpPr>
          <p:cNvPr id="9" name="object 9"/>
          <p:cNvSpPr txBox="1"/>
          <p:nvPr/>
        </p:nvSpPr>
        <p:spPr>
          <a:xfrm>
            <a:off x="292469" y="4307368"/>
            <a:ext cx="2323133" cy="500137"/>
          </a:xfrm>
          <a:prstGeom prst="rect">
            <a:avLst/>
          </a:prstGeom>
        </p:spPr>
        <p:txBody>
          <a:bodyPr vert="horz" wrap="square" lIns="0" tIns="0" rIns="0" bIns="0" rtlCol="0">
            <a:spAutoFit/>
          </a:bodyPr>
          <a:lstStyle/>
          <a:p>
            <a:pPr marL="11124" marR="4453">
              <a:lnSpc>
                <a:spcPts val="1332"/>
              </a:lnSpc>
            </a:pPr>
            <a:r>
              <a:rPr lang="en-US" dirty="0"/>
              <a:t>A unique role in the events of</a:t>
            </a:r>
            <a:br>
              <a:rPr lang="en-US" dirty="0"/>
            </a:br>
            <a:r>
              <a:rPr lang="en-US" dirty="0"/>
              <a:t>the twentieth century</a:t>
            </a:r>
            <a:endParaRPr lang="ru-RU" dirty="0"/>
          </a:p>
        </p:txBody>
      </p:sp>
      <p:sp>
        <p:nvSpPr>
          <p:cNvPr id="11" name="object 11"/>
          <p:cNvSpPr txBox="1"/>
          <p:nvPr/>
        </p:nvSpPr>
        <p:spPr>
          <a:xfrm>
            <a:off x="3228179" y="6054733"/>
            <a:ext cx="2097212" cy="410369"/>
          </a:xfrm>
          <a:prstGeom prst="rect">
            <a:avLst/>
          </a:prstGeom>
        </p:spPr>
        <p:txBody>
          <a:bodyPr vert="horz" wrap="square" lIns="0" tIns="0" rIns="0" bIns="0" rtlCol="0">
            <a:spAutoFit/>
          </a:bodyPr>
          <a:lstStyle/>
          <a:p>
            <a:pPr marL="11124" marR="4453">
              <a:lnSpc>
                <a:spcPts val="1630"/>
              </a:lnSpc>
            </a:pPr>
            <a:r>
              <a:rPr lang="en-US" dirty="0"/>
              <a:t>Unique network of intelligent hubs</a:t>
            </a:r>
            <a:endParaRPr dirty="0">
              <a:latin typeface="Arial" pitchFamily="34" charset="0"/>
              <a:cs typeface="Arial" pitchFamily="34" charset="0"/>
            </a:endParaRPr>
          </a:p>
        </p:txBody>
      </p:sp>
      <p:sp>
        <p:nvSpPr>
          <p:cNvPr id="12" name="object 12"/>
          <p:cNvSpPr txBox="1"/>
          <p:nvPr/>
        </p:nvSpPr>
        <p:spPr>
          <a:xfrm>
            <a:off x="5161710" y="3125297"/>
            <a:ext cx="2415775" cy="615553"/>
          </a:xfrm>
          <a:prstGeom prst="rect">
            <a:avLst/>
          </a:prstGeom>
        </p:spPr>
        <p:txBody>
          <a:bodyPr vert="horz" wrap="square" lIns="0" tIns="0" rIns="0" bIns="0" rtlCol="0">
            <a:spAutoFit/>
          </a:bodyPr>
          <a:lstStyle/>
          <a:p>
            <a:pPr marL="11124" marR="4453">
              <a:lnSpc>
                <a:spcPts val="1639"/>
              </a:lnSpc>
            </a:pPr>
            <a:r>
              <a:rPr lang="en-US" dirty="0"/>
              <a:t>Diversity of natural, geological</a:t>
            </a:r>
            <a:br>
              <a:rPr lang="en-US" dirty="0"/>
            </a:br>
            <a:r>
              <a:rPr lang="en-US" dirty="0"/>
              <a:t>and biological resources</a:t>
            </a:r>
            <a:endParaRPr dirty="0">
              <a:latin typeface="Arial" pitchFamily="34" charset="0"/>
              <a:cs typeface="Arial" pitchFamily="34" charset="0"/>
            </a:endParaRPr>
          </a:p>
        </p:txBody>
      </p:sp>
      <p:sp>
        <p:nvSpPr>
          <p:cNvPr id="13" name="object 13"/>
          <p:cNvSpPr txBox="1"/>
          <p:nvPr/>
        </p:nvSpPr>
        <p:spPr>
          <a:xfrm>
            <a:off x="923088" y="5488782"/>
            <a:ext cx="1952388" cy="500137"/>
          </a:xfrm>
          <a:prstGeom prst="rect">
            <a:avLst/>
          </a:prstGeom>
        </p:spPr>
        <p:txBody>
          <a:bodyPr vert="horz" wrap="square" lIns="0" tIns="0" rIns="0" bIns="0" rtlCol="0">
            <a:spAutoFit/>
          </a:bodyPr>
          <a:lstStyle/>
          <a:p>
            <a:pPr marL="11124">
              <a:lnSpc>
                <a:spcPts val="1319"/>
              </a:lnSpc>
            </a:pPr>
            <a:r>
              <a:rPr lang="en-US" dirty="0"/>
              <a:t>Network of cities</a:t>
            </a:r>
            <a:br>
              <a:rPr lang="en-US" dirty="0"/>
            </a:br>
            <a:r>
              <a:rPr lang="en-US" dirty="0"/>
              <a:t>with a unique destiny</a:t>
            </a:r>
            <a:endParaRPr dirty="0">
              <a:latin typeface="Arial" pitchFamily="34" charset="0"/>
              <a:cs typeface="Arial" pitchFamily="34" charset="0"/>
            </a:endParaRPr>
          </a:p>
        </p:txBody>
      </p:sp>
      <p:sp>
        <p:nvSpPr>
          <p:cNvPr id="14" name="object 14"/>
          <p:cNvSpPr txBox="1"/>
          <p:nvPr/>
        </p:nvSpPr>
        <p:spPr>
          <a:xfrm>
            <a:off x="1512130" y="2954343"/>
            <a:ext cx="2293059" cy="492443"/>
          </a:xfrm>
          <a:prstGeom prst="rect">
            <a:avLst/>
          </a:prstGeom>
        </p:spPr>
        <p:txBody>
          <a:bodyPr vert="horz" wrap="square" lIns="0" tIns="0" rIns="0" bIns="0" rtlCol="0">
            <a:spAutoFit/>
          </a:bodyPr>
          <a:lstStyle/>
          <a:p>
            <a:endParaRPr lang="en-GB" sz="1400" dirty="0"/>
          </a:p>
          <a:p>
            <a:r>
              <a:rPr lang="en-GB" dirty="0"/>
              <a:t>Separate cultural space</a:t>
            </a:r>
          </a:p>
        </p:txBody>
      </p:sp>
      <p:sp>
        <p:nvSpPr>
          <p:cNvPr id="15" name="object 15"/>
          <p:cNvSpPr txBox="1"/>
          <p:nvPr/>
        </p:nvSpPr>
        <p:spPr>
          <a:xfrm>
            <a:off x="5314532" y="5488784"/>
            <a:ext cx="1921652" cy="333425"/>
          </a:xfrm>
          <a:prstGeom prst="rect">
            <a:avLst/>
          </a:prstGeom>
        </p:spPr>
        <p:txBody>
          <a:bodyPr vert="horz" wrap="square" lIns="0" tIns="0" rIns="0" bIns="0" rtlCol="0">
            <a:spAutoFit/>
          </a:bodyPr>
          <a:lstStyle/>
          <a:p>
            <a:pPr marL="11124" marR="4453">
              <a:lnSpc>
                <a:spcPts val="1288"/>
              </a:lnSpc>
            </a:pPr>
            <a:r>
              <a:rPr lang="en-US" dirty="0"/>
              <a:t>Region of innovative economy formation</a:t>
            </a:r>
            <a:endParaRPr dirty="0">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1" y="0"/>
            <a:ext cx="9162259" cy="297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680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Documents\Мероприятия\2016\02.18 экономический форум красноярск\карта.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28" t="17186" r="4150" b="35889"/>
          <a:stretch/>
        </p:blipFill>
        <p:spPr bwMode="auto">
          <a:xfrm>
            <a:off x="103947" y="817825"/>
            <a:ext cx="8973345" cy="3419792"/>
          </a:xfrm>
          <a:prstGeom prst="rect">
            <a:avLst/>
          </a:prstGeom>
          <a:noFill/>
          <a:extLst>
            <a:ext uri="{909E8E84-426E-40DD-AFC4-6F175D3DCCD1}">
              <a14:hiddenFill xmlns:a14="http://schemas.microsoft.com/office/drawing/2010/main">
                <a:solidFill>
                  <a:srgbClr val="FFFFFF"/>
                </a:solidFill>
              </a14:hiddenFill>
            </a:ext>
          </a:extLst>
        </p:spPr>
      </p:pic>
      <p:sp>
        <p:nvSpPr>
          <p:cNvPr id="55" name="object 55"/>
          <p:cNvSpPr txBox="1"/>
          <p:nvPr/>
        </p:nvSpPr>
        <p:spPr>
          <a:xfrm>
            <a:off x="5173337" y="4396375"/>
            <a:ext cx="4285598" cy="1127997"/>
          </a:xfrm>
          <a:prstGeom prst="rect">
            <a:avLst/>
          </a:prstGeom>
        </p:spPr>
        <p:txBody>
          <a:bodyPr vert="horz" wrap="square" lIns="0" tIns="0" rIns="0" bIns="0" rtlCol="0">
            <a:spAutoFit/>
          </a:bodyPr>
          <a:lstStyle/>
          <a:p>
            <a:pPr marL="11124">
              <a:lnSpc>
                <a:spcPts val="2147"/>
              </a:lnSpc>
            </a:pPr>
            <a:r>
              <a:rPr b="1" spc="-4" dirty="0">
                <a:solidFill>
                  <a:srgbClr val="4CB748"/>
                </a:solidFill>
                <a:latin typeface="Arial" pitchFamily="34" charset="0"/>
                <a:cs typeface="Arial" pitchFamily="34" charset="0"/>
              </a:rPr>
              <a:t>TSSW</a:t>
            </a:r>
            <a:r>
              <a:rPr lang="en-US" b="1" spc="-4" dirty="0">
                <a:solidFill>
                  <a:srgbClr val="4CB748"/>
                </a:solidFill>
                <a:latin typeface="Arial" pitchFamily="34" charset="0"/>
                <a:cs typeface="Arial" pitchFamily="34" charset="0"/>
              </a:rPr>
              <a:t> Mission</a:t>
            </a:r>
            <a:endParaRPr dirty="0">
              <a:latin typeface="Arial" pitchFamily="34" charset="0"/>
              <a:cs typeface="Arial" pitchFamily="34" charset="0"/>
            </a:endParaRPr>
          </a:p>
          <a:p>
            <a:pPr marL="11124" marR="114018">
              <a:lnSpc>
                <a:spcPts val="2104"/>
              </a:lnSpc>
              <a:spcBef>
                <a:spcPts val="79"/>
              </a:spcBef>
            </a:pPr>
            <a:r>
              <a:rPr sz="1500" b="1" spc="-4" dirty="0">
                <a:solidFill>
                  <a:schemeClr val="bg1">
                    <a:lumMod val="65000"/>
                  </a:schemeClr>
                </a:solidFill>
                <a:latin typeface="Arial" pitchFamily="34" charset="0"/>
                <a:cs typeface="Arial" pitchFamily="34" charset="0"/>
              </a:rPr>
              <a:t>To engage Siberia in the</a:t>
            </a:r>
            <a:r>
              <a:rPr sz="1500" b="1" spc="-39" dirty="0">
                <a:solidFill>
                  <a:schemeClr val="bg1">
                    <a:lumMod val="65000"/>
                  </a:schemeClr>
                </a:solidFill>
                <a:latin typeface="Arial" pitchFamily="34" charset="0"/>
                <a:cs typeface="Arial" pitchFamily="34" charset="0"/>
              </a:rPr>
              <a:t> </a:t>
            </a:r>
            <a:r>
              <a:rPr sz="1500" b="1" spc="-4" dirty="0">
                <a:solidFill>
                  <a:schemeClr val="bg1">
                    <a:lumMod val="65000"/>
                  </a:schemeClr>
                </a:solidFill>
                <a:latin typeface="Arial" pitchFamily="34" charset="0"/>
                <a:cs typeface="Arial" pitchFamily="34" charset="0"/>
              </a:rPr>
              <a:t>World.  </a:t>
            </a:r>
            <a:r>
              <a:rPr lang="en-US" sz="1500" b="1" spc="-4" dirty="0">
                <a:solidFill>
                  <a:schemeClr val="bg1">
                    <a:lumMod val="65000"/>
                  </a:schemeClr>
                </a:solidFill>
                <a:latin typeface="Arial" pitchFamily="34" charset="0"/>
                <a:cs typeface="Arial" pitchFamily="34" charset="0"/>
              </a:rPr>
              <a:t/>
            </a:r>
            <a:br>
              <a:rPr lang="en-US" sz="1500" b="1" spc="-4" dirty="0">
                <a:solidFill>
                  <a:schemeClr val="bg1">
                    <a:lumMod val="65000"/>
                  </a:schemeClr>
                </a:solidFill>
                <a:latin typeface="Arial" pitchFamily="34" charset="0"/>
                <a:cs typeface="Arial" pitchFamily="34" charset="0"/>
              </a:rPr>
            </a:br>
            <a:r>
              <a:rPr sz="1500" b="1" spc="-4" dirty="0">
                <a:solidFill>
                  <a:schemeClr val="bg1">
                    <a:lumMod val="65000"/>
                  </a:schemeClr>
                </a:solidFill>
                <a:latin typeface="Arial" pitchFamily="34" charset="0"/>
                <a:cs typeface="Arial" pitchFamily="34" charset="0"/>
              </a:rPr>
              <a:t>To engage the World </a:t>
            </a:r>
            <a:r>
              <a:rPr lang="en-US" sz="1500" b="1" spc="-4" dirty="0">
                <a:solidFill>
                  <a:schemeClr val="bg1">
                    <a:lumMod val="65000"/>
                  </a:schemeClr>
                </a:solidFill>
                <a:latin typeface="Arial" pitchFamily="34" charset="0"/>
                <a:cs typeface="Arial" pitchFamily="34" charset="0"/>
              </a:rPr>
              <a:t/>
            </a:r>
            <a:br>
              <a:rPr lang="en-US" sz="1500" b="1" spc="-4" dirty="0">
                <a:solidFill>
                  <a:schemeClr val="bg1">
                    <a:lumMod val="65000"/>
                  </a:schemeClr>
                </a:solidFill>
                <a:latin typeface="Arial" pitchFamily="34" charset="0"/>
                <a:cs typeface="Arial" pitchFamily="34" charset="0"/>
              </a:rPr>
            </a:br>
            <a:r>
              <a:rPr sz="1500" b="1" spc="-4" dirty="0">
                <a:solidFill>
                  <a:schemeClr val="bg1">
                    <a:lumMod val="65000"/>
                  </a:schemeClr>
                </a:solidFill>
                <a:latin typeface="Arial" pitchFamily="34" charset="0"/>
                <a:cs typeface="Arial" pitchFamily="34" charset="0"/>
              </a:rPr>
              <a:t>in the</a:t>
            </a:r>
            <a:r>
              <a:rPr lang="en-US" sz="1500" b="1" spc="-4" dirty="0">
                <a:solidFill>
                  <a:schemeClr val="bg1">
                    <a:lumMod val="65000"/>
                  </a:schemeClr>
                </a:solidFill>
                <a:latin typeface="Arial" pitchFamily="34" charset="0"/>
                <a:cs typeface="Arial" pitchFamily="34" charset="0"/>
              </a:rPr>
              <a:t> </a:t>
            </a:r>
            <a:r>
              <a:rPr sz="1500" b="1" spc="-4" dirty="0">
                <a:solidFill>
                  <a:schemeClr val="bg1">
                    <a:lumMod val="65000"/>
                  </a:schemeClr>
                </a:solidFill>
                <a:latin typeface="Arial" pitchFamily="34" charset="0"/>
                <a:cs typeface="Arial" pitchFamily="34" charset="0"/>
              </a:rPr>
              <a:t>development of</a:t>
            </a:r>
            <a:r>
              <a:rPr sz="1500" b="1" spc="-53" dirty="0">
                <a:solidFill>
                  <a:schemeClr val="bg1">
                    <a:lumMod val="65000"/>
                  </a:schemeClr>
                </a:solidFill>
                <a:latin typeface="Arial" pitchFamily="34" charset="0"/>
                <a:cs typeface="Arial" pitchFamily="34" charset="0"/>
              </a:rPr>
              <a:t> </a:t>
            </a:r>
            <a:r>
              <a:rPr sz="1500" b="1" spc="-4" dirty="0">
                <a:solidFill>
                  <a:schemeClr val="bg1">
                    <a:lumMod val="65000"/>
                  </a:schemeClr>
                </a:solidFill>
                <a:latin typeface="Arial" pitchFamily="34" charset="0"/>
                <a:cs typeface="Arial" pitchFamily="34" charset="0"/>
              </a:rPr>
              <a:t>Siberia</a:t>
            </a:r>
            <a:endParaRPr sz="1500" dirty="0">
              <a:solidFill>
                <a:schemeClr val="bg1">
                  <a:lumMod val="65000"/>
                </a:schemeClr>
              </a:solidFill>
              <a:latin typeface="Arial" pitchFamily="34" charset="0"/>
              <a:cs typeface="Arial" pitchFamily="34" charset="0"/>
            </a:endParaRPr>
          </a:p>
        </p:txBody>
      </p:sp>
      <p:sp>
        <p:nvSpPr>
          <p:cNvPr id="75" name="Прямоугольник 74"/>
          <p:cNvSpPr/>
          <p:nvPr/>
        </p:nvSpPr>
        <p:spPr>
          <a:xfrm>
            <a:off x="511584" y="4237621"/>
            <a:ext cx="4572000" cy="2132718"/>
          </a:xfrm>
          <a:prstGeom prst="rect">
            <a:avLst/>
          </a:prstGeom>
          <a:solidFill>
            <a:schemeClr val="bg1"/>
          </a:solidFill>
        </p:spPr>
        <p:txBody>
          <a:bodyPr lIns="80091" tIns="40046" rIns="80091" bIns="40046">
            <a:spAutoFit/>
          </a:bodyPr>
          <a:lstStyle/>
          <a:p>
            <a:pPr>
              <a:lnSpc>
                <a:spcPts val="2016"/>
              </a:lnSpc>
            </a:pPr>
            <a:r>
              <a:rPr lang="en-US" dirty="0">
                <a:latin typeface="Arial" pitchFamily="34" charset="0"/>
                <a:cs typeface="Arial" pitchFamily="34" charset="0"/>
              </a:rPr>
              <a:t>Climate, landscape, biodiversity, history, cultural, scientific and innovative potential of this unique macro-region are waiting to be explored in the context of global collaboration. We invite you to see Siberia as a new space for your projects, an area of ​​cooperation, and a source of inspiration and new ideas. </a:t>
            </a:r>
            <a:endParaRPr lang="ru-RU" dirty="0">
              <a:latin typeface="Arial" pitchFamily="34" charset="0"/>
              <a:cs typeface="Arial" pitchFamily="34" charset="0"/>
            </a:endParaRPr>
          </a:p>
        </p:txBody>
      </p:sp>
      <p:pic>
        <p:nvPicPr>
          <p:cNvPr id="77" name="Picture 2" descr="C:\Users\пользователь\Desktop\СИБИРЬ\tss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97" y="250481"/>
            <a:ext cx="1899794" cy="92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4211961" y="980728"/>
            <a:ext cx="2073736" cy="942323"/>
          </a:xfrm>
          <a:prstGeom prst="rect">
            <a:avLst/>
          </a:prstGeom>
          <a:solidFill>
            <a:schemeClr val="bg1"/>
          </a:solidFill>
        </p:spPr>
        <p:txBody>
          <a:bodyPr wrap="square" lIns="80091" tIns="40046" rIns="80091" bIns="40046">
            <a:spAutoFit/>
          </a:bodyPr>
          <a:lstStyle/>
          <a:p>
            <a:pPr>
              <a:lnSpc>
                <a:spcPts val="1315"/>
              </a:lnSpc>
            </a:pPr>
            <a:r>
              <a:rPr lang="en-US" sz="1300" b="1" dirty="0">
                <a:latin typeface="Arial" pitchFamily="34" charset="0"/>
                <a:cs typeface="Arial" pitchFamily="34" charset="0"/>
              </a:rPr>
              <a:t>Centre of net</a:t>
            </a:r>
            <a:r>
              <a:rPr lang="ru-RU" sz="1300" b="1" dirty="0">
                <a:latin typeface="Arial" pitchFamily="34" charset="0"/>
                <a:cs typeface="Arial" pitchFamily="34" charset="0"/>
              </a:rPr>
              <a:t> </a:t>
            </a:r>
            <a:r>
              <a:rPr lang="en-US" sz="1300" b="1" dirty="0">
                <a:latin typeface="Arial" pitchFamily="34" charset="0"/>
                <a:cs typeface="Arial" pitchFamily="34" charset="0"/>
              </a:rPr>
              <a:t>interactions for TSU participation in the Eurasian research and communication nets</a:t>
            </a:r>
            <a:endParaRPr lang="ru-RU" sz="1300" b="1" dirty="0">
              <a:latin typeface="Arial" pitchFamily="34" charset="0"/>
              <a:cs typeface="Arial" pitchFamily="34" charset="0"/>
            </a:endParaRPr>
          </a:p>
        </p:txBody>
      </p:sp>
      <p:sp>
        <p:nvSpPr>
          <p:cNvPr id="2" name="Прямоугольник 1"/>
          <p:cNvSpPr/>
          <p:nvPr/>
        </p:nvSpPr>
        <p:spPr>
          <a:xfrm>
            <a:off x="6070662" y="2415884"/>
            <a:ext cx="1303182" cy="414299"/>
          </a:xfrm>
          <a:prstGeom prst="rect">
            <a:avLst/>
          </a:prstGeom>
          <a:solidFill>
            <a:schemeClr val="accent3">
              <a:lumMod val="60000"/>
              <a:lumOff val="40000"/>
            </a:schemeClr>
          </a:solidFill>
        </p:spPr>
        <p:txBody>
          <a:bodyPr wrap="square" lIns="80091" tIns="40046" rIns="80091" bIns="40046">
            <a:spAutoFit/>
          </a:bodyPr>
          <a:lstStyle/>
          <a:p>
            <a:pPr>
              <a:lnSpc>
                <a:spcPts val="1315"/>
              </a:lnSpc>
            </a:pPr>
            <a:r>
              <a:rPr lang="en-US" sz="1000" b="1" dirty="0">
                <a:latin typeface="Arial" pitchFamily="34" charset="0"/>
                <a:cs typeface="Arial" pitchFamily="34" charset="0"/>
              </a:rPr>
              <a:t>Concentration of knowledge</a:t>
            </a:r>
          </a:p>
        </p:txBody>
      </p:sp>
      <p:pic>
        <p:nvPicPr>
          <p:cNvPr id="8" name="Picture 6" descr="C:\Users\пользователь\Desktop\tsu_logo_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1" y="6165304"/>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362143" y="2396237"/>
            <a:ext cx="1189924" cy="725639"/>
          </a:xfrm>
          <a:prstGeom prst="rect">
            <a:avLst/>
          </a:prstGeom>
          <a:solidFill>
            <a:schemeClr val="bg2">
              <a:lumMod val="90000"/>
            </a:schemeClr>
          </a:solidFill>
        </p:spPr>
        <p:txBody>
          <a:bodyPr wrap="square" lIns="80091" tIns="40046" rIns="80091" bIns="40046">
            <a:spAutoFit/>
          </a:bodyPr>
          <a:lstStyle/>
          <a:p>
            <a:pPr marL="11124" algn="ctr"/>
            <a:r>
              <a:rPr lang="en-US" sz="900" b="1" spc="-4" dirty="0">
                <a:solidFill>
                  <a:srgbClr val="00B050"/>
                </a:solidFill>
                <a:latin typeface="Arial" pitchFamily="34" charset="0"/>
                <a:cs typeface="Arial" pitchFamily="34" charset="0"/>
              </a:rPr>
              <a:t>SIBERIA</a:t>
            </a:r>
          </a:p>
          <a:p>
            <a:pPr marL="11124" algn="ctr"/>
            <a:r>
              <a:rPr lang="en-US" sz="800" b="1" spc="-4" dirty="0">
                <a:latin typeface="Arial" pitchFamily="34" charset="0"/>
                <a:cs typeface="Arial" pitchFamily="34" charset="0"/>
              </a:rPr>
              <a:t>on the future </a:t>
            </a:r>
          </a:p>
          <a:p>
            <a:pPr marL="11124" algn="ctr"/>
            <a:r>
              <a:rPr lang="en-GB" sz="800" b="1" spc="-4" dirty="0">
                <a:latin typeface="Arial" pitchFamily="34" charset="0"/>
                <a:cs typeface="Arial" pitchFamily="34" charset="0"/>
              </a:rPr>
              <a:t>World </a:t>
            </a:r>
            <a:r>
              <a:rPr lang="en-US" sz="800" b="1" spc="-4" dirty="0">
                <a:latin typeface="Arial" pitchFamily="34" charset="0"/>
                <a:cs typeface="Arial" pitchFamily="34" charset="0"/>
              </a:rPr>
              <a:t>M</a:t>
            </a:r>
            <a:r>
              <a:rPr lang="en-GB" sz="800" b="1" spc="-4" dirty="0" err="1">
                <a:latin typeface="Arial" pitchFamily="34" charset="0"/>
                <a:cs typeface="Arial" pitchFamily="34" charset="0"/>
              </a:rPr>
              <a:t>ap</a:t>
            </a:r>
            <a:endParaRPr lang="en-US" sz="800" b="1" spc="-4" dirty="0">
              <a:latin typeface="Arial" pitchFamily="34" charset="0"/>
              <a:cs typeface="Arial" pitchFamily="34" charset="0"/>
            </a:endParaRPr>
          </a:p>
          <a:p>
            <a:pPr marL="11124" marR="114018" algn="ctr"/>
            <a:r>
              <a:rPr lang="en-US" sz="800" b="1" spc="-4" dirty="0">
                <a:latin typeface="Arial" pitchFamily="34" charset="0"/>
                <a:cs typeface="Arial" pitchFamily="34" charset="0"/>
              </a:rPr>
              <a:t>and its role in </a:t>
            </a:r>
            <a:r>
              <a:rPr lang="en-GB" sz="800" b="1" spc="-4" dirty="0">
                <a:latin typeface="Arial" pitchFamily="34" charset="0"/>
                <a:cs typeface="Arial" pitchFamily="34" charset="0"/>
              </a:rPr>
              <a:t>the</a:t>
            </a:r>
            <a:r>
              <a:rPr lang="en-GB" sz="800" dirty="0"/>
              <a:t> </a:t>
            </a:r>
            <a:r>
              <a:rPr lang="en-GB" sz="800" b="1" spc="-4" dirty="0">
                <a:latin typeface="Arial" pitchFamily="34" charset="0"/>
                <a:cs typeface="Arial" pitchFamily="34" charset="0"/>
              </a:rPr>
              <a:t>fate of mankind</a:t>
            </a:r>
            <a:endParaRPr lang="en-US" sz="800" b="1" spc="-4" dirty="0">
              <a:latin typeface="Arial" pitchFamily="34" charset="0"/>
              <a:cs typeface="Arial" pitchFamily="34" charset="0"/>
            </a:endParaRPr>
          </a:p>
        </p:txBody>
      </p:sp>
      <p:sp>
        <p:nvSpPr>
          <p:cNvPr id="4" name="Прямоугольник 3"/>
          <p:cNvSpPr/>
          <p:nvPr/>
        </p:nvSpPr>
        <p:spPr>
          <a:xfrm>
            <a:off x="1362143" y="1846389"/>
            <a:ext cx="1255082" cy="530275"/>
          </a:xfrm>
          <a:prstGeom prst="rect">
            <a:avLst/>
          </a:prstGeom>
          <a:solidFill>
            <a:schemeClr val="accent4">
              <a:lumMod val="50000"/>
            </a:schemeClr>
          </a:solidFill>
        </p:spPr>
        <p:txBody>
          <a:bodyPr wrap="square" lIns="80091" tIns="40046" rIns="80091" bIns="40046">
            <a:spAutoFit/>
          </a:bodyPr>
          <a:lstStyle/>
          <a:p>
            <a:r>
              <a:rPr lang="en-US" sz="700" dirty="0">
                <a:solidFill>
                  <a:schemeClr val="bg1"/>
                </a:solidFill>
              </a:rPr>
              <a:t>Discussion of the future Global Agenda with different players from researchers to Governments</a:t>
            </a:r>
            <a:endParaRPr lang="ru-RU" sz="700" dirty="0">
              <a:solidFill>
                <a:schemeClr val="bg1"/>
              </a:solidFill>
            </a:endParaRPr>
          </a:p>
        </p:txBody>
      </p:sp>
      <p:sp>
        <p:nvSpPr>
          <p:cNvPr id="5" name="Прямоугольник 4"/>
          <p:cNvSpPr/>
          <p:nvPr/>
        </p:nvSpPr>
        <p:spPr>
          <a:xfrm>
            <a:off x="3268824" y="2647413"/>
            <a:ext cx="1245376" cy="219374"/>
          </a:xfrm>
          <a:prstGeom prst="rect">
            <a:avLst/>
          </a:prstGeom>
          <a:solidFill>
            <a:schemeClr val="bg2">
              <a:lumMod val="90000"/>
            </a:schemeClr>
          </a:solidFill>
        </p:spPr>
        <p:txBody>
          <a:bodyPr wrap="none" lIns="80091" tIns="40046" rIns="80091" bIns="40046">
            <a:spAutoFit/>
          </a:bodyPr>
          <a:lstStyle/>
          <a:p>
            <a:r>
              <a:rPr lang="en-US" sz="900" dirty="0"/>
              <a:t>TSU </a:t>
            </a:r>
            <a:r>
              <a:rPr lang="en-GB" sz="900" dirty="0"/>
              <a:t>expert role              </a:t>
            </a:r>
            <a:endParaRPr lang="ru-RU" sz="900" dirty="0"/>
          </a:p>
        </p:txBody>
      </p:sp>
      <p:sp>
        <p:nvSpPr>
          <p:cNvPr id="7" name="Прямоугольник 6"/>
          <p:cNvSpPr/>
          <p:nvPr/>
        </p:nvSpPr>
        <p:spPr>
          <a:xfrm>
            <a:off x="2154225" y="352787"/>
            <a:ext cx="5838685" cy="337355"/>
          </a:xfrm>
          <a:prstGeom prst="rect">
            <a:avLst/>
          </a:prstGeom>
        </p:spPr>
        <p:txBody>
          <a:bodyPr wrap="none" lIns="80091" tIns="40046" rIns="80091" bIns="40046">
            <a:spAutoFit/>
          </a:bodyPr>
          <a:lstStyle/>
          <a:p>
            <a:pPr>
              <a:lnSpc>
                <a:spcPts val="2016"/>
              </a:lnSpc>
            </a:pPr>
            <a:r>
              <a:rPr lang="en-US" b="1" dirty="0">
                <a:solidFill>
                  <a:srgbClr val="002060"/>
                </a:solidFill>
                <a:latin typeface="Arial" pitchFamily="34" charset="0"/>
                <a:cs typeface="Arial" pitchFamily="34" charset="0"/>
              </a:rPr>
              <a:t>Welcome to the Trans-Siberian intellectual journey! </a:t>
            </a:r>
            <a:endParaRPr lang="ru-RU"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677756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3725" y="3359903"/>
            <a:ext cx="4559782" cy="2746008"/>
          </a:xfrm>
          <a:prstGeom prst="rect">
            <a:avLst/>
          </a:prstGeom>
        </p:spPr>
        <p:txBody>
          <a:bodyPr vert="horz" wrap="square" lIns="0" tIns="0" rIns="0" bIns="0" rtlCol="0">
            <a:spAutoFit/>
          </a:bodyPr>
          <a:lstStyle/>
          <a:p>
            <a:pPr marL="11124"/>
            <a:r>
              <a:rPr lang="en-US" sz="1900" b="1" spc="9" dirty="0">
                <a:solidFill>
                  <a:srgbClr val="40AD49"/>
                </a:solidFill>
                <a:latin typeface="Arial" pitchFamily="34" charset="0"/>
                <a:cs typeface="Arial" pitchFamily="34" charset="0"/>
              </a:rPr>
              <a:t>Earth and natural sciences</a:t>
            </a:r>
            <a:endParaRPr sz="1900" dirty="0">
              <a:solidFill>
                <a:prstClr val="black"/>
              </a:solidFill>
              <a:latin typeface="Arial" pitchFamily="34" charset="0"/>
              <a:cs typeface="Arial" pitchFamily="34" charset="0"/>
            </a:endParaRPr>
          </a:p>
          <a:p>
            <a:pPr marL="11124">
              <a:spcBef>
                <a:spcPts val="167"/>
              </a:spcBef>
            </a:pPr>
            <a:r>
              <a:rPr lang="en-US" sz="1300" spc="18" dirty="0">
                <a:solidFill>
                  <a:srgbClr val="231F20"/>
                </a:solidFill>
                <a:latin typeface="Arial" pitchFamily="34" charset="0"/>
                <a:cs typeface="Arial" pitchFamily="34" charset="0"/>
              </a:rPr>
              <a:t>Arctic system</a:t>
            </a:r>
            <a:endParaRPr sz="1300" dirty="0">
              <a:solidFill>
                <a:prstClr val="black"/>
              </a:solidFill>
              <a:latin typeface="Arial" pitchFamily="34" charset="0"/>
              <a:cs typeface="Arial" pitchFamily="34" charset="0"/>
            </a:endParaRPr>
          </a:p>
          <a:p>
            <a:pPr marL="11124" marR="490556">
              <a:lnSpc>
                <a:spcPct val="119100"/>
              </a:lnSpc>
              <a:spcAft>
                <a:spcPts val="526"/>
              </a:spcAft>
            </a:pPr>
            <a:r>
              <a:rPr lang="en-US" sz="1300" spc="18" dirty="0">
                <a:solidFill>
                  <a:srgbClr val="231F20"/>
                </a:solidFill>
                <a:latin typeface="Arial" pitchFamily="34" charset="0"/>
                <a:cs typeface="Arial" pitchFamily="34" charset="0"/>
              </a:rPr>
              <a:t>Climate change and water recourses</a:t>
            </a:r>
            <a:r>
              <a:rPr sz="1300" spc="18" dirty="0">
                <a:solidFill>
                  <a:srgbClr val="231F20"/>
                </a:solidFill>
                <a:latin typeface="Arial" pitchFamily="34" charset="0"/>
                <a:cs typeface="Arial" pitchFamily="34" charset="0"/>
              </a:rPr>
              <a:t>  </a:t>
            </a:r>
            <a:r>
              <a:rPr lang="ru-RU" sz="1300" spc="18" dirty="0">
                <a:solidFill>
                  <a:srgbClr val="231F20"/>
                </a:solidFill>
                <a:latin typeface="Arial" pitchFamily="34" charset="0"/>
                <a:cs typeface="Arial" pitchFamily="34" charset="0"/>
              </a:rPr>
              <a:t/>
            </a:r>
            <a:br>
              <a:rPr lang="ru-RU" sz="1300" spc="18" dirty="0">
                <a:solidFill>
                  <a:srgbClr val="231F20"/>
                </a:solidFill>
                <a:latin typeface="Arial" pitchFamily="34" charset="0"/>
                <a:cs typeface="Arial" pitchFamily="34" charset="0"/>
              </a:rPr>
            </a:br>
            <a:r>
              <a:rPr lang="en-US" sz="1300" spc="18" dirty="0">
                <a:solidFill>
                  <a:srgbClr val="231F20"/>
                </a:solidFill>
                <a:latin typeface="Arial" pitchFamily="34" charset="0"/>
                <a:cs typeface="Arial" pitchFamily="34" charset="0"/>
              </a:rPr>
              <a:t>Biodiversity</a:t>
            </a:r>
            <a:endParaRPr sz="1300" dirty="0">
              <a:solidFill>
                <a:prstClr val="black"/>
              </a:solidFill>
              <a:latin typeface="Arial" pitchFamily="34" charset="0"/>
              <a:cs typeface="Arial" pitchFamily="34" charset="0"/>
            </a:endParaRPr>
          </a:p>
          <a:p>
            <a:pPr marL="11124"/>
            <a:r>
              <a:rPr lang="en-GB" sz="1900" b="1" spc="9" dirty="0">
                <a:solidFill>
                  <a:srgbClr val="40AD49"/>
                </a:solidFill>
                <a:latin typeface="Arial" pitchFamily="34" charset="0"/>
                <a:cs typeface="Arial" pitchFamily="34" charset="0"/>
              </a:rPr>
              <a:t>Medicine and man</a:t>
            </a:r>
          </a:p>
          <a:p>
            <a:pPr marL="11124"/>
            <a:r>
              <a:rPr sz="1300" spc="18" dirty="0">
                <a:solidFill>
                  <a:srgbClr val="231F20"/>
                </a:solidFill>
                <a:latin typeface="Arial" pitchFamily="34" charset="0"/>
                <a:cs typeface="Arial" pitchFamily="34" charset="0"/>
              </a:rPr>
              <a:t>«</a:t>
            </a:r>
            <a:r>
              <a:rPr lang="en-US" sz="1300" spc="18" dirty="0">
                <a:solidFill>
                  <a:srgbClr val="231F20"/>
                </a:solidFill>
                <a:latin typeface="Arial" pitchFamily="34" charset="0"/>
                <a:cs typeface="Arial" pitchFamily="34" charset="0"/>
              </a:rPr>
              <a:t>Siberian health</a:t>
            </a:r>
            <a:r>
              <a:rPr sz="1300" spc="18" dirty="0">
                <a:solidFill>
                  <a:srgbClr val="231F20"/>
                </a:solidFill>
                <a:latin typeface="Arial" pitchFamily="34" charset="0"/>
                <a:cs typeface="Arial" pitchFamily="34" charset="0"/>
              </a:rPr>
              <a:t>»</a:t>
            </a:r>
            <a:endParaRPr sz="1300" dirty="0">
              <a:solidFill>
                <a:prstClr val="black"/>
              </a:solidFill>
              <a:latin typeface="Arial" pitchFamily="34" charset="0"/>
              <a:cs typeface="Arial" pitchFamily="34" charset="0"/>
            </a:endParaRPr>
          </a:p>
          <a:p>
            <a:pPr marL="11124">
              <a:spcBef>
                <a:spcPts val="289"/>
              </a:spcBef>
              <a:spcAft>
                <a:spcPts val="526"/>
              </a:spcAft>
            </a:pPr>
            <a:r>
              <a:rPr sz="1300" spc="18" dirty="0">
                <a:solidFill>
                  <a:srgbClr val="231F20"/>
                </a:solidFill>
                <a:latin typeface="Arial" pitchFamily="34" charset="0"/>
                <a:cs typeface="Arial" pitchFamily="34" charset="0"/>
              </a:rPr>
              <a:t>«</a:t>
            </a:r>
            <a:r>
              <a:rPr lang="en-US" sz="1300" spc="18" dirty="0">
                <a:solidFill>
                  <a:srgbClr val="231F20"/>
                </a:solidFill>
                <a:latin typeface="Arial" pitchFamily="34" charset="0"/>
                <a:cs typeface="Arial" pitchFamily="34" charset="0"/>
              </a:rPr>
              <a:t>Healthy food</a:t>
            </a:r>
            <a:r>
              <a:rPr sz="1300" spc="13" dirty="0">
                <a:solidFill>
                  <a:srgbClr val="231F20"/>
                </a:solidFill>
                <a:latin typeface="Arial" pitchFamily="34" charset="0"/>
                <a:cs typeface="Arial" pitchFamily="34" charset="0"/>
              </a:rPr>
              <a:t>»</a:t>
            </a:r>
            <a:endParaRPr sz="1300" dirty="0">
              <a:solidFill>
                <a:prstClr val="black"/>
              </a:solidFill>
              <a:latin typeface="Arial" pitchFamily="34" charset="0"/>
              <a:cs typeface="Arial" pitchFamily="34" charset="0"/>
            </a:endParaRPr>
          </a:p>
          <a:p>
            <a:pPr marL="11124"/>
            <a:r>
              <a:rPr lang="en-GB" sz="1900" b="1" spc="9" dirty="0">
                <a:solidFill>
                  <a:srgbClr val="40AD49"/>
                </a:solidFill>
                <a:latin typeface="Arial" pitchFamily="34" charset="0"/>
                <a:cs typeface="Arial" pitchFamily="34" charset="0"/>
              </a:rPr>
              <a:t>Materials and technology</a:t>
            </a:r>
          </a:p>
          <a:p>
            <a:pPr marL="11124"/>
            <a:r>
              <a:rPr lang="en-US" sz="1300" spc="18" dirty="0">
                <a:solidFill>
                  <a:srgbClr val="231F20"/>
                </a:solidFill>
                <a:latin typeface="Arial" pitchFamily="34" charset="0"/>
                <a:cs typeface="Arial" pitchFamily="34" charset="0"/>
              </a:rPr>
              <a:t>Materials for extreme conditions</a:t>
            </a:r>
          </a:p>
          <a:p>
            <a:pPr marL="11124"/>
            <a:r>
              <a:rPr lang="en-US" sz="1300" spc="18" dirty="0">
                <a:solidFill>
                  <a:srgbClr val="231F20"/>
                </a:solidFill>
                <a:latin typeface="Arial" pitchFamily="34" charset="0"/>
                <a:cs typeface="Arial" pitchFamily="34" charset="0"/>
              </a:rPr>
              <a:t>Intellectual and natural resources of Siberia</a:t>
            </a:r>
            <a:r>
              <a:rPr lang="ru-RU" sz="1300" spc="18" dirty="0">
                <a:solidFill>
                  <a:srgbClr val="231F20"/>
                </a:solidFill>
                <a:latin typeface="Arial" pitchFamily="34" charset="0"/>
                <a:cs typeface="Arial" pitchFamily="34" charset="0"/>
              </a:rPr>
              <a:t/>
            </a:r>
            <a:br>
              <a:rPr lang="ru-RU" sz="1300" spc="18" dirty="0">
                <a:solidFill>
                  <a:srgbClr val="231F20"/>
                </a:solidFill>
                <a:latin typeface="Arial" pitchFamily="34" charset="0"/>
                <a:cs typeface="Arial" pitchFamily="34" charset="0"/>
              </a:rPr>
            </a:br>
            <a:endParaRPr sz="1300" dirty="0">
              <a:solidFill>
                <a:prstClr val="black"/>
              </a:solidFill>
              <a:latin typeface="Arial" pitchFamily="34" charset="0"/>
              <a:cs typeface="Arial" pitchFamily="34" charset="0"/>
            </a:endParaRPr>
          </a:p>
        </p:txBody>
      </p:sp>
      <p:sp>
        <p:nvSpPr>
          <p:cNvPr id="3" name="object 3"/>
          <p:cNvSpPr txBox="1"/>
          <p:nvPr/>
        </p:nvSpPr>
        <p:spPr>
          <a:xfrm>
            <a:off x="5259512" y="1675240"/>
            <a:ext cx="3884497" cy="4616648"/>
          </a:xfrm>
          <a:prstGeom prst="rect">
            <a:avLst/>
          </a:prstGeom>
        </p:spPr>
        <p:txBody>
          <a:bodyPr vert="horz" wrap="square" lIns="0" tIns="0" rIns="0" bIns="0" rtlCol="0">
            <a:spAutoFit/>
          </a:bodyPr>
          <a:lstStyle/>
          <a:p>
            <a:pPr marL="11124" marR="1012251">
              <a:lnSpc>
                <a:spcPts val="1813"/>
              </a:lnSpc>
            </a:pPr>
            <a:r>
              <a:rPr lang="en-GB" sz="1900" b="1" spc="9" dirty="0">
                <a:solidFill>
                  <a:srgbClr val="40AD49"/>
                </a:solidFill>
                <a:latin typeface="Arial" pitchFamily="34" charset="0"/>
                <a:cs typeface="Arial" pitchFamily="34" charset="0"/>
              </a:rPr>
              <a:t>History, Archaeology, Ethnography</a:t>
            </a:r>
          </a:p>
          <a:p>
            <a:pPr marL="11124" marR="1012251">
              <a:lnSpc>
                <a:spcPts val="1813"/>
              </a:lnSpc>
            </a:pPr>
            <a:r>
              <a:rPr lang="en-US" sz="1400" dirty="0">
                <a:solidFill>
                  <a:prstClr val="black"/>
                </a:solidFill>
              </a:rPr>
              <a:t>Migration and resettlement </a:t>
            </a:r>
          </a:p>
          <a:p>
            <a:pPr marL="11124" marR="1012251">
              <a:lnSpc>
                <a:spcPts val="1813"/>
              </a:lnSpc>
            </a:pPr>
            <a:r>
              <a:rPr lang="en-US" sz="1400" dirty="0">
                <a:solidFill>
                  <a:prstClr val="black"/>
                </a:solidFill>
              </a:rPr>
              <a:t>Indigenous peoples</a:t>
            </a:r>
            <a:br>
              <a:rPr lang="en-US" sz="1400" dirty="0">
                <a:solidFill>
                  <a:prstClr val="black"/>
                </a:solidFill>
              </a:rPr>
            </a:br>
            <a:r>
              <a:rPr lang="en-US" sz="1400" dirty="0">
                <a:solidFill>
                  <a:prstClr val="black"/>
                </a:solidFill>
              </a:rPr>
              <a:t>Gulag and World War II </a:t>
            </a:r>
            <a:r>
              <a:rPr lang="en-GB" sz="1900" b="1" spc="9" dirty="0">
                <a:solidFill>
                  <a:srgbClr val="40AD49"/>
                </a:solidFill>
                <a:latin typeface="Arial" pitchFamily="34" charset="0"/>
                <a:cs typeface="Arial" pitchFamily="34" charset="0"/>
              </a:rPr>
              <a:t>Anthropology, language, culture</a:t>
            </a:r>
          </a:p>
          <a:p>
            <a:pPr marL="11124" marR="1012251">
              <a:lnSpc>
                <a:spcPts val="1813"/>
              </a:lnSpc>
            </a:pPr>
            <a:r>
              <a:rPr lang="en-US" sz="1300" spc="18" dirty="0">
                <a:solidFill>
                  <a:srgbClr val="231F20"/>
                </a:solidFill>
                <a:latin typeface="Arial" pitchFamily="34" charset="0"/>
                <a:cs typeface="Arial" pitchFamily="34" charset="0"/>
              </a:rPr>
              <a:t>Ethnic and religious</a:t>
            </a:r>
          </a:p>
          <a:p>
            <a:pPr marL="11124" marR="1012251">
              <a:lnSpc>
                <a:spcPts val="1813"/>
              </a:lnSpc>
            </a:pPr>
            <a:r>
              <a:rPr lang="en-US" sz="1300" spc="18" dirty="0">
                <a:solidFill>
                  <a:srgbClr val="231F20"/>
                </a:solidFill>
                <a:latin typeface="Arial" pitchFamily="34" charset="0"/>
                <a:cs typeface="Arial" pitchFamily="34" charset="0"/>
              </a:rPr>
              <a:t>relations</a:t>
            </a:r>
          </a:p>
          <a:p>
            <a:pPr marL="11124" marR="1012251">
              <a:lnSpc>
                <a:spcPts val="1813"/>
              </a:lnSpc>
            </a:pPr>
            <a:r>
              <a:rPr lang="en-US" sz="1300" spc="18" dirty="0">
                <a:solidFill>
                  <a:srgbClr val="231F20"/>
                </a:solidFill>
                <a:latin typeface="Arial" pitchFamily="34" charset="0"/>
                <a:cs typeface="Arial" pitchFamily="34" charset="0"/>
              </a:rPr>
              <a:t>Russian language and traditional culture</a:t>
            </a:r>
          </a:p>
          <a:p>
            <a:pPr marL="11124" marR="1012251">
              <a:lnSpc>
                <a:spcPts val="1813"/>
              </a:lnSpc>
            </a:pPr>
            <a:r>
              <a:rPr lang="en-GB" sz="1900" b="1" spc="9" dirty="0">
                <a:solidFill>
                  <a:srgbClr val="40AD49"/>
                </a:solidFill>
                <a:latin typeface="Arial" pitchFamily="34" charset="0"/>
                <a:cs typeface="Arial" pitchFamily="34" charset="0"/>
              </a:rPr>
              <a:t>Economy</a:t>
            </a:r>
          </a:p>
          <a:p>
            <a:pPr marL="11124" marR="1012251">
              <a:lnSpc>
                <a:spcPts val="1813"/>
              </a:lnSpc>
            </a:pPr>
            <a:r>
              <a:rPr lang="en-GB" sz="1900" b="1" spc="9" dirty="0">
                <a:solidFill>
                  <a:srgbClr val="40AD49"/>
                </a:solidFill>
                <a:latin typeface="Arial" pitchFamily="34" charset="0"/>
                <a:cs typeface="Arial" pitchFamily="34" charset="0"/>
              </a:rPr>
              <a:t>and agriculture</a:t>
            </a:r>
          </a:p>
          <a:p>
            <a:pPr marL="11124" marR="1012251">
              <a:lnSpc>
                <a:spcPts val="1813"/>
              </a:lnSpc>
            </a:pPr>
            <a:r>
              <a:rPr lang="en-US" sz="1300" spc="18" dirty="0">
                <a:solidFill>
                  <a:srgbClr val="231F20"/>
                </a:solidFill>
                <a:latin typeface="Arial" pitchFamily="34" charset="0"/>
                <a:cs typeface="Arial" pitchFamily="34" charset="0"/>
              </a:rPr>
              <a:t>The struggle for resources</a:t>
            </a:r>
          </a:p>
          <a:p>
            <a:pPr marL="11124" marR="1012251">
              <a:lnSpc>
                <a:spcPts val="1813"/>
              </a:lnSpc>
            </a:pPr>
            <a:r>
              <a:rPr lang="en-US" sz="1300" spc="18" dirty="0">
                <a:solidFill>
                  <a:srgbClr val="231F20"/>
                </a:solidFill>
                <a:latin typeface="Arial" pitchFamily="34" charset="0"/>
                <a:cs typeface="Arial" pitchFamily="34" charset="0"/>
              </a:rPr>
              <a:t>Environmentally friendly products</a:t>
            </a:r>
          </a:p>
          <a:p>
            <a:pPr marL="11124" marR="1012251">
              <a:lnSpc>
                <a:spcPts val="1813"/>
              </a:lnSpc>
            </a:pPr>
            <a:r>
              <a:rPr lang="en-GB" sz="1900" b="1" spc="9" dirty="0">
                <a:solidFill>
                  <a:srgbClr val="40AD49"/>
                </a:solidFill>
                <a:latin typeface="Arial" pitchFamily="34" charset="0"/>
                <a:cs typeface="Arial" pitchFamily="34" charset="0"/>
              </a:rPr>
              <a:t>Urbanity and creative industries</a:t>
            </a:r>
          </a:p>
          <a:p>
            <a:pPr marL="11124" marR="1012251">
              <a:lnSpc>
                <a:spcPts val="1813"/>
              </a:lnSpc>
            </a:pPr>
            <a:r>
              <a:rPr lang="en-US" sz="1300" spc="13" dirty="0">
                <a:solidFill>
                  <a:srgbClr val="231F20"/>
                </a:solidFill>
                <a:latin typeface="Arial" pitchFamily="34" charset="0"/>
                <a:cs typeface="Arial" pitchFamily="34" charset="0"/>
              </a:rPr>
              <a:t>Cities strategies </a:t>
            </a:r>
          </a:p>
          <a:p>
            <a:pPr marL="11124" marR="1012251">
              <a:lnSpc>
                <a:spcPts val="1813"/>
              </a:lnSpc>
            </a:pPr>
            <a:r>
              <a:rPr lang="en-US" sz="1300" spc="13" dirty="0">
                <a:solidFill>
                  <a:srgbClr val="231F20"/>
                </a:solidFill>
                <a:latin typeface="Arial" pitchFamily="34" charset="0"/>
                <a:cs typeface="Arial" pitchFamily="34" charset="0"/>
              </a:rPr>
              <a:t>Becoming a knowledge-based economy</a:t>
            </a:r>
            <a:endParaRPr sz="1300" dirty="0">
              <a:solidFill>
                <a:prstClr val="black"/>
              </a:solidFill>
              <a:latin typeface="Arial" pitchFamily="34" charset="0"/>
              <a:cs typeface="Arial" pitchFamily="34" charset="0"/>
            </a:endParaRPr>
          </a:p>
        </p:txBody>
      </p:sp>
      <p:sp>
        <p:nvSpPr>
          <p:cNvPr id="4" name="object 4"/>
          <p:cNvSpPr txBox="1">
            <a:spLocks noGrp="1"/>
          </p:cNvSpPr>
          <p:nvPr>
            <p:ph type="title"/>
          </p:nvPr>
        </p:nvSpPr>
        <p:spPr>
          <a:xfrm>
            <a:off x="380095" y="352434"/>
            <a:ext cx="8383810" cy="953565"/>
          </a:xfrm>
          <a:prstGeom prst="rect">
            <a:avLst/>
          </a:prstGeom>
        </p:spPr>
        <p:txBody>
          <a:bodyPr vert="horz" wrap="square" lIns="0" tIns="0" rIns="0" bIns="0" rtlCol="0">
            <a:spAutoFit/>
          </a:bodyPr>
          <a:lstStyle/>
          <a:p>
            <a:pPr marL="11124">
              <a:lnSpc>
                <a:spcPts val="2494"/>
              </a:lnSpc>
            </a:pPr>
            <a:r>
              <a:rPr lang="en-US" spc="-4" dirty="0">
                <a:solidFill>
                  <a:srgbClr val="231F20"/>
                </a:solidFill>
                <a:latin typeface="Arial" pitchFamily="34" charset="0"/>
                <a:cs typeface="Arial" pitchFamily="34" charset="0"/>
              </a:rPr>
              <a:t>Research priorities of </a:t>
            </a:r>
            <a:r>
              <a:rPr spc="-4" dirty="0">
                <a:solidFill>
                  <a:srgbClr val="231F20"/>
                </a:solidFill>
                <a:latin typeface="Arial" pitchFamily="34" charset="0"/>
                <a:cs typeface="Arial" pitchFamily="34" charset="0"/>
              </a:rPr>
              <a:t>TSSW</a:t>
            </a:r>
          </a:p>
          <a:p>
            <a:pPr marL="11124" marR="4453">
              <a:lnSpc>
                <a:spcPts val="2305"/>
              </a:lnSpc>
              <a:spcBef>
                <a:spcPts val="201"/>
              </a:spcBef>
            </a:pPr>
            <a:r>
              <a:rPr lang="en-US" spc="-4" dirty="0">
                <a:solidFill>
                  <a:srgbClr val="231F20"/>
                </a:solidFill>
                <a:latin typeface="Arial" pitchFamily="34" charset="0"/>
                <a:cs typeface="Arial" pitchFamily="34" charset="0"/>
              </a:rPr>
              <a:t>and possible key subjects</a:t>
            </a:r>
            <a:r>
              <a:rPr lang="ru-RU" spc="-4" dirty="0">
                <a:solidFill>
                  <a:srgbClr val="231F20"/>
                </a:solidFill>
                <a:latin typeface="Arial" pitchFamily="34" charset="0"/>
                <a:cs typeface="Arial" pitchFamily="34" charset="0"/>
              </a:rPr>
              <a:t/>
            </a:r>
            <a:br>
              <a:rPr lang="ru-RU" spc="-4" dirty="0">
                <a:solidFill>
                  <a:srgbClr val="231F20"/>
                </a:solidFill>
                <a:latin typeface="Arial" pitchFamily="34" charset="0"/>
                <a:cs typeface="Arial" pitchFamily="34" charset="0"/>
              </a:rPr>
            </a:br>
            <a:endParaRPr spc="-4" dirty="0">
              <a:solidFill>
                <a:srgbClr val="231F20"/>
              </a:solidFill>
              <a:latin typeface="Arial" pitchFamily="34" charset="0"/>
              <a:cs typeface="Arial"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815" y="1494255"/>
            <a:ext cx="4336266" cy="140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463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99348" y="2897561"/>
            <a:ext cx="4429270" cy="3791001"/>
          </a:xfrm>
          <a:prstGeom prst="rect">
            <a:avLst/>
          </a:prstGeom>
        </p:spPr>
        <p:txBody>
          <a:bodyPr vert="horz" wrap="square" lIns="0" tIns="0" rIns="0" bIns="0" rtlCol="0">
            <a:spAutoFit/>
          </a:bodyPr>
          <a:lstStyle/>
          <a:p>
            <a:pPr marL="11124" marR="365412">
              <a:lnSpc>
                <a:spcPts val="2805"/>
              </a:lnSpc>
              <a:spcAft>
                <a:spcPts val="526"/>
              </a:spcAft>
            </a:pPr>
            <a:r>
              <a:rPr lang="en-US" sz="2500" b="1" spc="-4" dirty="0">
                <a:solidFill>
                  <a:srgbClr val="231F20"/>
                </a:solidFill>
                <a:latin typeface="Arial" pitchFamily="34" charset="0"/>
                <a:cs typeface="Arial" pitchFamily="34" charset="0"/>
              </a:rPr>
              <a:t>The main activity of TSW focused on creating </a:t>
            </a:r>
          </a:p>
          <a:p>
            <a:pPr marL="11124" marR="365412">
              <a:lnSpc>
                <a:spcPts val="2805"/>
              </a:lnSpc>
            </a:pPr>
            <a:r>
              <a:rPr b="1" spc="-4" dirty="0">
                <a:solidFill>
                  <a:srgbClr val="231F20"/>
                </a:solidFill>
                <a:latin typeface="Arial" pitchFamily="34" charset="0"/>
                <a:cs typeface="Arial" pitchFamily="34" charset="0"/>
              </a:rPr>
              <a:t>—</a:t>
            </a:r>
            <a:r>
              <a:rPr lang="en-US" b="1" spc="-4" dirty="0">
                <a:solidFill>
                  <a:srgbClr val="231F20"/>
                </a:solidFill>
                <a:latin typeface="Arial" pitchFamily="34" charset="0"/>
                <a:cs typeface="Arial" pitchFamily="34" charset="0"/>
              </a:rPr>
              <a:t> </a:t>
            </a:r>
            <a:r>
              <a:rPr lang="en-GB" b="1" spc="-4" dirty="0">
                <a:solidFill>
                  <a:srgbClr val="231F20"/>
                </a:solidFill>
                <a:latin typeface="Arial" pitchFamily="34" charset="0"/>
                <a:cs typeface="Arial" pitchFamily="34" charset="0"/>
              </a:rPr>
              <a:t>scientific</a:t>
            </a:r>
          </a:p>
          <a:p>
            <a:pPr marL="11124" marR="365412">
              <a:lnSpc>
                <a:spcPts val="2805"/>
              </a:lnSpc>
            </a:pPr>
            <a:r>
              <a:rPr lang="en-GB" b="1" spc="-4" dirty="0">
                <a:solidFill>
                  <a:srgbClr val="231F20"/>
                </a:solidFill>
                <a:latin typeface="Arial" pitchFamily="34" charset="0"/>
                <a:cs typeface="Arial" pitchFamily="34" charset="0"/>
              </a:rPr>
              <a:t>— educational</a:t>
            </a:r>
          </a:p>
          <a:p>
            <a:pPr marL="11124" marR="365412">
              <a:lnSpc>
                <a:spcPts val="2805"/>
              </a:lnSpc>
            </a:pPr>
            <a:r>
              <a:rPr lang="en-GB" b="1" spc="-4" dirty="0">
                <a:solidFill>
                  <a:srgbClr val="231F20"/>
                </a:solidFill>
                <a:latin typeface="Arial" pitchFamily="34" charset="0"/>
                <a:cs typeface="Arial" pitchFamily="34" charset="0"/>
              </a:rPr>
              <a:t>— intellectual (analytical)</a:t>
            </a:r>
          </a:p>
          <a:p>
            <a:pPr marL="11124" marR="365412">
              <a:lnSpc>
                <a:spcPts val="2805"/>
              </a:lnSpc>
            </a:pPr>
            <a:r>
              <a:rPr lang="en-GB" b="1" spc="-4" dirty="0">
                <a:solidFill>
                  <a:srgbClr val="231F20"/>
                </a:solidFill>
                <a:latin typeface="Arial" pitchFamily="34" charset="0"/>
                <a:cs typeface="Arial" pitchFamily="34" charset="0"/>
              </a:rPr>
              <a:t>— infrastructural</a:t>
            </a:r>
          </a:p>
          <a:p>
            <a:pPr marL="11124" marR="365412">
              <a:lnSpc>
                <a:spcPts val="2805"/>
              </a:lnSpc>
            </a:pPr>
            <a:r>
              <a:rPr lang="en-GB" b="1" spc="-4" dirty="0">
                <a:solidFill>
                  <a:srgbClr val="231F20"/>
                </a:solidFill>
                <a:latin typeface="Arial" pitchFamily="34" charset="0"/>
                <a:cs typeface="Arial" pitchFamily="34" charset="0"/>
              </a:rPr>
              <a:t>— innovation</a:t>
            </a:r>
          </a:p>
          <a:p>
            <a:pPr marL="11124" marR="365412">
              <a:lnSpc>
                <a:spcPts val="2805"/>
              </a:lnSpc>
            </a:pPr>
            <a:r>
              <a:rPr lang="en-GB" b="1" spc="-4" dirty="0">
                <a:solidFill>
                  <a:srgbClr val="231F20"/>
                </a:solidFill>
                <a:latin typeface="Arial" pitchFamily="34" charset="0"/>
                <a:cs typeface="Arial" pitchFamily="34" charset="0"/>
              </a:rPr>
              <a:t>and media</a:t>
            </a:r>
            <a:endParaRPr lang="en-US" b="1" spc="-4" dirty="0">
              <a:solidFill>
                <a:srgbClr val="231F20"/>
              </a:solidFill>
              <a:latin typeface="Arial" pitchFamily="34" charset="0"/>
              <a:cs typeface="Arial" pitchFamily="34" charset="0"/>
            </a:endParaRPr>
          </a:p>
          <a:p>
            <a:pPr marL="11124" marR="365412">
              <a:lnSpc>
                <a:spcPts val="2805"/>
              </a:lnSpc>
            </a:pPr>
            <a:r>
              <a:rPr lang="en-US" b="1" spc="-4" dirty="0">
                <a:solidFill>
                  <a:srgbClr val="231F20"/>
                </a:solidFill>
                <a:latin typeface="Arial" pitchFamily="34" charset="0"/>
                <a:cs typeface="Arial" pitchFamily="34" charset="0"/>
              </a:rPr>
              <a:t>         </a:t>
            </a:r>
          </a:p>
          <a:p>
            <a:pPr marL="11124" marR="365412">
              <a:lnSpc>
                <a:spcPts val="2805"/>
              </a:lnSpc>
            </a:pPr>
            <a:r>
              <a:rPr lang="en-US" b="1" spc="-4" dirty="0">
                <a:solidFill>
                  <a:srgbClr val="231F20"/>
                </a:solidFill>
                <a:latin typeface="Arial" pitchFamily="34" charset="0"/>
                <a:cs typeface="Arial" pitchFamily="34" charset="0"/>
              </a:rPr>
              <a:t>           </a:t>
            </a:r>
            <a:r>
              <a:rPr lang="en-US" sz="4700" b="1" spc="-4" dirty="0">
                <a:solidFill>
                  <a:srgbClr val="40AD49"/>
                </a:solidFill>
                <a:latin typeface="Arial" pitchFamily="34" charset="0"/>
                <a:cs typeface="Arial" pitchFamily="34" charset="0"/>
              </a:rPr>
              <a:t>products</a:t>
            </a:r>
            <a:endParaRPr sz="4700" dirty="0">
              <a:solidFill>
                <a:prstClr val="black"/>
              </a:solidFill>
              <a:latin typeface="Arial" pitchFamily="34" charset="0"/>
              <a:cs typeface="Arial" pitchFamily="34" charset="0"/>
            </a:endParaRPr>
          </a:p>
        </p:txBody>
      </p:sp>
      <p:pic>
        <p:nvPicPr>
          <p:cNvPr id="2051" name="Picture 3" descr="D:\Documents\Мероприятия\2016\02.18 экономический форум красноярск\d64eb4afa4a165afc169c03435b54715_lg5d5799.jpg"/>
          <p:cNvPicPr>
            <a:picLocks noChangeAspect="1" noChangeArrowheads="1"/>
          </p:cNvPicPr>
          <p:nvPr/>
        </p:nvPicPr>
        <p:blipFill rotWithShape="1">
          <a:blip r:embed="rId2">
            <a:extLst>
              <a:ext uri="{28A0092B-C50C-407E-A947-70E740481C1C}">
                <a14:useLocalDpi xmlns:a14="http://schemas.microsoft.com/office/drawing/2010/main" val="0"/>
              </a:ext>
            </a:extLst>
          </a:blip>
          <a:srcRect t="22243" r="4376" b="3065"/>
          <a:stretch/>
        </p:blipFill>
        <p:spPr bwMode="auto">
          <a:xfrm>
            <a:off x="3780373" y="8"/>
            <a:ext cx="4882126" cy="2698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205-reclama\D\МЕРОПРИЯТИЯ\! До 2016 г\2015.03.19-21 МЕЖДУНАРОДНЫЙ СОВЕТ\Первый день фото 20 марта\Для наблюдательного совета\ZS_A1638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18"/>
          <a:stretch/>
        </p:blipFill>
        <p:spPr bwMode="auto">
          <a:xfrm>
            <a:off x="141178" y="3848963"/>
            <a:ext cx="4561140" cy="28531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Documents\подразделения\TSSW\календарь TSSW\обработанные фотографии\AH8A03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406" y="0"/>
            <a:ext cx="2410888" cy="383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267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76" y="1484784"/>
            <a:ext cx="7848872" cy="422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27584" y="548680"/>
            <a:ext cx="7488832" cy="830997"/>
          </a:xfrm>
          <a:prstGeom prst="rect">
            <a:avLst/>
          </a:prstGeom>
        </p:spPr>
        <p:txBody>
          <a:bodyPr wrap="square">
            <a:spAutoFit/>
          </a:bodyPr>
          <a:lstStyle/>
          <a:p>
            <a:r>
              <a:rPr lang="en-US" sz="2400" b="1" dirty="0">
                <a:solidFill>
                  <a:schemeClr val="accent1">
                    <a:lumMod val="75000"/>
                  </a:schemeClr>
                </a:solidFill>
              </a:rPr>
              <a:t>For so-called pure scientists, </a:t>
            </a:r>
            <a:r>
              <a:rPr lang="en-US" sz="2400" b="1" dirty="0" smtClean="0">
                <a:solidFill>
                  <a:schemeClr val="accent1">
                    <a:lumMod val="75000"/>
                  </a:schemeClr>
                </a:solidFill>
              </a:rPr>
              <a:t>there </a:t>
            </a:r>
            <a:r>
              <a:rPr lang="en-US" sz="2400" b="1" dirty="0">
                <a:solidFill>
                  <a:schemeClr val="accent1">
                    <a:lumMod val="75000"/>
                  </a:schemeClr>
                </a:solidFill>
              </a:rPr>
              <a:t>is another serious advantage from </a:t>
            </a:r>
            <a:r>
              <a:rPr lang="en-US" sz="2400" b="1" dirty="0" err="1" smtClean="0">
                <a:solidFill>
                  <a:schemeClr val="accent1">
                    <a:lumMod val="75000"/>
                  </a:schemeClr>
                </a:solidFill>
              </a:rPr>
              <a:t>transdisciplinarity</a:t>
            </a:r>
            <a:r>
              <a:rPr lang="en-US" sz="2400" b="1" dirty="0">
                <a:solidFill>
                  <a:schemeClr val="accent1">
                    <a:lumMod val="75000"/>
                  </a:schemeClr>
                </a:solidFill>
              </a:rPr>
              <a:t>.</a:t>
            </a:r>
            <a:r>
              <a:rPr lang="en-US" sz="2400" b="1" dirty="0" smtClean="0">
                <a:solidFill>
                  <a:schemeClr val="accent1">
                    <a:lumMod val="75000"/>
                  </a:schemeClr>
                </a:solidFill>
              </a:rPr>
              <a:t> </a:t>
            </a:r>
            <a:endParaRPr lang="ru-RU" sz="2400" b="1" dirty="0">
              <a:solidFill>
                <a:schemeClr val="accent1">
                  <a:lumMod val="7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801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628801"/>
            <a:ext cx="5184576" cy="446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99592" y="346135"/>
            <a:ext cx="7488832" cy="1200329"/>
          </a:xfrm>
          <a:prstGeom prst="rect">
            <a:avLst/>
          </a:prstGeom>
        </p:spPr>
        <p:txBody>
          <a:bodyPr wrap="square">
            <a:spAutoFit/>
          </a:bodyPr>
          <a:lstStyle/>
          <a:p>
            <a:r>
              <a:rPr lang="en-US" sz="2400" b="1" dirty="0">
                <a:solidFill>
                  <a:schemeClr val="accent1">
                    <a:lumMod val="75000"/>
                  </a:schemeClr>
                </a:solidFill>
              </a:rPr>
              <a:t>Another serious problem is that our actions and responses seriously lag behind the scientific understanding of existing threats and risks.</a:t>
            </a:r>
            <a:endParaRPr lang="ru-RU" sz="2400" b="1" dirty="0">
              <a:solidFill>
                <a:schemeClr val="accent1">
                  <a:lumMod val="7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98787"/>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223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7920880" cy="1569660"/>
          </a:xfrm>
          <a:prstGeom prst="rect">
            <a:avLst/>
          </a:prstGeom>
        </p:spPr>
        <p:txBody>
          <a:bodyPr wrap="square">
            <a:spAutoFit/>
          </a:bodyPr>
          <a:lstStyle/>
          <a:p>
            <a:r>
              <a:rPr lang="en-US" sz="2400" b="1" dirty="0">
                <a:solidFill>
                  <a:schemeClr val="accent1">
                    <a:lumMod val="75000"/>
                  </a:schemeClr>
                </a:solidFill>
              </a:rPr>
              <a:t>Pure science does not exist anymore but there are still a lot of pure scientists which </a:t>
            </a:r>
            <a:r>
              <a:rPr lang="en-US" sz="2400" b="1" dirty="0" smtClean="0">
                <a:solidFill>
                  <a:schemeClr val="accent1">
                    <a:lumMod val="75000"/>
                  </a:schemeClr>
                </a:solidFill>
              </a:rPr>
              <a:t>are quite arrogant and avoid </a:t>
            </a:r>
            <a:r>
              <a:rPr lang="en-US" sz="2400" b="1" dirty="0">
                <a:solidFill>
                  <a:schemeClr val="accent1">
                    <a:lumMod val="75000"/>
                  </a:schemeClr>
                </a:solidFill>
              </a:rPr>
              <a:t>getting contact with media, society and policy and sincere </a:t>
            </a:r>
            <a:r>
              <a:rPr lang="en-US" sz="2400" b="1" dirty="0" smtClean="0">
                <a:solidFill>
                  <a:schemeClr val="accent1">
                    <a:lumMod val="75000"/>
                  </a:schemeClr>
                </a:solidFill>
              </a:rPr>
              <a:t>believing </a:t>
            </a:r>
            <a:r>
              <a:rPr lang="en-US" sz="2400" b="1" dirty="0">
                <a:solidFill>
                  <a:schemeClr val="accent1">
                    <a:lumMod val="75000"/>
                  </a:schemeClr>
                </a:solidFill>
              </a:rPr>
              <a:t>that it's not their deal.</a:t>
            </a:r>
            <a:endParaRPr lang="ru-RU" sz="2400" b="1" dirty="0">
              <a:solidFill>
                <a:schemeClr val="accent1">
                  <a:lumMod val="7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551" y="1974324"/>
            <a:ext cx="571500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916868" y="5445224"/>
            <a:ext cx="3454279" cy="369332"/>
          </a:xfrm>
          <a:prstGeom prst="rect">
            <a:avLst/>
          </a:prstGeom>
        </p:spPr>
        <p:txBody>
          <a:bodyPr wrap="none">
            <a:spAutoFit/>
          </a:bodyPr>
          <a:lstStyle/>
          <a:p>
            <a:r>
              <a:rPr lang="en-US" dirty="0"/>
              <a:t>Measuring glass and arrogant glass</a:t>
            </a:r>
            <a:endParaRPr lang="ru-RU"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773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404664"/>
            <a:ext cx="7272808" cy="1200329"/>
          </a:xfrm>
          <a:prstGeom prst="rect">
            <a:avLst/>
          </a:prstGeom>
        </p:spPr>
        <p:txBody>
          <a:bodyPr wrap="square">
            <a:spAutoFit/>
          </a:bodyPr>
          <a:lstStyle/>
          <a:p>
            <a:pPr lvl="0"/>
            <a:r>
              <a:rPr lang="en-US" b="1" dirty="0" smtClean="0">
                <a:solidFill>
                  <a:srgbClr val="4F81BD">
                    <a:lumMod val="75000"/>
                  </a:srgbClr>
                </a:solidFill>
              </a:rPr>
              <a:t>Taking into account the weak </a:t>
            </a:r>
            <a:r>
              <a:rPr lang="en-US" b="1" dirty="0">
                <a:solidFill>
                  <a:srgbClr val="4F81BD">
                    <a:lumMod val="75000"/>
                  </a:srgbClr>
                </a:solidFill>
              </a:rPr>
              <a:t>link between </a:t>
            </a:r>
            <a:r>
              <a:rPr lang="en-US" b="1" dirty="0" smtClean="0">
                <a:solidFill>
                  <a:srgbClr val="4F81BD">
                    <a:lumMod val="75000"/>
                  </a:srgbClr>
                </a:solidFill>
              </a:rPr>
              <a:t>knowledge production </a:t>
            </a:r>
            <a:r>
              <a:rPr lang="en-US" b="1" dirty="0">
                <a:solidFill>
                  <a:srgbClr val="4F81BD">
                    <a:lumMod val="75000"/>
                  </a:srgbClr>
                </a:solidFill>
              </a:rPr>
              <a:t>and application (</a:t>
            </a:r>
            <a:r>
              <a:rPr lang="en-US" b="1" dirty="0" smtClean="0">
                <a:solidFill>
                  <a:srgbClr val="4F81BD">
                    <a:lumMod val="75000"/>
                  </a:srgbClr>
                </a:solidFill>
              </a:rPr>
              <a:t>science and </a:t>
            </a:r>
            <a:r>
              <a:rPr lang="en-US" b="1" dirty="0">
                <a:solidFill>
                  <a:srgbClr val="4F81BD">
                    <a:lumMod val="75000"/>
                  </a:srgbClr>
                </a:solidFill>
              </a:rPr>
              <a:t>decision-makers</a:t>
            </a:r>
            <a:r>
              <a:rPr lang="en-US" b="1" dirty="0" smtClean="0">
                <a:solidFill>
                  <a:srgbClr val="4F81BD">
                    <a:lumMod val="75000"/>
                  </a:srgbClr>
                </a:solidFill>
              </a:rPr>
              <a:t>), nowadays </a:t>
            </a:r>
            <a:r>
              <a:rPr lang="en-GB" b="1" dirty="0" err="1">
                <a:solidFill>
                  <a:srgbClr val="4F81BD">
                    <a:lumMod val="75000"/>
                  </a:srgbClr>
                </a:solidFill>
              </a:rPr>
              <a:t>transdisciplinarity</a:t>
            </a:r>
            <a:r>
              <a:rPr lang="en-GB" b="1" dirty="0">
                <a:solidFill>
                  <a:srgbClr val="4F81BD">
                    <a:lumMod val="75000"/>
                  </a:srgbClr>
                </a:solidFill>
              </a:rPr>
              <a:t> </a:t>
            </a:r>
            <a:r>
              <a:rPr lang="en-GB" b="1" dirty="0" smtClean="0">
                <a:solidFill>
                  <a:srgbClr val="4F81BD">
                    <a:lumMod val="75000"/>
                  </a:srgbClr>
                </a:solidFill>
              </a:rPr>
              <a:t>became the key criteria of success of large-scale research projects especially networking ones. </a:t>
            </a:r>
            <a:endParaRPr lang="en-US" b="1" dirty="0">
              <a:solidFill>
                <a:srgbClr val="4F81BD">
                  <a:lumMod val="75000"/>
                </a:srgbClr>
              </a:solidFill>
            </a:endParaRPr>
          </a:p>
        </p:txBody>
      </p:sp>
      <p:pic>
        <p:nvPicPr>
          <p:cNvPr id="7172" name="Picture 4" descr="C:\Users\пользователь\Desktop\Tru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637367"/>
            <a:ext cx="5472608" cy="403843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5666134"/>
            <a:ext cx="7704856" cy="646331"/>
          </a:xfrm>
          <a:prstGeom prst="rect">
            <a:avLst/>
          </a:prstGeom>
        </p:spPr>
        <p:txBody>
          <a:bodyPr wrap="square">
            <a:spAutoFit/>
          </a:bodyPr>
          <a:lstStyle/>
          <a:p>
            <a:r>
              <a:rPr lang="en-US" dirty="0"/>
              <a:t>From the presentation of Dr. Rob </a:t>
            </a:r>
            <a:r>
              <a:rPr lang="en-US" dirty="0" smtClean="0"/>
              <a:t>Swart Chair </a:t>
            </a:r>
            <a:r>
              <a:rPr lang="en-US" dirty="0"/>
              <a:t>JPI Climate Working Group on JPI Climate Knowledge Usability WORK-Shop, Brussels, June 17th 2015</a:t>
            </a:r>
          </a:p>
        </p:txBody>
      </p:sp>
    </p:spTree>
    <p:extLst>
      <p:ext uri="{BB962C8B-B14F-4D97-AF65-F5344CB8AC3E}">
        <p14:creationId xmlns:p14="http://schemas.microsoft.com/office/powerpoint/2010/main" val="23077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пользователь\Desktop\Japan September 2017\Web of lif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7992888" cy="5986416"/>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4941168"/>
            <a:ext cx="1132334" cy="145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044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пользователь\Desktop\Media forma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49206"/>
            <a:ext cx="5759696" cy="42891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22742" y="5845927"/>
            <a:ext cx="6480720" cy="923330"/>
          </a:xfrm>
          <a:prstGeom prst="rect">
            <a:avLst/>
          </a:prstGeom>
        </p:spPr>
        <p:txBody>
          <a:bodyPr wrap="square">
            <a:spAutoFit/>
          </a:bodyPr>
          <a:lstStyle/>
          <a:p>
            <a:r>
              <a:rPr lang="en-US" dirty="0" smtClean="0"/>
              <a:t>From the presentation of Dr</a:t>
            </a:r>
            <a:r>
              <a:rPr lang="en-US" dirty="0"/>
              <a:t>. Bernd </a:t>
            </a:r>
            <a:r>
              <a:rPr lang="en-US" dirty="0" err="1" smtClean="0"/>
              <a:t>Hezel</a:t>
            </a:r>
            <a:r>
              <a:rPr lang="en-US" dirty="0" smtClean="0"/>
              <a:t> “Climate </a:t>
            </a:r>
            <a:r>
              <a:rPr lang="en-US" dirty="0"/>
              <a:t>Media Factory — a laboratory </a:t>
            </a:r>
            <a:r>
              <a:rPr lang="en-US" dirty="0" smtClean="0"/>
              <a:t>report” on </a:t>
            </a:r>
            <a:r>
              <a:rPr lang="en-US" dirty="0"/>
              <a:t>JPI Climate Knowledge Usability WORK-Shop, Brussels, June 17th </a:t>
            </a:r>
            <a:r>
              <a:rPr lang="en-US" dirty="0" smtClean="0"/>
              <a:t>2015</a:t>
            </a:r>
            <a:endParaRPr lang="ru-RU" dirty="0"/>
          </a:p>
        </p:txBody>
      </p:sp>
      <p:sp>
        <p:nvSpPr>
          <p:cNvPr id="3" name="Прямоугольник 2"/>
          <p:cNvSpPr/>
          <p:nvPr/>
        </p:nvSpPr>
        <p:spPr>
          <a:xfrm>
            <a:off x="882662" y="260648"/>
            <a:ext cx="7570859" cy="830997"/>
          </a:xfrm>
          <a:prstGeom prst="rect">
            <a:avLst/>
          </a:prstGeom>
        </p:spPr>
        <p:txBody>
          <a:bodyPr wrap="square">
            <a:spAutoFit/>
          </a:bodyPr>
          <a:lstStyle/>
          <a:p>
            <a:pPr lvl="0"/>
            <a:r>
              <a:rPr lang="en-US" sz="2400" b="1" dirty="0" smtClean="0">
                <a:solidFill>
                  <a:srgbClr val="4F81BD">
                    <a:lumMod val="75000"/>
                  </a:srgbClr>
                </a:solidFill>
              </a:rPr>
              <a:t>Different media formats are very efficient for the realization of </a:t>
            </a:r>
            <a:r>
              <a:rPr lang="en-GB" sz="2400" b="1" dirty="0" err="1" smtClean="0">
                <a:solidFill>
                  <a:srgbClr val="4F81BD">
                    <a:lumMod val="75000"/>
                  </a:srgbClr>
                </a:solidFill>
              </a:rPr>
              <a:t>transdisciplinarity</a:t>
            </a:r>
            <a:r>
              <a:rPr lang="en-GB" sz="2400" b="1" dirty="0" smtClean="0">
                <a:solidFill>
                  <a:srgbClr val="4F81BD">
                    <a:lumMod val="75000"/>
                  </a:srgbClr>
                </a:solidFill>
              </a:rPr>
              <a:t> tasks  </a:t>
            </a:r>
            <a:endParaRPr lang="en-US" sz="2400" b="1" dirty="0">
              <a:solidFill>
                <a:srgbClr val="4F81BD">
                  <a:lumMod val="75000"/>
                </a:srgbClr>
              </a:solidFill>
            </a:endParaRPr>
          </a:p>
        </p:txBody>
      </p:sp>
      <p:sp>
        <p:nvSpPr>
          <p:cNvPr id="4" name="Прямоугольник 3"/>
          <p:cNvSpPr/>
          <p:nvPr/>
        </p:nvSpPr>
        <p:spPr>
          <a:xfrm>
            <a:off x="3300818" y="3198168"/>
            <a:ext cx="253596" cy="461665"/>
          </a:xfrm>
          <a:prstGeom prst="rect">
            <a:avLst/>
          </a:prstGeom>
        </p:spPr>
        <p:txBody>
          <a:bodyPr wrap="none">
            <a:spAutoFit/>
          </a:bodyPr>
          <a:lstStyle/>
          <a:p>
            <a:r>
              <a:rPr lang="en-GB" sz="2400" b="1" dirty="0" smtClean="0">
                <a:solidFill>
                  <a:srgbClr val="4F81BD">
                    <a:lumMod val="75000"/>
                  </a:srgbClr>
                </a:solidFill>
              </a:rPr>
              <a:t> </a:t>
            </a:r>
            <a:endParaRPr lang="ru-RU" dirty="0"/>
          </a:p>
        </p:txBody>
      </p:sp>
    </p:spTree>
    <p:extLst>
      <p:ext uri="{BB962C8B-B14F-4D97-AF65-F5344CB8AC3E}">
        <p14:creationId xmlns:p14="http://schemas.microsoft.com/office/powerpoint/2010/main" val="3114928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3" y="548680"/>
            <a:ext cx="7776864" cy="646331"/>
          </a:xfrm>
          <a:prstGeom prst="rect">
            <a:avLst/>
          </a:prstGeom>
        </p:spPr>
        <p:txBody>
          <a:bodyPr wrap="square">
            <a:spAutoFit/>
          </a:bodyPr>
          <a:lstStyle/>
          <a:p>
            <a:r>
              <a:rPr lang="en-US" dirty="0">
                <a:solidFill>
                  <a:schemeClr val="accent1">
                    <a:lumMod val="75000"/>
                  </a:schemeClr>
                </a:solidFill>
              </a:rPr>
              <a:t>Use of drones will sufficiently enhance visualization of </a:t>
            </a:r>
            <a:r>
              <a:rPr lang="en-US" dirty="0" err="1">
                <a:solidFill>
                  <a:schemeClr val="accent1">
                    <a:lumMod val="75000"/>
                  </a:schemeClr>
                </a:solidFill>
              </a:rPr>
              <a:t>transdisciplinarity</a:t>
            </a:r>
            <a:r>
              <a:rPr lang="en-US" dirty="0">
                <a:solidFill>
                  <a:schemeClr val="accent1">
                    <a:lumMod val="75000"/>
                  </a:schemeClr>
                </a:solidFill>
              </a:rPr>
              <a:t> approach pushing it on principally new level</a:t>
            </a:r>
            <a:endParaRPr lang="ru-RU" dirty="0">
              <a:solidFill>
                <a:schemeClr val="accent1">
                  <a:lumMod val="75000"/>
                </a:schemeClr>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5" y="1484783"/>
            <a:ext cx="5400600" cy="405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765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640960" cy="1200329"/>
          </a:xfrm>
          <a:prstGeom prst="rect">
            <a:avLst/>
          </a:prstGeom>
        </p:spPr>
        <p:txBody>
          <a:bodyPr wrap="square">
            <a:spAutoFit/>
          </a:bodyPr>
          <a:lstStyle/>
          <a:p>
            <a:pPr lvl="0"/>
            <a:r>
              <a:rPr lang="en-US" b="1" dirty="0" smtClean="0">
                <a:solidFill>
                  <a:srgbClr val="4F81BD">
                    <a:lumMod val="75000"/>
                  </a:srgbClr>
                </a:solidFill>
              </a:rPr>
              <a:t>In 2015 we started to use drones in the field both for research </a:t>
            </a:r>
            <a:r>
              <a:rPr lang="en-US" b="1" dirty="0">
                <a:solidFill>
                  <a:srgbClr val="4F81BD">
                    <a:lumMod val="75000"/>
                  </a:srgbClr>
                </a:solidFill>
              </a:rPr>
              <a:t>and </a:t>
            </a:r>
            <a:r>
              <a:rPr lang="en-US" b="1" dirty="0" err="1">
                <a:solidFill>
                  <a:srgbClr val="4F81BD">
                    <a:lumMod val="75000"/>
                  </a:srgbClr>
                </a:solidFill>
              </a:rPr>
              <a:t>transdisciplinarity</a:t>
            </a:r>
            <a:r>
              <a:rPr lang="en-US" b="1" dirty="0">
                <a:solidFill>
                  <a:srgbClr val="4F81BD">
                    <a:lumMod val="75000"/>
                  </a:srgbClr>
                </a:solidFill>
              </a:rPr>
              <a:t> purposes </a:t>
            </a:r>
            <a:r>
              <a:rPr lang="en-US" b="1" dirty="0" smtClean="0">
                <a:solidFill>
                  <a:srgbClr val="4F81BD">
                    <a:lumMod val="75000"/>
                  </a:srgbClr>
                </a:solidFill>
              </a:rPr>
              <a:t>for popularization of our research activities. </a:t>
            </a:r>
            <a:r>
              <a:rPr lang="en-US" i="1" dirty="0" smtClean="0">
                <a:solidFill>
                  <a:srgbClr val="4F81BD">
                    <a:lumMod val="75000"/>
                  </a:srgbClr>
                </a:solidFill>
              </a:rPr>
              <a:t>Photos from drone made by Georgy </a:t>
            </a:r>
            <a:r>
              <a:rPr lang="en-US" i="1" dirty="0" err="1" smtClean="0">
                <a:solidFill>
                  <a:srgbClr val="4F81BD">
                    <a:lumMod val="75000"/>
                  </a:srgbClr>
                </a:solidFill>
              </a:rPr>
              <a:t>Istigechev</a:t>
            </a:r>
            <a:r>
              <a:rPr lang="en-US" i="1" dirty="0" smtClean="0">
                <a:solidFill>
                  <a:srgbClr val="4F81BD">
                    <a:lumMod val="75000"/>
                  </a:srgbClr>
                </a:solidFill>
              </a:rPr>
              <a:t> on </a:t>
            </a:r>
            <a:r>
              <a:rPr lang="en-US" i="1" dirty="0" err="1" smtClean="0">
                <a:solidFill>
                  <a:srgbClr val="4F81BD">
                    <a:lumMod val="75000"/>
                  </a:srgbClr>
                </a:solidFill>
              </a:rPr>
              <a:t>Kagalym</a:t>
            </a:r>
            <a:r>
              <a:rPr lang="en-US" i="1" dirty="0" smtClean="0">
                <a:solidFill>
                  <a:srgbClr val="4F81BD">
                    <a:lumMod val="75000"/>
                  </a:srgbClr>
                </a:solidFill>
              </a:rPr>
              <a:t>, </a:t>
            </a:r>
            <a:r>
              <a:rPr lang="en-US" i="1" dirty="0" err="1" smtClean="0">
                <a:solidFill>
                  <a:srgbClr val="4F81BD">
                    <a:lumMod val="75000"/>
                  </a:srgbClr>
                </a:solidFill>
              </a:rPr>
              <a:t>Urengoy</a:t>
            </a:r>
            <a:r>
              <a:rPr lang="en-US" i="1" dirty="0" smtClean="0">
                <a:solidFill>
                  <a:srgbClr val="4F81BD">
                    <a:lumMod val="75000"/>
                  </a:srgbClr>
                </a:solidFill>
              </a:rPr>
              <a:t> and </a:t>
            </a:r>
            <a:r>
              <a:rPr lang="en-US" i="1" dirty="0" err="1" smtClean="0">
                <a:solidFill>
                  <a:srgbClr val="4F81BD">
                    <a:lumMod val="75000"/>
                  </a:srgbClr>
                </a:solidFill>
              </a:rPr>
              <a:t>Tazovsky</a:t>
            </a:r>
            <a:r>
              <a:rPr lang="en-US" i="1" dirty="0" smtClean="0">
                <a:solidFill>
                  <a:srgbClr val="4F81BD">
                    <a:lumMod val="75000"/>
                  </a:srgbClr>
                </a:solidFill>
              </a:rPr>
              <a:t> sites along W-Siberian mega-transect. </a:t>
            </a:r>
          </a:p>
          <a:p>
            <a:pPr lvl="0"/>
            <a:r>
              <a:rPr lang="en-US" b="1" dirty="0" smtClean="0">
                <a:solidFill>
                  <a:srgbClr val="4F81BD">
                    <a:lumMod val="75000"/>
                  </a:srgbClr>
                </a:solidFill>
              </a:rPr>
              <a:t> </a:t>
            </a:r>
            <a:endParaRPr lang="ru-RU" b="1" dirty="0">
              <a:solidFill>
                <a:srgbClr val="4F81BD">
                  <a:lumMod val="75000"/>
                </a:srgbClr>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196752"/>
            <a:ext cx="3312368" cy="248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912" y="1196752"/>
            <a:ext cx="4081088" cy="216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789040"/>
            <a:ext cx="4032448" cy="226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149080"/>
            <a:ext cx="3695665" cy="2074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6271184"/>
            <a:ext cx="963465" cy="45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543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5936" y="260648"/>
            <a:ext cx="5148064" cy="569390"/>
          </a:xfrm>
          <a:prstGeom prst="rect">
            <a:avLst/>
          </a:prstGeom>
        </p:spPr>
        <p:txBody>
          <a:bodyPr vert="horz" wrap="square" lIns="0" tIns="182883" rIns="0" bIns="0" rtlCol="0">
            <a:spAutoFit/>
          </a:bodyPr>
          <a:lstStyle/>
          <a:p>
            <a:pPr marL="177977">
              <a:tabLst>
                <a:tab pos="1850419" algn="l"/>
              </a:tabLst>
            </a:pPr>
            <a:r>
              <a:rPr lang="en-US" sz="2500" spc="145" dirty="0">
                <a:latin typeface="Arial" pitchFamily="34" charset="0"/>
                <a:cs typeface="Arial" pitchFamily="34" charset="0"/>
              </a:rPr>
              <a:t>Examples of products</a:t>
            </a:r>
            <a:endParaRPr sz="2500" spc="171" dirty="0">
              <a:latin typeface="Arial" pitchFamily="34" charset="0"/>
              <a:cs typeface="Arial" pitchFamily="34" charset="0"/>
            </a:endParaRPr>
          </a:p>
        </p:txBody>
      </p:sp>
      <p:sp>
        <p:nvSpPr>
          <p:cNvPr id="13" name="Прямоугольник 12"/>
          <p:cNvSpPr/>
          <p:nvPr/>
        </p:nvSpPr>
        <p:spPr>
          <a:xfrm>
            <a:off x="4419962" y="1248888"/>
            <a:ext cx="4572000" cy="4928412"/>
          </a:xfrm>
          <a:prstGeom prst="rect">
            <a:avLst/>
          </a:prstGeom>
        </p:spPr>
        <p:txBody>
          <a:bodyPr lIns="80091" tIns="40046" rIns="80091" bIns="40046">
            <a:spAutoFit/>
          </a:bodyPr>
          <a:lstStyle/>
          <a:p>
            <a:r>
              <a:rPr lang="en-US" sz="2100" dirty="0"/>
              <a:t>● </a:t>
            </a:r>
            <a:r>
              <a:rPr lang="en-US" sz="2100" dirty="0" smtClean="0"/>
              <a:t>Four-dimensional </a:t>
            </a:r>
            <a:r>
              <a:rPr lang="en-US" sz="2100" dirty="0"/>
              <a:t>mapping of Siberia in all subjects of the Centre</a:t>
            </a:r>
          </a:p>
          <a:p>
            <a:r>
              <a:rPr lang="en-US" sz="2100" dirty="0"/>
              <a:t/>
            </a:r>
            <a:br>
              <a:rPr lang="en-US" sz="2100" dirty="0"/>
            </a:br>
            <a:r>
              <a:rPr lang="en-US" sz="2100" dirty="0"/>
              <a:t>● Analysis, forecasts, expertise relating to Siberia</a:t>
            </a:r>
          </a:p>
          <a:p>
            <a:r>
              <a:rPr lang="en-US" sz="2100" dirty="0"/>
              <a:t/>
            </a:r>
            <a:br>
              <a:rPr lang="en-US" sz="2100" dirty="0"/>
            </a:br>
            <a:r>
              <a:rPr lang="en-US" sz="2100" dirty="0"/>
              <a:t>● Research routes and sites ("invites" and guiding for researchers all over the world)</a:t>
            </a:r>
          </a:p>
          <a:p>
            <a:r>
              <a:rPr lang="en-US" sz="2100" dirty="0"/>
              <a:t/>
            </a:r>
            <a:br>
              <a:rPr lang="en-US" sz="2100" dirty="0"/>
            </a:br>
            <a:r>
              <a:rPr lang="en-US" sz="2100" dirty="0"/>
              <a:t>● Media content on Siberia</a:t>
            </a:r>
          </a:p>
          <a:p>
            <a:r>
              <a:rPr lang="en-US" sz="2100" dirty="0"/>
              <a:t/>
            </a:r>
            <a:br>
              <a:rPr lang="en-US" sz="2100" dirty="0"/>
            </a:br>
            <a:r>
              <a:rPr lang="en-US" sz="2100" dirty="0"/>
              <a:t>● Innovative technology solutions</a:t>
            </a:r>
          </a:p>
          <a:p>
            <a:r>
              <a:rPr lang="en-US" sz="2100" dirty="0"/>
              <a:t/>
            </a:r>
            <a:br>
              <a:rPr lang="en-US" sz="2100" dirty="0"/>
            </a:br>
            <a:r>
              <a:rPr lang="en-US" sz="2100" dirty="0"/>
              <a:t>● Integrated educational programs</a:t>
            </a:r>
          </a:p>
        </p:txBody>
      </p:sp>
      <p:pic>
        <p:nvPicPr>
          <p:cNvPr id="5122" name="Picture 2" descr="\\1-205-reclama\D\Издания\центры превосходства\Папка центр биота\Links\DSC086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08" t="4164" r="12371" b="5570"/>
          <a:stretch/>
        </p:blipFill>
        <p:spPr bwMode="auto">
          <a:xfrm>
            <a:off x="0" y="-11365"/>
            <a:ext cx="3800452" cy="37699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Documents\Мероприятия\2016\02.18 экономический форум красноярск\Display_Fron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6" y="3359910"/>
            <a:ext cx="4886365" cy="3144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350" y="6195330"/>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6832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Mega-science and mega-facilities </a:t>
            </a:r>
            <a:endParaRPr lang="ru-RU" dirty="0"/>
          </a:p>
        </p:txBody>
      </p:sp>
      <p:pic>
        <p:nvPicPr>
          <p:cNvPr id="4098" name="Picture 2" descr="&amp;Pcy;&amp;ocy;&amp;khcy;&amp;ocy;&amp;zhcy;&amp;iecy;&amp;iecy; &amp;icy;&amp;zcy;&amp;ocy;&amp;bcy;&amp;rcy;&amp;acy;&amp;zhcy;&amp;iecy;&amp;ncy;&amp;icy;&amp;ie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74" y="3290803"/>
            <a:ext cx="3705926" cy="26430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mp;Kcy;&amp;acy;&amp;rcy;&amp;tcy;&amp;icy;&amp;ncy;&amp;kcy;&amp;icy; &amp;pcy;&amp;ocy; &amp;zcy;&amp;acy;&amp;pcy;&amp;rcy;&amp;ocy;&amp;scy;&amp;ucy; &amp;acy;&amp;dcy;&amp;rcy;&amp;ocy;&amp;ncy;&amp;ncy;&amp;ycy;&amp;jcy; &amp;kcy;&amp;ocy;&amp;lcy;&amp;lcy;&amp;acy;&amp;jcy;&amp;dcy;&amp;iecy;&amp;rcy; &amp;fcy;&amp;ocy;&amp;tcy;&amp;o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319" y="3284633"/>
            <a:ext cx="3705926" cy="261709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891599" y="6078177"/>
            <a:ext cx="4171868" cy="357930"/>
          </a:xfrm>
          <a:prstGeom prst="rect">
            <a:avLst/>
          </a:prstGeom>
        </p:spPr>
        <p:txBody>
          <a:bodyPr wrap="none" lIns="80147" tIns="40074" rIns="80147" bIns="40074">
            <a:spAutoFit/>
          </a:bodyPr>
          <a:lstStyle/>
          <a:p>
            <a:r>
              <a:rPr lang="en-GB" i="1" dirty="0"/>
              <a:t>Large Hadron </a:t>
            </a:r>
            <a:r>
              <a:rPr lang="en-GB" i="1" dirty="0" smtClean="0"/>
              <a:t>Collider</a:t>
            </a:r>
            <a:r>
              <a:rPr lang="ru-RU" i="1" dirty="0" smtClean="0"/>
              <a:t> </a:t>
            </a:r>
            <a:r>
              <a:rPr lang="ru-RU" dirty="0" smtClean="0"/>
              <a:t>(</a:t>
            </a:r>
            <a:r>
              <a:rPr lang="en-GB" i="1" dirty="0" smtClean="0"/>
              <a:t>LHC</a:t>
            </a:r>
            <a:r>
              <a:rPr lang="en-GB" dirty="0" smtClean="0"/>
              <a:t>)</a:t>
            </a:r>
            <a:r>
              <a:rPr lang="ru-RU" dirty="0" smtClean="0"/>
              <a:t> </a:t>
            </a:r>
            <a:r>
              <a:rPr lang="en-US" dirty="0" smtClean="0"/>
              <a:t>in Switzerland </a:t>
            </a:r>
            <a:endParaRPr lang="ru-RU" dirty="0"/>
          </a:p>
        </p:txBody>
      </p:sp>
      <p:sp>
        <p:nvSpPr>
          <p:cNvPr id="4" name="Прямоугольник 3"/>
          <p:cNvSpPr/>
          <p:nvPr/>
        </p:nvSpPr>
        <p:spPr>
          <a:xfrm>
            <a:off x="1058611" y="872365"/>
            <a:ext cx="6776551" cy="2296922"/>
          </a:xfrm>
          <a:prstGeom prst="rect">
            <a:avLst/>
          </a:prstGeom>
        </p:spPr>
        <p:txBody>
          <a:bodyPr wrap="square" lIns="80147" tIns="40074" rIns="80147" bIns="40074">
            <a:spAutoFit/>
          </a:bodyPr>
          <a:lstStyle/>
          <a:p>
            <a:pPr indent="400736"/>
            <a:r>
              <a:rPr lang="en-US" sz="1600" dirty="0"/>
              <a:t>The concept of "mega-science" is usually applied in the field of physics. </a:t>
            </a:r>
            <a:r>
              <a:rPr lang="en-US" sz="1600" dirty="0" smtClean="0"/>
              <a:t>Extremely </a:t>
            </a:r>
            <a:r>
              <a:rPr lang="en-US" sz="1600" dirty="0"/>
              <a:t>expensive and incredibly complex </a:t>
            </a:r>
            <a:r>
              <a:rPr lang="en-US" sz="1600" dirty="0" smtClean="0"/>
              <a:t>equipment are </a:t>
            </a:r>
            <a:r>
              <a:rPr lang="en-US" sz="1600" dirty="0"/>
              <a:t>usually </a:t>
            </a:r>
            <a:r>
              <a:rPr lang="en-US" sz="1600" dirty="0" smtClean="0"/>
              <a:t>developed for mega-science. </a:t>
            </a:r>
            <a:r>
              <a:rPr lang="en-US" sz="1600" dirty="0"/>
              <a:t>It is so expensive that neither </a:t>
            </a:r>
            <a:r>
              <a:rPr lang="en-US" sz="1600" dirty="0" smtClean="0"/>
              <a:t>one country </a:t>
            </a:r>
            <a:r>
              <a:rPr lang="en-US" sz="1600" dirty="0"/>
              <a:t>in the World, even the </a:t>
            </a:r>
            <a:r>
              <a:rPr lang="en-US" sz="1600" dirty="0" smtClean="0"/>
              <a:t>richest one, </a:t>
            </a:r>
            <a:r>
              <a:rPr lang="en-US" sz="1600" dirty="0"/>
              <a:t>can pay for its installation and even work on it. Therefore, different countries and leading scientific centers unite their resources for the development of mega-science. Scientific consortiums are being formed to work on </a:t>
            </a:r>
            <a:r>
              <a:rPr lang="en-US" sz="1600" dirty="0" smtClean="0"/>
              <a:t>mega-facilities.</a:t>
            </a:r>
            <a:endParaRPr lang="ru-RU" sz="1600" dirty="0" smtClean="0"/>
          </a:p>
          <a:p>
            <a:pPr indent="400736"/>
            <a:r>
              <a:rPr lang="en-US" sz="1600" dirty="0"/>
              <a:t>For any </a:t>
            </a:r>
            <a:r>
              <a:rPr lang="en-US" sz="1600" dirty="0" smtClean="0"/>
              <a:t>research </a:t>
            </a:r>
            <a:r>
              <a:rPr lang="en-US" sz="1600" dirty="0"/>
              <a:t>organization it is incredibly prestigious to become a member of such a consortium.</a:t>
            </a:r>
            <a:endParaRPr lang="ru-RU" sz="16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6143159"/>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809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5"/>
          <p:cNvSpPr>
            <a:spLocks noChangeArrowheads="1"/>
          </p:cNvSpPr>
          <p:nvPr/>
        </p:nvSpPr>
        <p:spPr bwMode="auto">
          <a:xfrm>
            <a:off x="5028114" y="1217865"/>
            <a:ext cx="2894152" cy="448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091" tIns="40046" rIns="80091" bIns="40046">
            <a:spAutoFit/>
          </a:bodyPr>
          <a:lstStyle>
            <a:lvl1pPr marL="342900" indent="-342900">
              <a:spcBef>
                <a:spcPct val="20000"/>
              </a:spcBef>
              <a:buFont typeface="Arial" charset="0"/>
              <a:buChar char="•"/>
              <a:defRPr sz="3800">
                <a:solidFill>
                  <a:schemeClr val="tx1"/>
                </a:solidFill>
                <a:latin typeface="Calibri" pitchFamily="34" charset="0"/>
              </a:defRPr>
            </a:lvl1pPr>
            <a:lvl2pPr marL="742950" indent="-285750">
              <a:spcBef>
                <a:spcPct val="20000"/>
              </a:spcBef>
              <a:buFont typeface="Arial" charset="0"/>
              <a:buChar char="–"/>
              <a:defRPr sz="3300">
                <a:solidFill>
                  <a:schemeClr val="tx1"/>
                </a:solidFill>
                <a:latin typeface="Calibri" pitchFamily="34" charset="0"/>
              </a:defRPr>
            </a:lvl2pPr>
            <a:lvl3pPr marL="1143000" indent="-228600">
              <a:spcBef>
                <a:spcPct val="20000"/>
              </a:spcBef>
              <a:buFont typeface="Arial" charset="0"/>
              <a:buChar char="•"/>
              <a:defRPr sz="2900">
                <a:solidFill>
                  <a:schemeClr val="tx1"/>
                </a:solidFill>
                <a:latin typeface="Calibri" pitchFamily="34" charset="0"/>
              </a:defRPr>
            </a:lvl3pPr>
            <a:lvl4pPr marL="1600200" indent="-228600">
              <a:spcBef>
                <a:spcPct val="20000"/>
              </a:spcBef>
              <a:buFont typeface="Arial" charset="0"/>
              <a:buChar char="–"/>
              <a:defRPr sz="2400">
                <a:solidFill>
                  <a:schemeClr val="tx1"/>
                </a:solidFill>
                <a:latin typeface="Calibri" pitchFamily="34" charset="0"/>
              </a:defRPr>
            </a:lvl4pPr>
            <a:lvl5pPr marL="2057400" indent="-228600">
              <a:spcBef>
                <a:spcPct val="20000"/>
              </a:spcBef>
              <a:buFont typeface="Arial" charset="0"/>
              <a:buChar char="»"/>
              <a:defRPr sz="2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400">
                <a:solidFill>
                  <a:schemeClr val="tx1"/>
                </a:solidFill>
                <a:latin typeface="Calibri" pitchFamily="34" charset="0"/>
              </a:defRPr>
            </a:lvl9pPr>
          </a:lstStyle>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unique wetland area;</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the world's largest mire  Great </a:t>
            </a:r>
            <a:r>
              <a:rPr lang="en-US" altLang="ru-RU" sz="1100" kern="0" dirty="0" err="1">
                <a:solidFill>
                  <a:srgbClr val="00007D"/>
                </a:solidFill>
              </a:rPr>
              <a:t>Vasyugan</a:t>
            </a:r>
            <a:r>
              <a:rPr lang="en-US" altLang="ru-RU" sz="1100" kern="0" dirty="0">
                <a:solidFill>
                  <a:srgbClr val="00007D"/>
                </a:solidFill>
              </a:rPr>
              <a:t> (area of ​​7.5 million hectares);</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40% pristine wetland landscapes of the planet;</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¼ carbon stored by the terrestrial ecosystems of the planet kept in Western Siberia;</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Global climate-regulation function;</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mega- profile (ecological corridor) with a length of 2500 km;</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infrastructure and unparalleled access to the region;</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all-seasons sampling (spring, summer, autumn, winter), 5-6 expeditions per year;</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a combination of methods of ground and remote monitoring, access to the study of genomic research and fine chemical mechanisms of transformation of organic matter;</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attractiveness  to the international scientific community;</a:t>
            </a:r>
          </a:p>
          <a:p>
            <a:pPr marL="300338" indent="-300338" fontAlgn="base">
              <a:spcAft>
                <a:spcPct val="0"/>
              </a:spcAft>
              <a:buClr>
                <a:srgbClr val="00007D"/>
              </a:buClr>
              <a:buSzPct val="75000"/>
              <a:buFont typeface="Wingdings" pitchFamily="2" charset="2"/>
              <a:buChar char="n"/>
              <a:defRPr/>
            </a:pPr>
            <a:r>
              <a:rPr lang="en-US" altLang="ru-RU" sz="1100" kern="0" dirty="0">
                <a:solidFill>
                  <a:srgbClr val="00007D"/>
                </a:solidFill>
              </a:rPr>
              <a:t>formation of network projects and research consortia. </a:t>
            </a:r>
            <a:endParaRPr lang="ru-RU" altLang="ru-RU" sz="1100" kern="0" dirty="0">
              <a:solidFill>
                <a:srgbClr val="00007D"/>
              </a:solidFill>
            </a:endParaRPr>
          </a:p>
        </p:txBody>
      </p:sp>
      <p:pic>
        <p:nvPicPr>
          <p:cNvPr id="7" name="Picture 5" descr="E:\KIRPOTIN\КАРТЫ И СНИМКИ\Западная Сибирь\West_Siberia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1416" y="1482733"/>
            <a:ext cx="2150252" cy="131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E:\KIRPOTIN\КАРТЫ И СНИМКИ\Западная Сибирь\Западная Сибирь (копия)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935" y="2917961"/>
            <a:ext cx="2017219" cy="27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1"/>
          <p:cNvSpPr txBox="1">
            <a:spLocks noChangeArrowheads="1"/>
          </p:cNvSpPr>
          <p:nvPr/>
        </p:nvSpPr>
        <p:spPr bwMode="auto">
          <a:xfrm>
            <a:off x="597297" y="687583"/>
            <a:ext cx="4198108" cy="357873"/>
          </a:xfrm>
          <a:prstGeom prst="rect">
            <a:avLst/>
          </a:prstGeom>
          <a:noFill/>
          <a:ln w="9525">
            <a:noFill/>
            <a:miter lim="800000"/>
            <a:headEnd/>
            <a:tailEnd/>
          </a:ln>
        </p:spPr>
        <p:txBody>
          <a:bodyPr wrap="none" lIns="80091" tIns="40046" rIns="80091" bIns="40046">
            <a:spAutoFit/>
          </a:bodyPr>
          <a:lstStyle/>
          <a:p>
            <a:pPr defTabSz="953850" eaLnBrk="0" fontAlgn="base" hangingPunct="0">
              <a:spcBef>
                <a:spcPct val="0"/>
              </a:spcBef>
              <a:spcAft>
                <a:spcPct val="0"/>
              </a:spcAft>
              <a:defRPr/>
            </a:pPr>
            <a:r>
              <a:rPr lang="en-US" altLang="en-US" b="1" kern="0" dirty="0">
                <a:solidFill>
                  <a:srgbClr val="4F81BD">
                    <a:lumMod val="75000"/>
                  </a:srgbClr>
                </a:solidFill>
              </a:rPr>
              <a:t>Western Siberia as a unique wetland area </a:t>
            </a:r>
          </a:p>
        </p:txBody>
      </p:sp>
      <p:pic>
        <p:nvPicPr>
          <p:cNvPr id="10" name="Picture 6" descr="C:\Users\пользователь\Desktop\tsu_logo_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187" y="5718599"/>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351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1815" y="388678"/>
            <a:ext cx="8383810" cy="348865"/>
          </a:xfrm>
        </p:spPr>
        <p:txBody>
          <a:bodyPr>
            <a:noAutofit/>
          </a:bodyPr>
          <a:lstStyle/>
          <a:p>
            <a:pPr algn="ctr"/>
            <a:r>
              <a:rPr lang="en-US" sz="3200" dirty="0" smtClean="0"/>
              <a:t>Western Siberia as a natural mega-facility</a:t>
            </a:r>
            <a:endParaRPr lang="ru-RU" sz="3200" dirty="0"/>
          </a:p>
        </p:txBody>
      </p:sp>
      <p:pic>
        <p:nvPicPr>
          <p:cNvPr id="3074" name="Picture 2" descr="C:\Users\пользователь\Desktop\Мегаустановка схема (Eng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27552"/>
            <a:ext cx="5740964" cy="380040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KIRPOTIN\Мои фото\NORTH\Ноябрьск 2012\DSC018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3367" y="993821"/>
            <a:ext cx="1548038" cy="10925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KIRPOTIN\Мои фото\Best of the best\100_17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5259" y="3705719"/>
            <a:ext cx="1530560" cy="121731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KIRPOTIN\Мои фото\ALTAI\Altai Best of the best\DSC031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3556" y="3749428"/>
            <a:ext cx="1639829" cy="11575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KIRPOTIN\Мои фото\ALTAI\Aktru Summer School 2013\DSC0665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1112" y="5254150"/>
            <a:ext cx="1647586" cy="116276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KIRPOTIN\Мои фото\ALTAI\Aktru Summer School 2013\DSC058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3555" y="2375082"/>
            <a:ext cx="1544415" cy="10899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KIRPOTIN\Мои фото\NORTH\Ханымей 2014\DSC08742 - копия - копия.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5259" y="2388655"/>
            <a:ext cx="1488702" cy="1050632"/>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D:\KIRPOTIN\Мои фото\TAIMYR 2016\Taimyr nature\DSC_435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259" y="993822"/>
            <a:ext cx="1488702" cy="104966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D:\KIRPOTIN\Мои фото\ХАКАСИЯ\ХАКАСИЯ 30.04-05.05.08\DSC0719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815" y="5239559"/>
            <a:ext cx="1498660" cy="1191945"/>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D:\KIRPOTIN\Мои фото\ALTAI\Горные болота 2010\DSC082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1077" y="5223519"/>
            <a:ext cx="1647586" cy="116276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D:\KIRPOTIN\Мои фото\ALTAI\Altai Best of the best\DSC0278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04227" y="5239560"/>
            <a:ext cx="1568162" cy="110697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D:\KIRPOTIN\Мои фото\ALTAI\Altai Best of the best\DSC0627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35259" y="5254150"/>
            <a:ext cx="1530559" cy="108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774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2141" y="418911"/>
            <a:ext cx="8157789" cy="573317"/>
          </a:xfrm>
          <a:prstGeom prst="rect">
            <a:avLst/>
          </a:prstGeom>
          <a:solidFill>
            <a:sysClr val="window" lastClr="FFFFFF">
              <a:lumMod val="85000"/>
            </a:sysClr>
          </a:solidFill>
          <a:ln>
            <a:noFill/>
          </a:ln>
        </p:spPr>
        <p:txBody>
          <a:bodyPr wrap="square" lIns="80091" tIns="40046" rIns="80091" bIns="4004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53850" eaLnBrk="1" fontAlgn="base" hangingPunct="1">
              <a:spcBef>
                <a:spcPct val="0"/>
              </a:spcBef>
              <a:spcAft>
                <a:spcPct val="0"/>
              </a:spcAft>
              <a:defRPr/>
            </a:pPr>
            <a:r>
              <a:rPr lang="en-GB" altLang="en-US" sz="1600" b="1" kern="0" dirty="0">
                <a:solidFill>
                  <a:srgbClr val="C0504D"/>
                </a:solidFill>
              </a:rPr>
              <a:t>New Mega-facility in Western Siberia developed by Tomsk State University, </a:t>
            </a:r>
            <a:endParaRPr lang="ru-RU" altLang="en-US" sz="1600" b="1" kern="0" dirty="0">
              <a:solidFill>
                <a:srgbClr val="C0504D"/>
              </a:solidFill>
            </a:endParaRPr>
          </a:p>
          <a:p>
            <a:pPr algn="ctr" defTabSz="953850" eaLnBrk="1" fontAlgn="base" hangingPunct="1">
              <a:spcBef>
                <a:spcPct val="0"/>
              </a:spcBef>
              <a:spcAft>
                <a:spcPct val="0"/>
              </a:spcAft>
              <a:defRPr/>
            </a:pPr>
            <a:r>
              <a:rPr lang="en-GB" altLang="en-US" sz="1600" b="1" kern="0" dirty="0">
                <a:solidFill>
                  <a:srgbClr val="C0504D"/>
                </a:solidFill>
              </a:rPr>
              <a:t>a member of INTERACT</a:t>
            </a:r>
          </a:p>
        </p:txBody>
      </p:sp>
      <p:pic>
        <p:nvPicPr>
          <p:cNvPr id="23" name="Picture 6" descr="C:\Users\пользователь\Desktop\tsu_logo_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732" y="6077211"/>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860032" y="2056868"/>
            <a:ext cx="3901905" cy="1589036"/>
          </a:xfrm>
          <a:prstGeom prst="rect">
            <a:avLst/>
          </a:prstGeom>
        </p:spPr>
        <p:txBody>
          <a:bodyPr wrap="square" lIns="80147" tIns="40074" rIns="80147" bIns="40074">
            <a:spAutoFit/>
          </a:bodyPr>
          <a:lstStyle/>
          <a:p>
            <a:r>
              <a:rPr lang="en-US" sz="1400" dirty="0">
                <a:solidFill>
                  <a:schemeClr val="tx1">
                    <a:lumMod val="50000"/>
                    <a:lumOff val="50000"/>
                  </a:schemeClr>
                </a:solidFill>
              </a:rPr>
              <a:t>Unique mega-transect unparalleled anywhere in the World with an advanced cluster of field stations for conducting surveys, monitoring, sampling, live experiments, and manipulations was founded, extending </a:t>
            </a:r>
            <a:r>
              <a:rPr lang="en-US" sz="1400" dirty="0" smtClean="0">
                <a:solidFill>
                  <a:schemeClr val="tx1">
                    <a:lumMod val="50000"/>
                    <a:lumOff val="50000"/>
                  </a:schemeClr>
                </a:solidFill>
              </a:rPr>
              <a:t>2500 </a:t>
            </a:r>
            <a:r>
              <a:rPr lang="en-US" sz="1400" dirty="0">
                <a:solidFill>
                  <a:schemeClr val="tx1">
                    <a:lumMod val="50000"/>
                    <a:lumOff val="50000"/>
                  </a:schemeClr>
                </a:solidFill>
              </a:rPr>
              <a:t>km from the high mountain region of Altai in the south and to the deep Arctic Region in the north. </a:t>
            </a:r>
            <a:endParaRPr lang="ru-RU" sz="1400" dirty="0">
              <a:solidFill>
                <a:schemeClr val="tx1">
                  <a:lumMod val="50000"/>
                  <a:lumOff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992228"/>
            <a:ext cx="4058691" cy="574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9741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9143999" cy="1384995"/>
          </a:xfrm>
          <a:prstGeom prst="rect">
            <a:avLst/>
          </a:prstGeom>
          <a:noFill/>
        </p:spPr>
        <p:txBody>
          <a:bodyPr wrap="square" rtlCol="0">
            <a:spAutoFit/>
          </a:bodyPr>
          <a:lstStyle/>
          <a:p>
            <a:endParaRPr lang="en-GB" sz="2800" b="1" dirty="0" smtClean="0"/>
          </a:p>
          <a:p>
            <a:r>
              <a:rPr lang="en-GB" sz="2800" b="1" dirty="0" smtClean="0"/>
              <a:t>Siberian Mega-transect </a:t>
            </a:r>
            <a:br>
              <a:rPr lang="en-GB" sz="2800" b="1" dirty="0" smtClean="0"/>
            </a:br>
            <a:endParaRPr lang="en-GB" sz="2800" i="1" dirty="0"/>
          </a:p>
        </p:txBody>
      </p:sp>
      <p:grpSp>
        <p:nvGrpSpPr>
          <p:cNvPr id="20" name="Group 19"/>
          <p:cNvGrpSpPr/>
          <p:nvPr/>
        </p:nvGrpSpPr>
        <p:grpSpPr>
          <a:xfrm>
            <a:off x="3040724" y="1577006"/>
            <a:ext cx="1503578" cy="4240187"/>
            <a:chOff x="3816568" y="2114014"/>
            <a:chExt cx="1503578" cy="4240187"/>
          </a:xfrm>
        </p:grpSpPr>
        <p:sp>
          <p:nvSpPr>
            <p:cNvPr id="5" name="TextBox 4"/>
            <p:cNvSpPr txBox="1"/>
            <p:nvPr/>
          </p:nvSpPr>
          <p:spPr>
            <a:xfrm>
              <a:off x="3848100" y="5984869"/>
              <a:ext cx="1472046" cy="369332"/>
            </a:xfrm>
            <a:prstGeom prst="rect">
              <a:avLst/>
            </a:prstGeom>
            <a:solidFill>
              <a:srgbClr val="FFC000"/>
            </a:solidFill>
            <a:ln>
              <a:solidFill>
                <a:schemeClr val="tx1"/>
              </a:solidFill>
            </a:ln>
          </p:spPr>
          <p:txBody>
            <a:bodyPr wrap="square" rtlCol="0">
              <a:spAutoFit/>
            </a:bodyPr>
            <a:lstStyle/>
            <a:p>
              <a:pPr algn="ctr"/>
              <a:r>
                <a:rPr lang="en-GB" dirty="0" smtClean="0"/>
                <a:t>Desert</a:t>
              </a:r>
              <a:endParaRPr lang="en-GB" dirty="0"/>
            </a:p>
          </p:txBody>
        </p:sp>
        <p:sp>
          <p:nvSpPr>
            <p:cNvPr id="6" name="TextBox 5"/>
            <p:cNvSpPr txBox="1"/>
            <p:nvPr/>
          </p:nvSpPr>
          <p:spPr>
            <a:xfrm>
              <a:off x="3885764" y="5114090"/>
              <a:ext cx="1371600" cy="369332"/>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GB" dirty="0" smtClean="0"/>
                <a:t>Mountain</a:t>
              </a:r>
              <a:endParaRPr lang="en-GB" dirty="0"/>
            </a:p>
          </p:txBody>
        </p:sp>
        <p:sp>
          <p:nvSpPr>
            <p:cNvPr id="7" name="TextBox 6"/>
            <p:cNvSpPr txBox="1"/>
            <p:nvPr/>
          </p:nvSpPr>
          <p:spPr>
            <a:xfrm>
              <a:off x="3822879" y="3087726"/>
              <a:ext cx="1402773" cy="369332"/>
            </a:xfrm>
            <a:prstGeom prst="rect">
              <a:avLst/>
            </a:prstGeom>
            <a:solidFill>
              <a:srgbClr val="00B050"/>
            </a:solidFill>
            <a:ln>
              <a:solidFill>
                <a:schemeClr val="tx1"/>
              </a:solidFill>
            </a:ln>
          </p:spPr>
          <p:txBody>
            <a:bodyPr wrap="square" rtlCol="0">
              <a:spAutoFit/>
            </a:bodyPr>
            <a:lstStyle/>
            <a:p>
              <a:pPr algn="ctr"/>
              <a:r>
                <a:rPr lang="en-GB" dirty="0" smtClean="0"/>
                <a:t>Taiga</a:t>
              </a:r>
              <a:endParaRPr lang="en-GB" dirty="0"/>
            </a:p>
          </p:txBody>
        </p:sp>
        <p:sp>
          <p:nvSpPr>
            <p:cNvPr id="8" name="TextBox 7"/>
            <p:cNvSpPr txBox="1"/>
            <p:nvPr/>
          </p:nvSpPr>
          <p:spPr>
            <a:xfrm>
              <a:off x="3822700" y="2114014"/>
              <a:ext cx="1371600" cy="369332"/>
            </a:xfrm>
            <a:prstGeom prst="rect">
              <a:avLst/>
            </a:prstGeom>
            <a:solidFill>
              <a:schemeClr val="bg2">
                <a:lumMod val="50000"/>
              </a:schemeClr>
            </a:solidFill>
            <a:ln>
              <a:solidFill>
                <a:schemeClr val="tx1"/>
              </a:solidFill>
            </a:ln>
          </p:spPr>
          <p:txBody>
            <a:bodyPr wrap="square" rtlCol="0">
              <a:spAutoFit/>
            </a:bodyPr>
            <a:lstStyle/>
            <a:p>
              <a:pPr algn="ctr"/>
              <a:r>
                <a:rPr lang="en-GB" dirty="0" smtClean="0"/>
                <a:t>Tundra</a:t>
              </a:r>
              <a:endParaRPr lang="en-GB" dirty="0"/>
            </a:p>
          </p:txBody>
        </p:sp>
        <p:sp>
          <p:nvSpPr>
            <p:cNvPr id="2" name="TextBox 1"/>
            <p:cNvSpPr txBox="1"/>
            <p:nvPr/>
          </p:nvSpPr>
          <p:spPr>
            <a:xfrm>
              <a:off x="3816568" y="4123381"/>
              <a:ext cx="1433946" cy="369332"/>
            </a:xfrm>
            <a:prstGeom prst="rect">
              <a:avLst/>
            </a:prstGeom>
            <a:solidFill>
              <a:schemeClr val="accent6">
                <a:lumMod val="60000"/>
                <a:lumOff val="40000"/>
              </a:schemeClr>
            </a:solidFill>
            <a:ln>
              <a:solidFill>
                <a:schemeClr val="accent6"/>
              </a:solidFill>
            </a:ln>
          </p:spPr>
          <p:txBody>
            <a:bodyPr wrap="square" rtlCol="0">
              <a:spAutoFit/>
            </a:bodyPr>
            <a:lstStyle/>
            <a:p>
              <a:pPr algn="ctr"/>
              <a:r>
                <a:rPr lang="en-GB" dirty="0" smtClean="0"/>
                <a:t>Steppes</a:t>
              </a:r>
              <a:endParaRPr lang="en-GB" dirty="0"/>
            </a:p>
          </p:txBody>
        </p:sp>
      </p:grpSp>
      <p:sp>
        <p:nvSpPr>
          <p:cNvPr id="10" name="TextBox 9"/>
          <p:cNvSpPr txBox="1"/>
          <p:nvPr/>
        </p:nvSpPr>
        <p:spPr>
          <a:xfrm>
            <a:off x="76200" y="1080394"/>
            <a:ext cx="2856186" cy="5386090"/>
          </a:xfrm>
          <a:prstGeom prst="rect">
            <a:avLst/>
          </a:prstGeom>
          <a:noFill/>
        </p:spPr>
        <p:txBody>
          <a:bodyPr wrap="square" rtlCol="0">
            <a:spAutoFit/>
          </a:bodyPr>
          <a:lstStyle/>
          <a:p>
            <a:r>
              <a:rPr lang="en-GB" sz="2400" b="1" dirty="0" smtClean="0"/>
              <a:t>Conceptual pathway</a:t>
            </a:r>
          </a:p>
          <a:p>
            <a:pPr marL="342900" indent="-342900">
              <a:buFont typeface="Arial" panose="020B0604020202020204" pitchFamily="34" charset="0"/>
              <a:buChar char="•"/>
            </a:pPr>
            <a:r>
              <a:rPr lang="en-GB" sz="2000" dirty="0" smtClean="0"/>
              <a:t>Identifying landscape units</a:t>
            </a:r>
          </a:p>
          <a:p>
            <a:pPr marL="342900" indent="-342900">
              <a:buFont typeface="Arial" panose="020B0604020202020204" pitchFamily="34" charset="0"/>
              <a:buChar char="•"/>
            </a:pPr>
            <a:r>
              <a:rPr lang="en-GB" sz="2000" dirty="0" smtClean="0"/>
              <a:t>Identifying past changes, characterising baseline conditions, projecting future changes</a:t>
            </a:r>
          </a:p>
          <a:p>
            <a:pPr marL="342900" indent="-342900">
              <a:buFont typeface="Arial" panose="020B0604020202020204" pitchFamily="34" charset="0"/>
              <a:buChar char="•"/>
            </a:pPr>
            <a:r>
              <a:rPr lang="en-GB" sz="2000" dirty="0" smtClean="0"/>
              <a:t>Identifying drivers of change</a:t>
            </a:r>
          </a:p>
          <a:p>
            <a:pPr marL="342900" indent="-342900">
              <a:buFont typeface="Arial" panose="020B0604020202020204" pitchFamily="34" charset="0"/>
              <a:buChar char="•"/>
            </a:pPr>
            <a:r>
              <a:rPr lang="en-GB" sz="2000" dirty="0" smtClean="0"/>
              <a:t>Quantifying consequences of change</a:t>
            </a:r>
          </a:p>
          <a:p>
            <a:pPr marL="342900" indent="-342900">
              <a:buFont typeface="Arial" panose="020B0604020202020204" pitchFamily="34" charset="0"/>
              <a:buChar char="•"/>
            </a:pPr>
            <a:r>
              <a:rPr lang="en-GB" sz="2000" dirty="0" smtClean="0"/>
              <a:t>Identifying challenges and opportunities and Innovation </a:t>
            </a:r>
            <a:endParaRPr lang="en-GB" sz="2000" dirty="0"/>
          </a:p>
        </p:txBody>
      </p:sp>
      <p:grpSp>
        <p:nvGrpSpPr>
          <p:cNvPr id="21" name="Group 20"/>
          <p:cNvGrpSpPr/>
          <p:nvPr/>
        </p:nvGrpSpPr>
        <p:grpSpPr>
          <a:xfrm>
            <a:off x="4603068" y="-2630"/>
            <a:ext cx="1850355" cy="6832076"/>
            <a:chOff x="5643624" y="76200"/>
            <a:chExt cx="1850355" cy="6832076"/>
          </a:xfrm>
        </p:grpSpPr>
        <p:pic>
          <p:nvPicPr>
            <p:cNvPr id="11" name="Picture 2" descr="C:\Terrys files\2012\photos\IMG_08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178" y="2797350"/>
              <a:ext cx="1828800" cy="13659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Terrys files\2015\Photos\Altai Desert\IMG_08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179" y="5536676"/>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Terrys files\2014\Photos\860OKMZO\IMG_0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178" y="4171783"/>
              <a:ext cx="1828801"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Terrys files\2011\photos\iPhone Backup\IMG_10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5210" y="1461210"/>
              <a:ext cx="1838768" cy="13734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Terrys files\2015\Photos\treeline Sergey Kirpotin\Latitudinal treeline 1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624" y="76200"/>
              <a:ext cx="1836466" cy="1374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4603068" y="0"/>
            <a:ext cx="3479540" cy="6858000"/>
            <a:chOff x="7525511" y="0"/>
            <a:chExt cx="3479540" cy="6858000"/>
          </a:xfrm>
        </p:grpSpPr>
        <p:sp>
          <p:nvSpPr>
            <p:cNvPr id="17" name="Rectangle 16"/>
            <p:cNvSpPr/>
            <p:nvPr/>
          </p:nvSpPr>
          <p:spPr>
            <a:xfrm>
              <a:off x="7525511" y="0"/>
              <a:ext cx="347954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7988274" y="397095"/>
              <a:ext cx="2554013" cy="523220"/>
            </a:xfrm>
            <a:prstGeom prst="rect">
              <a:avLst/>
            </a:prstGeom>
            <a:noFill/>
          </p:spPr>
          <p:txBody>
            <a:bodyPr wrap="square" rtlCol="0">
              <a:spAutoFit/>
            </a:bodyPr>
            <a:lstStyle/>
            <a:p>
              <a:r>
                <a:rPr lang="en-GB" sz="2800" dirty="0" smtClean="0"/>
                <a:t>connectedness</a:t>
              </a:r>
              <a:endParaRPr lang="en-GB" sz="2800" dirty="0"/>
            </a:p>
          </p:txBody>
        </p:sp>
      </p:gr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1069923"/>
            <a:ext cx="3732100" cy="528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960" y="6235002"/>
            <a:ext cx="980409" cy="46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5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20409" y="2272871"/>
            <a:ext cx="4572000" cy="3127862"/>
          </a:xfrm>
          <a:prstGeom prst="rect">
            <a:avLst/>
          </a:prstGeom>
        </p:spPr>
        <p:txBody>
          <a:bodyPr lIns="80091" tIns="40046" rIns="80091" bIns="40046">
            <a:spAutoFit/>
          </a:bodyPr>
          <a:lstStyle/>
          <a:p>
            <a:pPr defTabSz="953850" eaLnBrk="0" fontAlgn="base" hangingPunct="0">
              <a:spcBef>
                <a:spcPct val="0"/>
              </a:spcBef>
              <a:spcAft>
                <a:spcPct val="0"/>
              </a:spcAft>
            </a:pPr>
            <a:r>
              <a:rPr lang="en-US" altLang="en-US" b="1" dirty="0">
                <a:solidFill>
                  <a:srgbClr val="002060"/>
                </a:solidFill>
                <a:latin typeface="Calibri" pitchFamily="34" charset="0"/>
              </a:rPr>
              <a:t>INTERACT is an infrastructure project, a </a:t>
            </a:r>
            <a:r>
              <a:rPr lang="en-US" altLang="en-US" b="1" dirty="0" err="1">
                <a:solidFill>
                  <a:srgbClr val="002060"/>
                </a:solidFill>
                <a:latin typeface="Calibri" pitchFamily="34" charset="0"/>
              </a:rPr>
              <a:t>circumarctic</a:t>
            </a:r>
            <a:r>
              <a:rPr lang="en-US" altLang="en-US" b="1" dirty="0">
                <a:solidFill>
                  <a:srgbClr val="002060"/>
                </a:solidFill>
                <a:latin typeface="Calibri" pitchFamily="34" charset="0"/>
              </a:rPr>
              <a:t> network of currently </a:t>
            </a:r>
            <a:r>
              <a:rPr lang="en-US" altLang="en-US" b="1" dirty="0" smtClean="0">
                <a:solidFill>
                  <a:srgbClr val="002060"/>
                </a:solidFill>
                <a:latin typeface="Calibri" pitchFamily="34" charset="0"/>
              </a:rPr>
              <a:t>76 </a:t>
            </a:r>
            <a:r>
              <a:rPr lang="en-US" altLang="en-US" b="1" dirty="0">
                <a:solidFill>
                  <a:srgbClr val="002060"/>
                </a:solidFill>
                <a:latin typeface="Calibri" pitchFamily="34" charset="0"/>
              </a:rPr>
              <a:t>terrestrial field bases in northern Europe, Russia, US, Canada, Greenland, Iceland, the Faroe Islands and Scotland as well as stations in northern alpine areas. INTERACT specifically seeks to build capacity for research and monitoring in the European Arctic and beyond, and is offering access to numerous research stations through the Transnational Access program.</a:t>
            </a: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59" y="1796563"/>
            <a:ext cx="2725824" cy="321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8"/>
          <p:cNvGrpSpPr>
            <a:grpSpLocks/>
          </p:cNvGrpSpPr>
          <p:nvPr/>
        </p:nvGrpSpPr>
        <p:grpSpPr bwMode="auto">
          <a:xfrm>
            <a:off x="1105452" y="716401"/>
            <a:ext cx="1643911" cy="663631"/>
            <a:chOff x="1474" y="1162"/>
            <a:chExt cx="3039" cy="1542"/>
          </a:xfrm>
        </p:grpSpPr>
        <p:grpSp>
          <p:nvGrpSpPr>
            <p:cNvPr id="7" name="Group 9"/>
            <p:cNvGrpSpPr>
              <a:grpSpLocks/>
            </p:cNvGrpSpPr>
            <p:nvPr/>
          </p:nvGrpSpPr>
          <p:grpSpPr bwMode="auto">
            <a:xfrm>
              <a:off x="1604" y="1162"/>
              <a:ext cx="2767" cy="907"/>
              <a:chOff x="567" y="1253"/>
              <a:chExt cx="4082" cy="907"/>
            </a:xfrm>
          </p:grpSpPr>
          <p:sp>
            <p:nvSpPr>
              <p:cNvPr id="12" name="Line 10"/>
              <p:cNvSpPr>
                <a:spLocks noChangeShapeType="1"/>
              </p:cNvSpPr>
              <p:nvPr/>
            </p:nvSpPr>
            <p:spPr bwMode="auto">
              <a:xfrm flipV="1">
                <a:off x="567" y="1253"/>
                <a:ext cx="317" cy="907"/>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3" name="Line 11"/>
              <p:cNvSpPr>
                <a:spLocks noChangeShapeType="1"/>
              </p:cNvSpPr>
              <p:nvPr/>
            </p:nvSpPr>
            <p:spPr bwMode="auto">
              <a:xfrm>
                <a:off x="884" y="1253"/>
                <a:ext cx="272" cy="453"/>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4" name="Line 12"/>
              <p:cNvSpPr>
                <a:spLocks noChangeShapeType="1"/>
              </p:cNvSpPr>
              <p:nvPr/>
            </p:nvSpPr>
            <p:spPr bwMode="auto">
              <a:xfrm flipV="1">
                <a:off x="1156" y="1480"/>
                <a:ext cx="182" cy="226"/>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5" name="Line 13"/>
              <p:cNvSpPr>
                <a:spLocks noChangeShapeType="1"/>
              </p:cNvSpPr>
              <p:nvPr/>
            </p:nvSpPr>
            <p:spPr bwMode="auto">
              <a:xfrm>
                <a:off x="1338" y="1480"/>
                <a:ext cx="363" cy="589"/>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6" name="Line 14"/>
              <p:cNvSpPr>
                <a:spLocks noChangeShapeType="1"/>
              </p:cNvSpPr>
              <p:nvPr/>
            </p:nvSpPr>
            <p:spPr bwMode="auto">
              <a:xfrm>
                <a:off x="1701" y="2069"/>
                <a:ext cx="816"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7" name="Line 15"/>
              <p:cNvSpPr>
                <a:spLocks noChangeShapeType="1"/>
              </p:cNvSpPr>
              <p:nvPr/>
            </p:nvSpPr>
            <p:spPr bwMode="auto">
              <a:xfrm>
                <a:off x="2517" y="2069"/>
                <a:ext cx="771"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8" name="Line 16"/>
              <p:cNvSpPr>
                <a:spLocks noChangeShapeType="1"/>
              </p:cNvSpPr>
              <p:nvPr/>
            </p:nvSpPr>
            <p:spPr bwMode="auto">
              <a:xfrm flipV="1">
                <a:off x="3288" y="1888"/>
                <a:ext cx="0"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19" name="Line 17"/>
              <p:cNvSpPr>
                <a:spLocks noChangeShapeType="1"/>
              </p:cNvSpPr>
              <p:nvPr/>
            </p:nvSpPr>
            <p:spPr bwMode="auto">
              <a:xfrm flipV="1">
                <a:off x="3288" y="1797"/>
                <a:ext cx="136"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0" name="Line 18"/>
              <p:cNvSpPr>
                <a:spLocks noChangeShapeType="1"/>
              </p:cNvSpPr>
              <p:nvPr/>
            </p:nvSpPr>
            <p:spPr bwMode="auto">
              <a:xfrm>
                <a:off x="3424" y="1797"/>
                <a:ext cx="182"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1" name="Line 19"/>
              <p:cNvSpPr>
                <a:spLocks noChangeShapeType="1"/>
              </p:cNvSpPr>
              <p:nvPr/>
            </p:nvSpPr>
            <p:spPr bwMode="auto">
              <a:xfrm>
                <a:off x="3606" y="1888"/>
                <a:ext cx="0"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2" name="Line 20"/>
              <p:cNvSpPr>
                <a:spLocks noChangeShapeType="1"/>
              </p:cNvSpPr>
              <p:nvPr/>
            </p:nvSpPr>
            <p:spPr bwMode="auto">
              <a:xfrm>
                <a:off x="3606" y="2069"/>
                <a:ext cx="136"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3" name="Line 21"/>
              <p:cNvSpPr>
                <a:spLocks noChangeShapeType="1"/>
              </p:cNvSpPr>
              <p:nvPr/>
            </p:nvSpPr>
            <p:spPr bwMode="auto">
              <a:xfrm flipV="1">
                <a:off x="3742" y="1616"/>
                <a:ext cx="0" cy="453"/>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4" name="Line 22"/>
              <p:cNvSpPr>
                <a:spLocks noChangeShapeType="1"/>
              </p:cNvSpPr>
              <p:nvPr/>
            </p:nvSpPr>
            <p:spPr bwMode="auto">
              <a:xfrm flipV="1">
                <a:off x="3742" y="1344"/>
                <a:ext cx="45" cy="272"/>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5" name="Line 23"/>
              <p:cNvSpPr>
                <a:spLocks noChangeShapeType="1"/>
              </p:cNvSpPr>
              <p:nvPr/>
            </p:nvSpPr>
            <p:spPr bwMode="auto">
              <a:xfrm>
                <a:off x="3787" y="1344"/>
                <a:ext cx="46" cy="272"/>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6" name="Line 24"/>
              <p:cNvSpPr>
                <a:spLocks noChangeShapeType="1"/>
              </p:cNvSpPr>
              <p:nvPr/>
            </p:nvSpPr>
            <p:spPr bwMode="auto">
              <a:xfrm>
                <a:off x="3833" y="1616"/>
                <a:ext cx="0" cy="317"/>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7" name="Line 25"/>
              <p:cNvSpPr>
                <a:spLocks noChangeShapeType="1"/>
              </p:cNvSpPr>
              <p:nvPr/>
            </p:nvSpPr>
            <p:spPr bwMode="auto">
              <a:xfrm flipV="1">
                <a:off x="3833" y="1752"/>
                <a:ext cx="90"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8" name="Line 26"/>
              <p:cNvSpPr>
                <a:spLocks noChangeShapeType="1"/>
              </p:cNvSpPr>
              <p:nvPr/>
            </p:nvSpPr>
            <p:spPr bwMode="auto">
              <a:xfrm>
                <a:off x="3923" y="1752"/>
                <a:ext cx="91"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29" name="Line 27"/>
              <p:cNvSpPr>
                <a:spLocks noChangeShapeType="1"/>
              </p:cNvSpPr>
              <p:nvPr/>
            </p:nvSpPr>
            <p:spPr bwMode="auto">
              <a:xfrm>
                <a:off x="4014" y="1933"/>
                <a:ext cx="0" cy="136"/>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0" name="Line 28"/>
              <p:cNvSpPr>
                <a:spLocks noChangeShapeType="1"/>
              </p:cNvSpPr>
              <p:nvPr/>
            </p:nvSpPr>
            <p:spPr bwMode="auto">
              <a:xfrm>
                <a:off x="4014" y="2069"/>
                <a:ext cx="91"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1" name="Line 29"/>
              <p:cNvSpPr>
                <a:spLocks noChangeShapeType="1"/>
              </p:cNvSpPr>
              <p:nvPr/>
            </p:nvSpPr>
            <p:spPr bwMode="auto">
              <a:xfrm flipV="1">
                <a:off x="4105" y="1888"/>
                <a:ext cx="0" cy="18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2" name="Line 30"/>
              <p:cNvSpPr>
                <a:spLocks noChangeShapeType="1"/>
              </p:cNvSpPr>
              <p:nvPr/>
            </p:nvSpPr>
            <p:spPr bwMode="auto">
              <a:xfrm flipV="1">
                <a:off x="4105" y="1797"/>
                <a:ext cx="136"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3" name="Line 31"/>
              <p:cNvSpPr>
                <a:spLocks noChangeShapeType="1"/>
              </p:cNvSpPr>
              <p:nvPr/>
            </p:nvSpPr>
            <p:spPr bwMode="auto">
              <a:xfrm>
                <a:off x="4241" y="1797"/>
                <a:ext cx="0"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4" name="Line 32"/>
              <p:cNvSpPr>
                <a:spLocks noChangeShapeType="1"/>
              </p:cNvSpPr>
              <p:nvPr/>
            </p:nvSpPr>
            <p:spPr bwMode="auto">
              <a:xfrm flipV="1">
                <a:off x="4241" y="1797"/>
                <a:ext cx="136"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5" name="Line 33"/>
              <p:cNvSpPr>
                <a:spLocks noChangeShapeType="1"/>
              </p:cNvSpPr>
              <p:nvPr/>
            </p:nvSpPr>
            <p:spPr bwMode="auto">
              <a:xfrm>
                <a:off x="4377" y="1797"/>
                <a:ext cx="0"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6" name="Line 34"/>
              <p:cNvSpPr>
                <a:spLocks noChangeShapeType="1"/>
              </p:cNvSpPr>
              <p:nvPr/>
            </p:nvSpPr>
            <p:spPr bwMode="auto">
              <a:xfrm flipV="1">
                <a:off x="4377" y="1797"/>
                <a:ext cx="136"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7" name="Line 35"/>
              <p:cNvSpPr>
                <a:spLocks noChangeShapeType="1"/>
              </p:cNvSpPr>
              <p:nvPr/>
            </p:nvSpPr>
            <p:spPr bwMode="auto">
              <a:xfrm>
                <a:off x="4513" y="1797"/>
                <a:ext cx="0" cy="91"/>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8" name="Line 36"/>
              <p:cNvSpPr>
                <a:spLocks noChangeShapeType="1"/>
              </p:cNvSpPr>
              <p:nvPr/>
            </p:nvSpPr>
            <p:spPr bwMode="auto">
              <a:xfrm>
                <a:off x="4513" y="1888"/>
                <a:ext cx="45"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39" name="Line 37"/>
              <p:cNvSpPr>
                <a:spLocks noChangeShapeType="1"/>
              </p:cNvSpPr>
              <p:nvPr/>
            </p:nvSpPr>
            <p:spPr bwMode="auto">
              <a:xfrm flipV="1">
                <a:off x="4558" y="1480"/>
                <a:ext cx="46" cy="408"/>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40" name="Line 38"/>
              <p:cNvSpPr>
                <a:spLocks noChangeShapeType="1"/>
              </p:cNvSpPr>
              <p:nvPr/>
            </p:nvSpPr>
            <p:spPr bwMode="auto">
              <a:xfrm>
                <a:off x="4604" y="1480"/>
                <a:ext cx="45" cy="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sp>
            <p:nvSpPr>
              <p:cNvPr id="41" name="Line 39"/>
              <p:cNvSpPr>
                <a:spLocks noChangeShapeType="1"/>
              </p:cNvSpPr>
              <p:nvPr/>
            </p:nvSpPr>
            <p:spPr bwMode="auto">
              <a:xfrm>
                <a:off x="4649" y="1480"/>
                <a:ext cx="0" cy="680"/>
              </a:xfrm>
              <a:prstGeom prst="line">
                <a:avLst/>
              </a:prstGeom>
              <a:noFill/>
              <a:ln w="38100">
                <a:solidFill>
                  <a:srgbClr val="EEECE1"/>
                </a:solidFill>
                <a:round/>
                <a:headEnd/>
                <a:tailEnd/>
              </a:ln>
              <a:extLst>
                <a:ext uri="{909E8E84-426E-40DD-AFC4-6F175D3DCCD1}">
                  <a14:hiddenFill xmlns:a14="http://schemas.microsoft.com/office/drawing/2010/main">
                    <a:noFill/>
                  </a14:hiddenFill>
                </a:ext>
              </a:extLst>
            </p:spPr>
            <p:txBody>
              <a:bodyPr/>
              <a:lstStyle/>
              <a:p>
                <a:pPr defTabSz="953850" eaLnBrk="0" fontAlgn="base" hangingPunct="0">
                  <a:spcBef>
                    <a:spcPct val="0"/>
                  </a:spcBef>
                  <a:spcAft>
                    <a:spcPct val="0"/>
                  </a:spcAft>
                  <a:defRPr/>
                </a:pPr>
                <a:endParaRPr lang="ru-RU" kern="0">
                  <a:solidFill>
                    <a:prstClr val="black"/>
                  </a:solidFill>
                </a:endParaRPr>
              </a:p>
            </p:txBody>
          </p:sp>
        </p:grpSp>
        <p:grpSp>
          <p:nvGrpSpPr>
            <p:cNvPr id="8" name="Group 40"/>
            <p:cNvGrpSpPr>
              <a:grpSpLocks/>
            </p:cNvGrpSpPr>
            <p:nvPr/>
          </p:nvGrpSpPr>
          <p:grpSpPr bwMode="auto">
            <a:xfrm>
              <a:off x="1474" y="2115"/>
              <a:ext cx="3039" cy="589"/>
              <a:chOff x="1837" y="2341"/>
              <a:chExt cx="3039" cy="589"/>
            </a:xfrm>
          </p:grpSpPr>
          <p:sp>
            <p:nvSpPr>
              <p:cNvPr id="9" name="WordArt 41"/>
              <p:cNvSpPr>
                <a:spLocks noChangeArrowheads="1" noChangeShapeType="1" noTextEdit="1"/>
              </p:cNvSpPr>
              <p:nvPr/>
            </p:nvSpPr>
            <p:spPr bwMode="auto">
              <a:xfrm>
                <a:off x="1837" y="2341"/>
                <a:ext cx="3039" cy="589"/>
              </a:xfrm>
              <a:prstGeom prst="rect">
                <a:avLst/>
              </a:prstGeom>
            </p:spPr>
            <p:txBody>
              <a:bodyPr wrap="none" fromWordArt="1">
                <a:prstTxWarp prst="textPlain">
                  <a:avLst>
                    <a:gd name="adj" fmla="val 50000"/>
                  </a:avLst>
                </a:prstTxWarp>
              </a:bodyPr>
              <a:lstStyle/>
              <a:p>
                <a:pPr algn="ctr" defTabSz="953850" eaLnBrk="0" fontAlgn="base" hangingPunct="0">
                  <a:spcBef>
                    <a:spcPct val="0"/>
                  </a:spcBef>
                  <a:spcAft>
                    <a:spcPct val="0"/>
                  </a:spcAft>
                  <a:defRPr/>
                </a:pPr>
                <a:r>
                  <a:rPr lang="en-GB" sz="3800" kern="10" dirty="0">
                    <a:ln w="9525">
                      <a:solidFill>
                        <a:srgbClr val="000000"/>
                      </a:solidFill>
                      <a:round/>
                      <a:headEnd/>
                      <a:tailEnd/>
                    </a:ln>
                    <a:gradFill rotWithShape="1">
                      <a:gsLst>
                        <a:gs pos="0">
                          <a:srgbClr val="B2B2B2"/>
                        </a:gs>
                        <a:gs pos="100000">
                          <a:srgbClr val="525252"/>
                        </a:gs>
                      </a:gsLst>
                      <a:lin ang="5400000" scaled="1"/>
                    </a:gradFill>
                    <a:latin typeface="Arial Black"/>
                  </a:rPr>
                  <a:t>INTER     ACT</a:t>
                </a:r>
                <a:endParaRPr lang="ru-RU" sz="3800" kern="10" dirty="0">
                  <a:ln w="9525">
                    <a:solidFill>
                      <a:srgbClr val="000000"/>
                    </a:solidFill>
                    <a:round/>
                    <a:headEnd/>
                    <a:tailEnd/>
                  </a:ln>
                  <a:gradFill rotWithShape="1">
                    <a:gsLst>
                      <a:gs pos="0">
                        <a:srgbClr val="B2B2B2"/>
                      </a:gs>
                      <a:gs pos="100000">
                        <a:srgbClr val="525252"/>
                      </a:gs>
                    </a:gsLst>
                    <a:lin ang="5400000" scaled="1"/>
                  </a:gradFill>
                  <a:latin typeface="Arial Black"/>
                </a:endParaRPr>
              </a:p>
            </p:txBody>
          </p:sp>
          <p:sp>
            <p:nvSpPr>
              <p:cNvPr id="10" name="AutoShape 42"/>
              <p:cNvSpPr>
                <a:spLocks noChangeArrowheads="1"/>
              </p:cNvSpPr>
              <p:nvPr/>
            </p:nvSpPr>
            <p:spPr bwMode="auto">
              <a:xfrm>
                <a:off x="3310" y="2432"/>
                <a:ext cx="615" cy="136"/>
              </a:xfrm>
              <a:prstGeom prst="rightArrow">
                <a:avLst>
                  <a:gd name="adj1" fmla="val 50000"/>
                  <a:gd name="adj2" fmla="val 113051"/>
                </a:avLst>
              </a:prstGeom>
              <a:gradFill rotWithShape="1">
                <a:gsLst>
                  <a:gs pos="0">
                    <a:srgbClr val="B2B2B2"/>
                  </a:gs>
                  <a:gs pos="100000">
                    <a:srgbClr val="525252"/>
                  </a:gs>
                </a:gsLst>
                <a:lin ang="5400000" scaled="1"/>
              </a:gradFill>
              <a:ln w="9525">
                <a:solidFill>
                  <a:sysClr val="windowText" lastClr="000000"/>
                </a:solidFill>
                <a:miter lim="800000"/>
                <a:headEnd/>
                <a:tailEnd/>
              </a:ln>
            </p:spPr>
            <p:txBody>
              <a:bodyPr wrap="none" anchor="ctr"/>
              <a:lstStyle>
                <a:lvl1pPr>
                  <a:defRPr sz="2100">
                    <a:solidFill>
                      <a:schemeClr val="tx1"/>
                    </a:solidFill>
                    <a:latin typeface="Calibri" pitchFamily="34" charset="0"/>
                  </a:defRPr>
                </a:lvl1pPr>
                <a:lvl2pPr marL="742950" indent="-285750">
                  <a:defRPr sz="2100">
                    <a:solidFill>
                      <a:schemeClr val="tx1"/>
                    </a:solidFill>
                    <a:latin typeface="Calibri" pitchFamily="34" charset="0"/>
                  </a:defRPr>
                </a:lvl2pPr>
                <a:lvl3pPr marL="1143000" indent="-228600">
                  <a:defRPr sz="2100">
                    <a:solidFill>
                      <a:schemeClr val="tx1"/>
                    </a:solidFill>
                    <a:latin typeface="Calibri" pitchFamily="34" charset="0"/>
                  </a:defRPr>
                </a:lvl3pPr>
                <a:lvl4pPr marL="1600200" indent="-228600">
                  <a:defRPr sz="2100">
                    <a:solidFill>
                      <a:schemeClr val="tx1"/>
                    </a:solidFill>
                    <a:latin typeface="Calibri" pitchFamily="34" charset="0"/>
                  </a:defRPr>
                </a:lvl4pPr>
                <a:lvl5pPr marL="2057400" indent="-228600">
                  <a:defRPr sz="2100">
                    <a:solidFill>
                      <a:schemeClr val="tx1"/>
                    </a:solidFill>
                    <a:latin typeface="Calibri" pitchFamily="34" charset="0"/>
                  </a:defRPr>
                </a:lvl5pPr>
                <a:lvl6pPr marL="2514600" indent="-228600" defTabSz="1089025" eaLnBrk="0" fontAlgn="base" hangingPunct="0">
                  <a:spcBef>
                    <a:spcPct val="0"/>
                  </a:spcBef>
                  <a:spcAft>
                    <a:spcPct val="0"/>
                  </a:spcAft>
                  <a:defRPr sz="2100">
                    <a:solidFill>
                      <a:schemeClr val="tx1"/>
                    </a:solidFill>
                    <a:latin typeface="Calibri" pitchFamily="34" charset="0"/>
                  </a:defRPr>
                </a:lvl6pPr>
                <a:lvl7pPr marL="2971800" indent="-228600" defTabSz="1089025" eaLnBrk="0" fontAlgn="base" hangingPunct="0">
                  <a:spcBef>
                    <a:spcPct val="0"/>
                  </a:spcBef>
                  <a:spcAft>
                    <a:spcPct val="0"/>
                  </a:spcAft>
                  <a:defRPr sz="2100">
                    <a:solidFill>
                      <a:schemeClr val="tx1"/>
                    </a:solidFill>
                    <a:latin typeface="Calibri" pitchFamily="34" charset="0"/>
                  </a:defRPr>
                </a:lvl7pPr>
                <a:lvl8pPr marL="3429000" indent="-228600" defTabSz="1089025" eaLnBrk="0" fontAlgn="base" hangingPunct="0">
                  <a:spcBef>
                    <a:spcPct val="0"/>
                  </a:spcBef>
                  <a:spcAft>
                    <a:spcPct val="0"/>
                  </a:spcAft>
                  <a:defRPr sz="2100">
                    <a:solidFill>
                      <a:schemeClr val="tx1"/>
                    </a:solidFill>
                    <a:latin typeface="Calibri" pitchFamily="34" charset="0"/>
                  </a:defRPr>
                </a:lvl8pPr>
                <a:lvl9pPr marL="3886200" indent="-228600" defTabSz="1089025" eaLnBrk="0" fontAlgn="base" hangingPunct="0">
                  <a:spcBef>
                    <a:spcPct val="0"/>
                  </a:spcBef>
                  <a:spcAft>
                    <a:spcPct val="0"/>
                  </a:spcAft>
                  <a:defRPr sz="2100">
                    <a:solidFill>
                      <a:schemeClr val="tx1"/>
                    </a:solidFill>
                    <a:latin typeface="Calibri" pitchFamily="34" charset="0"/>
                  </a:defRPr>
                </a:lvl9pPr>
              </a:lstStyle>
              <a:p>
                <a:pPr algn="ctr" defTabSz="953850" eaLnBrk="0" fontAlgn="base" hangingPunct="0">
                  <a:spcBef>
                    <a:spcPct val="0"/>
                  </a:spcBef>
                  <a:spcAft>
                    <a:spcPct val="0"/>
                  </a:spcAft>
                  <a:defRPr/>
                </a:pPr>
                <a:endParaRPr lang="en-US" altLang="en-US" kern="0">
                  <a:solidFill>
                    <a:prstClr val="black"/>
                  </a:solidFill>
                </a:endParaRPr>
              </a:p>
            </p:txBody>
          </p:sp>
          <p:sp>
            <p:nvSpPr>
              <p:cNvPr id="11" name="AutoShape 43"/>
              <p:cNvSpPr>
                <a:spLocks noChangeArrowheads="1"/>
              </p:cNvSpPr>
              <p:nvPr/>
            </p:nvSpPr>
            <p:spPr bwMode="auto">
              <a:xfrm rot="10800000">
                <a:off x="3300" y="2659"/>
                <a:ext cx="615" cy="136"/>
              </a:xfrm>
              <a:prstGeom prst="rightArrow">
                <a:avLst>
                  <a:gd name="adj1" fmla="val 50000"/>
                  <a:gd name="adj2" fmla="val 113051"/>
                </a:avLst>
              </a:prstGeom>
              <a:gradFill rotWithShape="1">
                <a:gsLst>
                  <a:gs pos="0">
                    <a:srgbClr val="B2B2B2"/>
                  </a:gs>
                  <a:gs pos="100000">
                    <a:srgbClr val="525252"/>
                  </a:gs>
                </a:gsLst>
                <a:lin ang="5400000" scaled="1"/>
              </a:gradFill>
              <a:ln w="9525">
                <a:solidFill>
                  <a:sysClr val="windowText" lastClr="000000"/>
                </a:solidFill>
                <a:miter lim="800000"/>
                <a:headEnd/>
                <a:tailEnd/>
              </a:ln>
            </p:spPr>
            <p:txBody>
              <a:bodyPr rot="10800000" wrap="none" anchor="ctr"/>
              <a:lstStyle>
                <a:lvl1pPr>
                  <a:defRPr sz="2100">
                    <a:solidFill>
                      <a:schemeClr val="tx1"/>
                    </a:solidFill>
                    <a:latin typeface="Calibri" pitchFamily="34" charset="0"/>
                  </a:defRPr>
                </a:lvl1pPr>
                <a:lvl2pPr marL="742950" indent="-285750">
                  <a:defRPr sz="2100">
                    <a:solidFill>
                      <a:schemeClr val="tx1"/>
                    </a:solidFill>
                    <a:latin typeface="Calibri" pitchFamily="34" charset="0"/>
                  </a:defRPr>
                </a:lvl2pPr>
                <a:lvl3pPr marL="1143000" indent="-228600">
                  <a:defRPr sz="2100">
                    <a:solidFill>
                      <a:schemeClr val="tx1"/>
                    </a:solidFill>
                    <a:latin typeface="Calibri" pitchFamily="34" charset="0"/>
                  </a:defRPr>
                </a:lvl3pPr>
                <a:lvl4pPr marL="1600200" indent="-228600">
                  <a:defRPr sz="2100">
                    <a:solidFill>
                      <a:schemeClr val="tx1"/>
                    </a:solidFill>
                    <a:latin typeface="Calibri" pitchFamily="34" charset="0"/>
                  </a:defRPr>
                </a:lvl4pPr>
                <a:lvl5pPr marL="2057400" indent="-228600">
                  <a:defRPr sz="2100">
                    <a:solidFill>
                      <a:schemeClr val="tx1"/>
                    </a:solidFill>
                    <a:latin typeface="Calibri" pitchFamily="34" charset="0"/>
                  </a:defRPr>
                </a:lvl5pPr>
                <a:lvl6pPr marL="2514600" indent="-228600" defTabSz="1089025" eaLnBrk="0" fontAlgn="base" hangingPunct="0">
                  <a:spcBef>
                    <a:spcPct val="0"/>
                  </a:spcBef>
                  <a:spcAft>
                    <a:spcPct val="0"/>
                  </a:spcAft>
                  <a:defRPr sz="2100">
                    <a:solidFill>
                      <a:schemeClr val="tx1"/>
                    </a:solidFill>
                    <a:latin typeface="Calibri" pitchFamily="34" charset="0"/>
                  </a:defRPr>
                </a:lvl6pPr>
                <a:lvl7pPr marL="2971800" indent="-228600" defTabSz="1089025" eaLnBrk="0" fontAlgn="base" hangingPunct="0">
                  <a:spcBef>
                    <a:spcPct val="0"/>
                  </a:spcBef>
                  <a:spcAft>
                    <a:spcPct val="0"/>
                  </a:spcAft>
                  <a:defRPr sz="2100">
                    <a:solidFill>
                      <a:schemeClr val="tx1"/>
                    </a:solidFill>
                    <a:latin typeface="Calibri" pitchFamily="34" charset="0"/>
                  </a:defRPr>
                </a:lvl7pPr>
                <a:lvl8pPr marL="3429000" indent="-228600" defTabSz="1089025" eaLnBrk="0" fontAlgn="base" hangingPunct="0">
                  <a:spcBef>
                    <a:spcPct val="0"/>
                  </a:spcBef>
                  <a:spcAft>
                    <a:spcPct val="0"/>
                  </a:spcAft>
                  <a:defRPr sz="2100">
                    <a:solidFill>
                      <a:schemeClr val="tx1"/>
                    </a:solidFill>
                    <a:latin typeface="Calibri" pitchFamily="34" charset="0"/>
                  </a:defRPr>
                </a:lvl8pPr>
                <a:lvl9pPr marL="3886200" indent="-228600" defTabSz="1089025" eaLnBrk="0" fontAlgn="base" hangingPunct="0">
                  <a:spcBef>
                    <a:spcPct val="0"/>
                  </a:spcBef>
                  <a:spcAft>
                    <a:spcPct val="0"/>
                  </a:spcAft>
                  <a:defRPr sz="2100">
                    <a:solidFill>
                      <a:schemeClr val="tx1"/>
                    </a:solidFill>
                    <a:latin typeface="Calibri" pitchFamily="34" charset="0"/>
                  </a:defRPr>
                </a:lvl9pPr>
              </a:lstStyle>
              <a:p>
                <a:pPr algn="ctr" defTabSz="953850" eaLnBrk="0" fontAlgn="base" hangingPunct="0">
                  <a:spcBef>
                    <a:spcPct val="0"/>
                  </a:spcBef>
                  <a:spcAft>
                    <a:spcPct val="0"/>
                  </a:spcAft>
                  <a:defRPr/>
                </a:pPr>
                <a:endParaRPr lang="en-US" altLang="en-US" kern="0">
                  <a:solidFill>
                    <a:prstClr val="black"/>
                  </a:solidFill>
                </a:endParaRPr>
              </a:p>
            </p:txBody>
          </p:sp>
        </p:grpSp>
      </p:grpSp>
      <p:pic>
        <p:nvPicPr>
          <p:cNvPr id="43" name="Picture 6" descr="C:\Users\пользователь\Desktop\tsu_logo_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886" y="5718599"/>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765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пользователь\Desktop\Japan September 2017\What is scienc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857979"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63888" y="5157192"/>
            <a:ext cx="5040560" cy="923330"/>
          </a:xfrm>
          <a:prstGeom prst="rect">
            <a:avLst/>
          </a:prstGeom>
        </p:spPr>
        <p:txBody>
          <a:bodyPr wrap="square">
            <a:spAutoFit/>
          </a:bodyPr>
          <a:lstStyle/>
          <a:p>
            <a:r>
              <a:rPr lang="en-US" dirty="0" smtClean="0"/>
              <a:t>“Science </a:t>
            </a:r>
            <a:r>
              <a:rPr lang="en-US" dirty="0"/>
              <a:t>is the best way to satisfy your own curiosity </a:t>
            </a:r>
            <a:r>
              <a:rPr lang="en-US" dirty="0" smtClean="0"/>
              <a:t>using State funding”.</a:t>
            </a:r>
            <a:r>
              <a:rPr lang="ru-RU" dirty="0" smtClean="0"/>
              <a:t>        </a:t>
            </a:r>
            <a:r>
              <a:rPr lang="en-US" dirty="0" smtClean="0"/>
              <a:t>Lev </a:t>
            </a:r>
            <a:r>
              <a:rPr lang="en-US" dirty="0" err="1" smtClean="0"/>
              <a:t>Artsimovich</a:t>
            </a:r>
            <a:endParaRPr lang="en-US" dirty="0" smtClean="0"/>
          </a:p>
          <a:p>
            <a:r>
              <a:rPr lang="en-US" dirty="0" smtClean="0"/>
              <a:t>                                                famous Soviet Physicist </a:t>
            </a:r>
            <a:endParaRPr lang="ru-RU" dirty="0"/>
          </a:p>
        </p:txBody>
      </p:sp>
    </p:spTree>
    <p:extLst>
      <p:ext uri="{BB962C8B-B14F-4D97-AF65-F5344CB8AC3E}">
        <p14:creationId xmlns:p14="http://schemas.microsoft.com/office/powerpoint/2010/main" val="3753961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4338" y="331520"/>
            <a:ext cx="8383810" cy="492443"/>
          </a:xfrm>
          <a:prstGeom prst="rect">
            <a:avLst/>
          </a:prstGeom>
        </p:spPr>
        <p:txBody>
          <a:bodyPr vert="horz" wrap="square" lIns="0" tIns="0" rIns="0" bIns="0" rtlCol="0">
            <a:spAutoFit/>
          </a:bodyPr>
          <a:lstStyle/>
          <a:p>
            <a:pPr algn="ctr"/>
            <a:r>
              <a:rPr lang="en-GB" sz="3200" dirty="0"/>
              <a:t>Affiliate networks</a:t>
            </a:r>
          </a:p>
        </p:txBody>
      </p:sp>
      <p:sp>
        <p:nvSpPr>
          <p:cNvPr id="3" name="object 3"/>
          <p:cNvSpPr/>
          <p:nvPr/>
        </p:nvSpPr>
        <p:spPr>
          <a:xfrm>
            <a:off x="652372" y="1880096"/>
            <a:ext cx="6806839" cy="74789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673314" y="1129402"/>
            <a:ext cx="988073" cy="446294"/>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5" name="object 5"/>
          <p:cNvSpPr/>
          <p:nvPr/>
        </p:nvSpPr>
        <p:spPr>
          <a:xfrm>
            <a:off x="5353910" y="1158133"/>
            <a:ext cx="1765714" cy="591815"/>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7411444" y="1129410"/>
            <a:ext cx="942320" cy="797531"/>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7" name="object 7"/>
          <p:cNvSpPr/>
          <p:nvPr/>
        </p:nvSpPr>
        <p:spPr>
          <a:xfrm>
            <a:off x="804890" y="2899258"/>
            <a:ext cx="1912084" cy="582198"/>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8" name="object 8"/>
          <p:cNvSpPr/>
          <p:nvPr/>
        </p:nvSpPr>
        <p:spPr>
          <a:xfrm>
            <a:off x="2977610" y="2718138"/>
            <a:ext cx="487630" cy="870256"/>
          </a:xfrm>
          <a:prstGeom prst="rect">
            <a:avLst/>
          </a:prstGeom>
          <a:blipFill>
            <a:blip r:embed="rId7" cstate="print"/>
            <a:stretch>
              <a:fillRect/>
            </a:stretch>
          </a:blipFill>
        </p:spPr>
        <p:txBody>
          <a:bodyPr wrap="square" lIns="0" tIns="0" rIns="0" bIns="0" rtlCol="0"/>
          <a:lstStyle/>
          <a:p>
            <a:endParaRPr>
              <a:solidFill>
                <a:prstClr val="black"/>
              </a:solidFill>
            </a:endParaRPr>
          </a:p>
        </p:txBody>
      </p:sp>
      <p:sp>
        <p:nvSpPr>
          <p:cNvPr id="9" name="object 9"/>
          <p:cNvSpPr/>
          <p:nvPr/>
        </p:nvSpPr>
        <p:spPr>
          <a:xfrm>
            <a:off x="3760036" y="2830505"/>
            <a:ext cx="1792419" cy="997974"/>
          </a:xfrm>
          <a:prstGeom prst="rect">
            <a:avLst/>
          </a:prstGeom>
          <a:blipFill>
            <a:blip r:embed="rId8" cstate="print"/>
            <a:stretch>
              <a:fillRect/>
            </a:stretch>
          </a:blipFill>
        </p:spPr>
        <p:txBody>
          <a:bodyPr wrap="square" lIns="0" tIns="0" rIns="0" bIns="0" rtlCol="0"/>
          <a:lstStyle/>
          <a:p>
            <a:endParaRPr>
              <a:solidFill>
                <a:prstClr val="black"/>
              </a:solidFill>
            </a:endParaRPr>
          </a:p>
        </p:txBody>
      </p:sp>
      <p:sp>
        <p:nvSpPr>
          <p:cNvPr id="10" name="object 10"/>
          <p:cNvSpPr/>
          <p:nvPr/>
        </p:nvSpPr>
        <p:spPr>
          <a:xfrm>
            <a:off x="5637728" y="2660074"/>
            <a:ext cx="1028787" cy="1642764"/>
          </a:xfrm>
          <a:prstGeom prst="rect">
            <a:avLst/>
          </a:prstGeom>
          <a:blipFill>
            <a:blip r:embed="rId9"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7042070" y="2718146"/>
            <a:ext cx="985043" cy="991639"/>
          </a:xfrm>
          <a:prstGeom prst="rect">
            <a:avLst/>
          </a:prstGeom>
          <a:blipFill>
            <a:blip r:embed="rId10" cstate="print"/>
            <a:stretch>
              <a:fillRect/>
            </a:stretch>
          </a:blipFill>
        </p:spPr>
        <p:txBody>
          <a:bodyPr wrap="square" lIns="0" tIns="0" rIns="0" bIns="0" rtlCol="0"/>
          <a:lstStyle/>
          <a:p>
            <a:endParaRPr>
              <a:solidFill>
                <a:prstClr val="black"/>
              </a:solidFill>
            </a:endParaRPr>
          </a:p>
        </p:txBody>
      </p:sp>
      <p:sp>
        <p:nvSpPr>
          <p:cNvPr id="12" name="object 12"/>
          <p:cNvSpPr txBox="1"/>
          <p:nvPr/>
        </p:nvSpPr>
        <p:spPr>
          <a:xfrm>
            <a:off x="662455" y="6091873"/>
            <a:ext cx="6671753" cy="446548"/>
          </a:xfrm>
          <a:prstGeom prst="rect">
            <a:avLst/>
          </a:prstGeom>
        </p:spPr>
        <p:txBody>
          <a:bodyPr vert="horz" wrap="square" lIns="0" tIns="0" rIns="0" bIns="0" rtlCol="0">
            <a:spAutoFit/>
          </a:bodyPr>
          <a:lstStyle/>
          <a:p>
            <a:pPr marL="11124"/>
            <a:r>
              <a:rPr lang="en-US" sz="2800" spc="-4" dirty="0">
                <a:solidFill>
                  <a:srgbClr val="231F20"/>
                </a:solidFill>
                <a:latin typeface="Arial" pitchFamily="34" charset="0"/>
                <a:cs typeface="Arial" pitchFamily="34" charset="0"/>
              </a:rPr>
              <a:t>Research nets and collaborations</a:t>
            </a:r>
            <a:endParaRPr sz="2800" dirty="0">
              <a:solidFill>
                <a:prstClr val="black"/>
              </a:solidFill>
              <a:latin typeface="Arial" pitchFamily="34" charset="0"/>
              <a:cs typeface="Arial" pitchFamily="34" charset="0"/>
            </a:endParaRPr>
          </a:p>
        </p:txBody>
      </p:sp>
      <p:sp>
        <p:nvSpPr>
          <p:cNvPr id="13" name="object 13"/>
          <p:cNvSpPr/>
          <p:nvPr/>
        </p:nvSpPr>
        <p:spPr>
          <a:xfrm>
            <a:off x="673311" y="3859369"/>
            <a:ext cx="7156646" cy="2188111"/>
          </a:xfrm>
          <a:prstGeom prst="rect">
            <a:avLst/>
          </a:prstGeom>
          <a:blipFill>
            <a:blip r:embed="rId11" cstate="print"/>
            <a:stretch>
              <a:fillRect/>
            </a:stretch>
          </a:blipFill>
        </p:spPr>
        <p:txBody>
          <a:bodyPr wrap="square" lIns="0" tIns="0" rIns="0" bIns="0" rtlCol="0"/>
          <a:lstStyle/>
          <a:p>
            <a:endParaRPr>
              <a:solidFill>
                <a:prstClr val="black"/>
              </a:solidFill>
            </a:endParaRPr>
          </a:p>
        </p:txBody>
      </p:sp>
      <p:pic>
        <p:nvPicPr>
          <p:cNvPr id="14"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36263" y="1209181"/>
            <a:ext cx="3257957" cy="41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descr="C:\Users\пользователь\Desktop\tsu_logo_e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9321" y="250481"/>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9105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53" y="872368"/>
            <a:ext cx="3678777" cy="206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01" y="3309518"/>
            <a:ext cx="3677420" cy="245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958" y="1201405"/>
            <a:ext cx="3709999" cy="2211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C:\Users\пользователь\Desktop\tsu_logo_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907" y="6012988"/>
            <a:ext cx="1242096" cy="58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616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0475" y="383824"/>
            <a:ext cx="6711392" cy="697730"/>
          </a:xfrm>
        </p:spPr>
        <p:txBody>
          <a:bodyPr>
            <a:normAutofit fontScale="90000"/>
          </a:bodyPr>
          <a:lstStyle/>
          <a:p>
            <a:r>
              <a:rPr lang="en-GB" dirty="0"/>
              <a:t>Siberian Environmental Change </a:t>
            </a:r>
            <a:r>
              <a:rPr lang="en-GB" dirty="0" smtClean="0"/>
              <a:t>Network (</a:t>
            </a:r>
            <a:r>
              <a:rPr lang="en-GB" dirty="0" err="1" smtClean="0"/>
              <a:t>SecNet</a:t>
            </a:r>
            <a:r>
              <a:rPr lang="en-GB" dirty="0" smtClean="0"/>
              <a:t>)</a:t>
            </a:r>
            <a:endParaRPr lang="ru-RU" dirty="0"/>
          </a:p>
        </p:txBody>
      </p:sp>
      <p:sp>
        <p:nvSpPr>
          <p:cNvPr id="4" name="Прямоугольник 3"/>
          <p:cNvSpPr/>
          <p:nvPr/>
        </p:nvSpPr>
        <p:spPr>
          <a:xfrm>
            <a:off x="4181045" y="1370321"/>
            <a:ext cx="4572000" cy="3989693"/>
          </a:xfrm>
          <a:prstGeom prst="rect">
            <a:avLst/>
          </a:prstGeom>
        </p:spPr>
        <p:txBody>
          <a:bodyPr lIns="80147" tIns="40074" rIns="80147" bIns="40074">
            <a:spAutoFit/>
          </a:bodyPr>
          <a:lstStyle/>
          <a:p>
            <a:r>
              <a:rPr lang="ru-RU" sz="1400" dirty="0" err="1">
                <a:ea typeface="Calibri"/>
                <a:cs typeface="Times New Roman"/>
              </a:rPr>
              <a:t>Siberian</a:t>
            </a:r>
            <a:r>
              <a:rPr lang="ru-RU" sz="1400" dirty="0">
                <a:ea typeface="Calibri"/>
                <a:cs typeface="Times New Roman"/>
              </a:rPr>
              <a:t> </a:t>
            </a:r>
            <a:r>
              <a:rPr lang="ru-RU" sz="1400" dirty="0" err="1">
                <a:ea typeface="Calibri"/>
                <a:cs typeface="Times New Roman"/>
              </a:rPr>
              <a:t>Environmental</a:t>
            </a:r>
            <a:r>
              <a:rPr lang="ru-RU" sz="1400" dirty="0">
                <a:ea typeface="Calibri"/>
                <a:cs typeface="Times New Roman"/>
              </a:rPr>
              <a:t> </a:t>
            </a:r>
            <a:r>
              <a:rPr lang="ru-RU" sz="1400" dirty="0" err="1">
                <a:ea typeface="Calibri"/>
                <a:cs typeface="Times New Roman"/>
              </a:rPr>
              <a:t>Change</a:t>
            </a:r>
            <a:r>
              <a:rPr lang="ru-RU" sz="1400" dirty="0">
                <a:ea typeface="Calibri"/>
                <a:cs typeface="Times New Roman"/>
              </a:rPr>
              <a:t> </a:t>
            </a:r>
            <a:r>
              <a:rPr lang="ru-RU" sz="1400" dirty="0" err="1">
                <a:ea typeface="Calibri"/>
                <a:cs typeface="Times New Roman"/>
              </a:rPr>
              <a:t>Network</a:t>
            </a:r>
            <a:r>
              <a:rPr lang="ru-RU" sz="1400" dirty="0">
                <a:ea typeface="Calibri"/>
                <a:cs typeface="Times New Roman"/>
              </a:rPr>
              <a:t> (</a:t>
            </a:r>
            <a:r>
              <a:rPr lang="ru-RU" sz="1400" dirty="0" err="1">
                <a:ea typeface="Calibri"/>
                <a:cs typeface="Times New Roman"/>
              </a:rPr>
              <a:t>SecNET</a:t>
            </a:r>
            <a:r>
              <a:rPr lang="ru-RU" sz="1400" dirty="0">
                <a:ea typeface="Calibri"/>
                <a:cs typeface="Times New Roman"/>
              </a:rPr>
              <a:t>) </a:t>
            </a:r>
            <a:r>
              <a:rPr lang="en-US" sz="1400" dirty="0" smtClean="0">
                <a:ea typeface="Calibri"/>
                <a:cs typeface="Times New Roman"/>
              </a:rPr>
              <a:t>established in 2016 </a:t>
            </a:r>
            <a:r>
              <a:rPr lang="ru-RU" sz="1400" dirty="0" err="1" smtClean="0">
                <a:ea typeface="Calibri"/>
                <a:cs typeface="Times New Roman"/>
              </a:rPr>
              <a:t>is</a:t>
            </a:r>
            <a:r>
              <a:rPr lang="ru-RU" sz="1400" dirty="0" smtClean="0">
                <a:ea typeface="Calibri"/>
                <a:cs typeface="Times New Roman"/>
              </a:rPr>
              <a:t> </a:t>
            </a:r>
            <a:r>
              <a:rPr lang="ru-RU" sz="1400" dirty="0" err="1">
                <a:ea typeface="Calibri"/>
                <a:cs typeface="Times New Roman"/>
              </a:rPr>
              <a:t>an</a:t>
            </a:r>
            <a:r>
              <a:rPr lang="ru-RU" sz="1400" dirty="0">
                <a:ea typeface="Calibri"/>
                <a:cs typeface="Times New Roman"/>
              </a:rPr>
              <a:t> </a:t>
            </a:r>
            <a:r>
              <a:rPr lang="ru-RU" sz="1400" dirty="0" err="1">
                <a:ea typeface="Calibri"/>
                <a:cs typeface="Times New Roman"/>
              </a:rPr>
              <a:t>open</a:t>
            </a:r>
            <a:r>
              <a:rPr lang="ru-RU" sz="1400" dirty="0">
                <a:ea typeface="Calibri"/>
                <a:cs typeface="Times New Roman"/>
              </a:rPr>
              <a:t> </a:t>
            </a:r>
            <a:r>
              <a:rPr lang="ru-RU" sz="1400" dirty="0" err="1">
                <a:ea typeface="Calibri"/>
                <a:cs typeface="Times New Roman"/>
              </a:rPr>
              <a:t>community</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educational</a:t>
            </a:r>
            <a:r>
              <a:rPr lang="ru-RU" sz="1400" dirty="0">
                <a:ea typeface="Calibri"/>
                <a:cs typeface="Times New Roman"/>
              </a:rPr>
              <a:t> </a:t>
            </a:r>
            <a:r>
              <a:rPr lang="ru-RU" sz="1400" dirty="0" err="1">
                <a:ea typeface="Calibri"/>
                <a:cs typeface="Times New Roman"/>
              </a:rPr>
              <a:t>institutions</a:t>
            </a:r>
            <a:r>
              <a:rPr lang="ru-RU" sz="1400" dirty="0">
                <a:ea typeface="Calibri"/>
                <a:cs typeface="Times New Roman"/>
              </a:rPr>
              <a:t>, </a:t>
            </a:r>
            <a:r>
              <a:rPr lang="ru-RU" sz="1400" dirty="0" err="1">
                <a:ea typeface="Calibri"/>
                <a:cs typeface="Times New Roman"/>
              </a:rPr>
              <a:t>research</a:t>
            </a:r>
            <a:r>
              <a:rPr lang="ru-RU" sz="1400" dirty="0">
                <a:ea typeface="Calibri"/>
                <a:cs typeface="Times New Roman"/>
              </a:rPr>
              <a:t> </a:t>
            </a:r>
            <a:r>
              <a:rPr lang="ru-RU" sz="1400" dirty="0" err="1">
                <a:ea typeface="Calibri"/>
                <a:cs typeface="Times New Roman"/>
              </a:rPr>
              <a:t>organizations</a:t>
            </a:r>
            <a:r>
              <a:rPr lang="ru-RU" sz="1400" dirty="0">
                <a:ea typeface="Calibri"/>
                <a:cs typeface="Times New Roman"/>
              </a:rPr>
              <a:t>, </a:t>
            </a:r>
            <a:r>
              <a:rPr lang="ru-RU" sz="1400" dirty="0" err="1">
                <a:ea typeface="Calibri"/>
                <a:cs typeface="Times New Roman"/>
              </a:rPr>
              <a:t>scientific</a:t>
            </a:r>
            <a:r>
              <a:rPr lang="ru-RU" sz="1400" dirty="0">
                <a:ea typeface="Calibri"/>
                <a:cs typeface="Times New Roman"/>
              </a:rPr>
              <a:t> </a:t>
            </a:r>
            <a:r>
              <a:rPr lang="ru-RU" sz="1400" dirty="0" err="1">
                <a:ea typeface="Calibri"/>
                <a:cs typeface="Times New Roman"/>
              </a:rPr>
              <a:t>groups</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individual</a:t>
            </a:r>
            <a:r>
              <a:rPr lang="ru-RU" sz="1400" dirty="0">
                <a:ea typeface="Calibri"/>
                <a:cs typeface="Times New Roman"/>
              </a:rPr>
              <a:t> </a:t>
            </a:r>
            <a:r>
              <a:rPr lang="ru-RU" sz="1400" dirty="0" err="1">
                <a:ea typeface="Calibri"/>
                <a:cs typeface="Times New Roman"/>
              </a:rPr>
              <a:t>scientists</a:t>
            </a:r>
            <a:r>
              <a:rPr lang="ru-RU" sz="1400" dirty="0">
                <a:ea typeface="Calibri"/>
                <a:cs typeface="Times New Roman"/>
              </a:rPr>
              <a:t> </a:t>
            </a:r>
            <a:r>
              <a:rPr lang="ru-RU" sz="1400" dirty="0" err="1">
                <a:ea typeface="Calibri"/>
                <a:cs typeface="Times New Roman"/>
              </a:rPr>
              <a:t>united</a:t>
            </a:r>
            <a:r>
              <a:rPr lang="ru-RU" sz="1400" dirty="0">
                <a:ea typeface="Calibri"/>
                <a:cs typeface="Times New Roman"/>
              </a:rPr>
              <a:t> </a:t>
            </a:r>
            <a:r>
              <a:rPr lang="ru-RU" sz="1400" dirty="0" err="1">
                <a:ea typeface="Calibri"/>
                <a:cs typeface="Times New Roman"/>
              </a:rPr>
              <a:t>by</a:t>
            </a:r>
            <a:r>
              <a:rPr lang="ru-RU" sz="1400" dirty="0">
                <a:ea typeface="Calibri"/>
                <a:cs typeface="Times New Roman"/>
              </a:rPr>
              <a:t> </a:t>
            </a:r>
            <a:r>
              <a:rPr lang="ru-RU" sz="1400" dirty="0" err="1">
                <a:ea typeface="Calibri"/>
                <a:cs typeface="Times New Roman"/>
              </a:rPr>
              <a:t>the</a:t>
            </a:r>
            <a:r>
              <a:rPr lang="ru-RU" sz="1400" dirty="0">
                <a:ea typeface="Calibri"/>
                <a:cs typeface="Times New Roman"/>
              </a:rPr>
              <a:t> </a:t>
            </a:r>
            <a:r>
              <a:rPr lang="ru-RU" sz="1400" dirty="0" err="1">
                <a:ea typeface="Calibri"/>
                <a:cs typeface="Times New Roman"/>
              </a:rPr>
              <a:t>common</a:t>
            </a:r>
            <a:r>
              <a:rPr lang="ru-RU" sz="1400" dirty="0">
                <a:ea typeface="Calibri"/>
                <a:cs typeface="Times New Roman"/>
              </a:rPr>
              <a:t> </a:t>
            </a:r>
            <a:r>
              <a:rPr lang="ru-RU" sz="1400" dirty="0" err="1">
                <a:ea typeface="Calibri"/>
                <a:cs typeface="Times New Roman"/>
              </a:rPr>
              <a:t>goal</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promoting</a:t>
            </a:r>
            <a:r>
              <a:rPr lang="ru-RU" sz="1400" dirty="0">
                <a:ea typeface="Calibri"/>
                <a:cs typeface="Times New Roman"/>
              </a:rPr>
              <a:t> </a:t>
            </a:r>
            <a:r>
              <a:rPr lang="ru-RU" sz="1400" dirty="0" err="1">
                <a:ea typeface="Calibri"/>
                <a:cs typeface="Times New Roman"/>
              </a:rPr>
              <a:t>sustainable</a:t>
            </a:r>
            <a:r>
              <a:rPr lang="ru-RU" sz="1400" dirty="0">
                <a:ea typeface="Calibri"/>
                <a:cs typeface="Times New Roman"/>
              </a:rPr>
              <a:t> </a:t>
            </a:r>
            <a:r>
              <a:rPr lang="ru-RU" sz="1400" dirty="0" err="1">
                <a:ea typeface="Calibri"/>
                <a:cs typeface="Times New Roman"/>
              </a:rPr>
              <a:t>development</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the</a:t>
            </a:r>
            <a:r>
              <a:rPr lang="ru-RU" sz="1400" dirty="0">
                <a:ea typeface="Calibri"/>
                <a:cs typeface="Times New Roman"/>
              </a:rPr>
              <a:t> </a:t>
            </a:r>
            <a:r>
              <a:rPr lang="ru-RU" sz="1400" dirty="0" err="1">
                <a:ea typeface="Calibri"/>
                <a:cs typeface="Times New Roman"/>
              </a:rPr>
              <a:t>northern</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polar</a:t>
            </a:r>
            <a:r>
              <a:rPr lang="ru-RU" sz="1400" dirty="0">
                <a:ea typeface="Calibri"/>
                <a:cs typeface="Times New Roman"/>
              </a:rPr>
              <a:t> </a:t>
            </a:r>
            <a:r>
              <a:rPr lang="ru-RU" sz="1400" dirty="0" err="1">
                <a:ea typeface="Calibri"/>
                <a:cs typeface="Times New Roman"/>
              </a:rPr>
              <a:t>regions</a:t>
            </a:r>
            <a:r>
              <a:rPr lang="ru-RU" sz="1400" dirty="0">
                <a:ea typeface="Calibri"/>
                <a:cs typeface="Times New Roman"/>
              </a:rPr>
              <a:t> </a:t>
            </a:r>
            <a:r>
              <a:rPr lang="ru-RU" sz="1400" dirty="0" err="1">
                <a:ea typeface="Calibri"/>
                <a:cs typeface="Times New Roman"/>
              </a:rPr>
              <a:t>by</a:t>
            </a:r>
            <a:r>
              <a:rPr lang="ru-RU" sz="1400" dirty="0">
                <a:ea typeface="Calibri"/>
                <a:cs typeface="Times New Roman"/>
              </a:rPr>
              <a:t> </a:t>
            </a:r>
            <a:r>
              <a:rPr lang="ru-RU" sz="1400" dirty="0" err="1">
                <a:ea typeface="Calibri"/>
                <a:cs typeface="Times New Roman"/>
              </a:rPr>
              <a:t>accumulating</a:t>
            </a:r>
            <a:r>
              <a:rPr lang="ru-RU" sz="1400" dirty="0">
                <a:ea typeface="Calibri"/>
                <a:cs typeface="Times New Roman"/>
              </a:rPr>
              <a:t> </a:t>
            </a:r>
            <a:r>
              <a:rPr lang="ru-RU" sz="1400" dirty="0" err="1">
                <a:ea typeface="Calibri"/>
                <a:cs typeface="Times New Roman"/>
              </a:rPr>
              <a:t>comprehensive</a:t>
            </a:r>
            <a:r>
              <a:rPr lang="ru-RU" sz="1400" dirty="0">
                <a:ea typeface="Calibri"/>
                <a:cs typeface="Times New Roman"/>
              </a:rPr>
              <a:t> </a:t>
            </a:r>
            <a:r>
              <a:rPr lang="ru-RU" sz="1400" dirty="0" err="1">
                <a:ea typeface="Calibri"/>
                <a:cs typeface="Times New Roman"/>
              </a:rPr>
              <a:t>experience</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comprehensive</a:t>
            </a:r>
            <a:r>
              <a:rPr lang="ru-RU" sz="1400" dirty="0">
                <a:ea typeface="Calibri"/>
                <a:cs typeface="Times New Roman"/>
              </a:rPr>
              <a:t> </a:t>
            </a:r>
            <a:r>
              <a:rPr lang="ru-RU" sz="1400" dirty="0" err="1">
                <a:ea typeface="Calibri"/>
                <a:cs typeface="Times New Roman"/>
              </a:rPr>
              <a:t>knowledge</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the</a:t>
            </a:r>
            <a:r>
              <a:rPr lang="ru-RU" sz="1400" dirty="0">
                <a:ea typeface="Calibri"/>
                <a:cs typeface="Times New Roman"/>
              </a:rPr>
              <a:t> </a:t>
            </a:r>
            <a:r>
              <a:rPr lang="ru-RU" sz="1400" dirty="0" err="1">
                <a:ea typeface="Calibri"/>
                <a:cs typeface="Times New Roman"/>
              </a:rPr>
              <a:t>human</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natural</a:t>
            </a:r>
            <a:r>
              <a:rPr lang="ru-RU" sz="1400" dirty="0">
                <a:ea typeface="Calibri"/>
                <a:cs typeface="Times New Roman"/>
              </a:rPr>
              <a:t> </a:t>
            </a:r>
            <a:r>
              <a:rPr lang="ru-RU" sz="1400" dirty="0" err="1">
                <a:ea typeface="Calibri"/>
                <a:cs typeface="Times New Roman"/>
              </a:rPr>
              <a:t>environment</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Siberia</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using</a:t>
            </a:r>
            <a:r>
              <a:rPr lang="ru-RU" sz="1400" dirty="0">
                <a:ea typeface="Calibri"/>
                <a:cs typeface="Times New Roman"/>
              </a:rPr>
              <a:t> </a:t>
            </a:r>
            <a:r>
              <a:rPr lang="ru-RU" sz="1400" dirty="0" err="1">
                <a:ea typeface="Calibri"/>
                <a:cs typeface="Times New Roman"/>
              </a:rPr>
              <a:t>them</a:t>
            </a:r>
            <a:r>
              <a:rPr lang="ru-RU" sz="1400" dirty="0">
                <a:ea typeface="Calibri"/>
                <a:cs typeface="Times New Roman"/>
              </a:rPr>
              <a:t> </a:t>
            </a:r>
            <a:r>
              <a:rPr lang="ru-RU" sz="1400" dirty="0" err="1">
                <a:ea typeface="Calibri"/>
                <a:cs typeface="Times New Roman"/>
              </a:rPr>
              <a:t>to</a:t>
            </a:r>
            <a:r>
              <a:rPr lang="ru-RU" sz="1400" dirty="0">
                <a:ea typeface="Calibri"/>
                <a:cs typeface="Times New Roman"/>
              </a:rPr>
              <a:t> </a:t>
            </a:r>
            <a:r>
              <a:rPr lang="ru-RU" sz="1400" dirty="0" err="1">
                <a:ea typeface="Calibri"/>
                <a:cs typeface="Times New Roman"/>
              </a:rPr>
              <a:t>understand</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predict</a:t>
            </a:r>
            <a:r>
              <a:rPr lang="ru-RU" sz="1400" dirty="0">
                <a:ea typeface="Calibri"/>
                <a:cs typeface="Times New Roman"/>
              </a:rPr>
              <a:t> </a:t>
            </a:r>
            <a:r>
              <a:rPr lang="ru-RU" sz="1400" dirty="0" err="1">
                <a:ea typeface="Calibri"/>
                <a:cs typeface="Times New Roman"/>
              </a:rPr>
              <a:t>socially</a:t>
            </a:r>
            <a:r>
              <a:rPr lang="ru-RU" sz="1400" dirty="0">
                <a:ea typeface="Calibri"/>
                <a:cs typeface="Times New Roman"/>
              </a:rPr>
              <a:t> </a:t>
            </a:r>
            <a:r>
              <a:rPr lang="ru-RU" sz="1400" dirty="0" err="1">
                <a:ea typeface="Calibri"/>
                <a:cs typeface="Times New Roman"/>
              </a:rPr>
              <a:t>significant</a:t>
            </a:r>
            <a:r>
              <a:rPr lang="ru-RU" sz="1400" dirty="0">
                <a:ea typeface="Calibri"/>
                <a:cs typeface="Times New Roman"/>
              </a:rPr>
              <a:t> </a:t>
            </a:r>
            <a:r>
              <a:rPr lang="ru-RU" sz="1400" dirty="0" err="1">
                <a:ea typeface="Calibri"/>
                <a:cs typeface="Times New Roman"/>
              </a:rPr>
              <a:t>changes</a:t>
            </a:r>
            <a:r>
              <a:rPr lang="ru-RU" sz="1400" dirty="0">
                <a:ea typeface="Calibri"/>
                <a:cs typeface="Times New Roman"/>
              </a:rPr>
              <a:t> </a:t>
            </a:r>
            <a:r>
              <a:rPr lang="ru-RU" sz="1400" dirty="0" err="1">
                <a:ea typeface="Calibri"/>
                <a:cs typeface="Times New Roman"/>
              </a:rPr>
              <a:t>and</a:t>
            </a:r>
            <a:r>
              <a:rPr lang="ru-RU" sz="1400" dirty="0">
                <a:ea typeface="Calibri"/>
                <a:cs typeface="Times New Roman"/>
              </a:rPr>
              <a:t> </a:t>
            </a:r>
            <a:r>
              <a:rPr lang="ru-RU" sz="1400" dirty="0" err="1">
                <a:ea typeface="Calibri"/>
                <a:cs typeface="Times New Roman"/>
              </a:rPr>
              <a:t>prevention</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negative</a:t>
            </a:r>
            <a:r>
              <a:rPr lang="ru-RU" sz="1400" dirty="0">
                <a:ea typeface="Calibri"/>
                <a:cs typeface="Times New Roman"/>
              </a:rPr>
              <a:t> </a:t>
            </a:r>
            <a:r>
              <a:rPr lang="ru-RU" sz="1400" dirty="0" err="1">
                <a:ea typeface="Calibri"/>
                <a:cs typeface="Times New Roman"/>
              </a:rPr>
              <a:t>consequences</a:t>
            </a:r>
            <a:r>
              <a:rPr lang="ru-RU" sz="1400" dirty="0">
                <a:ea typeface="Calibri"/>
                <a:cs typeface="Times New Roman"/>
              </a:rPr>
              <a:t> </a:t>
            </a:r>
            <a:r>
              <a:rPr lang="ru-RU" sz="1400" dirty="0" err="1">
                <a:ea typeface="Calibri"/>
                <a:cs typeface="Times New Roman"/>
              </a:rPr>
              <a:t>of</a:t>
            </a:r>
            <a:r>
              <a:rPr lang="ru-RU" sz="1400" dirty="0">
                <a:ea typeface="Calibri"/>
                <a:cs typeface="Times New Roman"/>
              </a:rPr>
              <a:t> </a:t>
            </a:r>
            <a:r>
              <a:rPr lang="ru-RU" sz="1400" dirty="0" err="1">
                <a:ea typeface="Calibri"/>
                <a:cs typeface="Times New Roman"/>
              </a:rPr>
              <a:t>anthropogenic</a:t>
            </a:r>
            <a:r>
              <a:rPr lang="ru-RU" sz="1400" dirty="0">
                <a:ea typeface="Calibri"/>
                <a:cs typeface="Times New Roman"/>
              </a:rPr>
              <a:t> </a:t>
            </a:r>
            <a:r>
              <a:rPr lang="ru-RU" sz="1400" dirty="0" err="1">
                <a:ea typeface="Calibri"/>
                <a:cs typeface="Times New Roman"/>
              </a:rPr>
              <a:t>impact</a:t>
            </a:r>
            <a:r>
              <a:rPr lang="ru-RU" sz="1400" dirty="0">
                <a:ea typeface="Calibri"/>
                <a:cs typeface="Times New Roman"/>
              </a:rPr>
              <a:t>. </a:t>
            </a:r>
            <a:endParaRPr lang="en-US" sz="1400" dirty="0" smtClean="0">
              <a:ea typeface="Calibri"/>
              <a:cs typeface="Times New Roman"/>
            </a:endParaRPr>
          </a:p>
          <a:p>
            <a:endParaRPr lang="en-US" sz="1400" dirty="0">
              <a:ea typeface="Calibri"/>
              <a:cs typeface="Times New Roman"/>
            </a:endParaRPr>
          </a:p>
          <a:p>
            <a:r>
              <a:rPr lang="en-US" sz="1400" dirty="0" smtClean="0">
                <a:ea typeface="Calibri"/>
                <a:cs typeface="Times New Roman"/>
              </a:rPr>
              <a:t>The </a:t>
            </a:r>
            <a:r>
              <a:rPr lang="en-US" sz="1400" dirty="0">
                <a:ea typeface="Calibri"/>
                <a:cs typeface="Times New Roman"/>
              </a:rPr>
              <a:t>aims of </a:t>
            </a:r>
            <a:r>
              <a:rPr lang="en-US" sz="1400" dirty="0" err="1">
                <a:ea typeface="Calibri"/>
                <a:cs typeface="Times New Roman"/>
              </a:rPr>
              <a:t>SecNet</a:t>
            </a:r>
            <a:r>
              <a:rPr lang="en-US" sz="1400" dirty="0">
                <a:ea typeface="Calibri"/>
                <a:cs typeface="Times New Roman"/>
              </a:rPr>
              <a:t> development are to identify, model and forecast the climate-caused changes in the Siberian environmental state in order to achieve synergy in forming the ecologically friendly management of natural resources, creating new materials and technologies for improving the quality of human life in the region and beyond.</a:t>
            </a:r>
            <a:r>
              <a:rPr lang="en-US" sz="1600" dirty="0">
                <a:ea typeface="Calibri"/>
                <a:cs typeface="Times New Roman"/>
              </a:rPr>
              <a:t/>
            </a:r>
            <a:br>
              <a:rPr lang="en-US" sz="1600" dirty="0">
                <a:ea typeface="Calibri"/>
                <a:cs typeface="Times New Roman"/>
              </a:rPr>
            </a:br>
            <a:endParaRPr lang="ru-RU" sz="16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34" y="243243"/>
            <a:ext cx="1126710" cy="97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descr="C:\Users\пользователь\Desktop\Interact stations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56" y="1528799"/>
            <a:ext cx="3583753" cy="380040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32133" y="4808602"/>
            <a:ext cx="3192798" cy="1674552"/>
          </a:xfrm>
          <a:prstGeom prst="rect">
            <a:avLst/>
          </a:prstGeom>
        </p:spPr>
        <p:txBody>
          <a:bodyPr wrap="square" lIns="80147" tIns="40074" rIns="80147" bIns="40074">
            <a:spAutoFit/>
          </a:bodyPr>
          <a:lstStyle/>
          <a:p>
            <a:r>
              <a:rPr lang="en-GB" sz="5800" dirty="0">
                <a:solidFill>
                  <a:schemeClr val="accent1">
                    <a:lumMod val="75000"/>
                  </a:schemeClr>
                </a:solidFill>
              </a:rPr>
              <a:t>.</a:t>
            </a:r>
            <a:r>
              <a:rPr lang="en-GB" sz="8400" dirty="0">
                <a:solidFill>
                  <a:schemeClr val="accent1">
                    <a:lumMod val="75000"/>
                  </a:schemeClr>
                </a:solidFill>
              </a:rPr>
              <a:t> </a:t>
            </a:r>
            <a:r>
              <a:rPr lang="en-GB" dirty="0" smtClean="0">
                <a:solidFill>
                  <a:schemeClr val="accent1">
                    <a:lumMod val="75000"/>
                  </a:schemeClr>
                </a:solidFill>
              </a:rPr>
              <a:t>Blue – Siberian stations</a:t>
            </a:r>
            <a:r>
              <a:rPr lang="en-GB" dirty="0"/>
              <a:t/>
            </a:r>
            <a:br>
              <a:rPr lang="en-GB" dirty="0"/>
            </a:br>
            <a:endParaRPr lang="ru-RU"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007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397168" y="1171076"/>
            <a:ext cx="8132618" cy="5222612"/>
            <a:chOff x="401782" y="1237795"/>
            <a:chExt cx="8132618" cy="5222612"/>
          </a:xfrm>
        </p:grpSpPr>
        <p:sp>
          <p:nvSpPr>
            <p:cNvPr id="2" name="TextBox 1"/>
            <p:cNvSpPr txBox="1"/>
            <p:nvPr/>
          </p:nvSpPr>
          <p:spPr>
            <a:xfrm>
              <a:off x="4068906" y="1237795"/>
              <a:ext cx="990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Russia</a:t>
              </a:r>
              <a:endParaRPr lang="en-GB" dirty="0"/>
            </a:p>
          </p:txBody>
        </p:sp>
        <p:sp>
          <p:nvSpPr>
            <p:cNvPr id="3" name="TextBox 2"/>
            <p:cNvSpPr txBox="1"/>
            <p:nvPr/>
          </p:nvSpPr>
          <p:spPr>
            <a:xfrm>
              <a:off x="2438400" y="1672026"/>
              <a:ext cx="990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UK</a:t>
              </a:r>
              <a:endParaRPr lang="en-GB" dirty="0"/>
            </a:p>
          </p:txBody>
        </p:sp>
        <p:sp>
          <p:nvSpPr>
            <p:cNvPr id="4" name="TextBox 3"/>
            <p:cNvSpPr txBox="1"/>
            <p:nvPr/>
          </p:nvSpPr>
          <p:spPr>
            <a:xfrm>
              <a:off x="6066558" y="1676766"/>
              <a:ext cx="990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Sweden</a:t>
              </a:r>
              <a:endParaRPr lang="en-GB" dirty="0"/>
            </a:p>
          </p:txBody>
        </p:sp>
        <p:sp>
          <p:nvSpPr>
            <p:cNvPr id="5" name="TextBox 4"/>
            <p:cNvSpPr txBox="1"/>
            <p:nvPr/>
          </p:nvSpPr>
          <p:spPr>
            <a:xfrm>
              <a:off x="7057158" y="2573308"/>
              <a:ext cx="1143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Germany</a:t>
              </a:r>
              <a:endParaRPr lang="en-GB" dirty="0"/>
            </a:p>
          </p:txBody>
        </p:sp>
        <p:sp>
          <p:nvSpPr>
            <p:cNvPr id="6" name="TextBox 5"/>
            <p:cNvSpPr txBox="1"/>
            <p:nvPr/>
          </p:nvSpPr>
          <p:spPr>
            <a:xfrm>
              <a:off x="1030431" y="2561272"/>
              <a:ext cx="9906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Czech Republic</a:t>
              </a:r>
              <a:endParaRPr lang="en-GB" dirty="0"/>
            </a:p>
          </p:txBody>
        </p:sp>
        <p:sp>
          <p:nvSpPr>
            <p:cNvPr id="7" name="TextBox 6"/>
            <p:cNvSpPr txBox="1"/>
            <p:nvPr/>
          </p:nvSpPr>
          <p:spPr>
            <a:xfrm>
              <a:off x="401782" y="3710832"/>
              <a:ext cx="9906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GB" dirty="0" smtClean="0"/>
                <a:t>Italy</a:t>
              </a:r>
              <a:endParaRPr lang="en-GB" dirty="0"/>
            </a:p>
          </p:txBody>
        </p:sp>
        <p:sp>
          <p:nvSpPr>
            <p:cNvPr id="8" name="TextBox 7"/>
            <p:cNvSpPr txBox="1"/>
            <p:nvPr/>
          </p:nvSpPr>
          <p:spPr>
            <a:xfrm>
              <a:off x="1037358" y="4768334"/>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Denmark</a:t>
              </a:r>
              <a:endParaRPr lang="en-GB" dirty="0"/>
            </a:p>
          </p:txBody>
        </p:sp>
        <p:sp>
          <p:nvSpPr>
            <p:cNvPr id="9" name="TextBox 8"/>
            <p:cNvSpPr txBox="1"/>
            <p:nvPr/>
          </p:nvSpPr>
          <p:spPr>
            <a:xfrm>
              <a:off x="7053695" y="4768334"/>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USA</a:t>
              </a:r>
              <a:endParaRPr lang="en-GB" dirty="0"/>
            </a:p>
          </p:txBody>
        </p:sp>
        <p:sp>
          <p:nvSpPr>
            <p:cNvPr id="10" name="TextBox 9"/>
            <p:cNvSpPr txBox="1"/>
            <p:nvPr/>
          </p:nvSpPr>
          <p:spPr>
            <a:xfrm>
              <a:off x="6066558" y="5548561"/>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Canada</a:t>
              </a:r>
              <a:endParaRPr lang="en-GB" dirty="0"/>
            </a:p>
          </p:txBody>
        </p:sp>
        <p:sp>
          <p:nvSpPr>
            <p:cNvPr id="11" name="TextBox 10"/>
            <p:cNvSpPr txBox="1"/>
            <p:nvPr/>
          </p:nvSpPr>
          <p:spPr>
            <a:xfrm>
              <a:off x="7387937" y="3710832"/>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a:t>F</a:t>
              </a:r>
              <a:r>
                <a:rPr lang="en-GB" dirty="0" smtClean="0"/>
                <a:t>inland</a:t>
              </a:r>
              <a:endParaRPr lang="en-GB" dirty="0"/>
            </a:p>
          </p:txBody>
        </p:sp>
        <p:sp>
          <p:nvSpPr>
            <p:cNvPr id="12" name="TextBox 11"/>
            <p:cNvSpPr txBox="1"/>
            <p:nvPr/>
          </p:nvSpPr>
          <p:spPr>
            <a:xfrm>
              <a:off x="1865168" y="5537077"/>
              <a:ext cx="114646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France</a:t>
              </a:r>
              <a:endParaRPr lang="en-GB" dirty="0"/>
            </a:p>
          </p:txBody>
        </p:sp>
        <p:sp>
          <p:nvSpPr>
            <p:cNvPr id="13" name="TextBox 12"/>
            <p:cNvSpPr txBox="1"/>
            <p:nvPr/>
          </p:nvSpPr>
          <p:spPr>
            <a:xfrm>
              <a:off x="3957204" y="6091075"/>
              <a:ext cx="141143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smtClean="0"/>
                <a:t>Netherlands</a:t>
              </a:r>
              <a:endParaRPr lang="en-GB" dirty="0"/>
            </a:p>
          </p:txBody>
        </p:sp>
        <p:cxnSp>
          <p:nvCxnSpPr>
            <p:cNvPr id="15" name="Straight Connector 14"/>
            <p:cNvCxnSpPr>
              <a:endCxn id="13" idx="0"/>
            </p:cNvCxnSpPr>
            <p:nvPr/>
          </p:nvCxnSpPr>
          <p:spPr>
            <a:xfrm>
              <a:off x="4613563" y="1607127"/>
              <a:ext cx="49357" cy="44839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38241" y="1607127"/>
              <a:ext cx="1428317" cy="2543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638241" y="1607127"/>
              <a:ext cx="2415454" cy="11508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1" idx="1"/>
            </p:cNvCxnSpPr>
            <p:nvPr/>
          </p:nvCxnSpPr>
          <p:spPr>
            <a:xfrm>
              <a:off x="4613563" y="1607127"/>
              <a:ext cx="2774374" cy="22883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9" idx="1"/>
            </p:cNvCxnSpPr>
            <p:nvPr/>
          </p:nvCxnSpPr>
          <p:spPr>
            <a:xfrm>
              <a:off x="4638241" y="1607127"/>
              <a:ext cx="2415454" cy="33458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10" idx="0"/>
            </p:cNvCxnSpPr>
            <p:nvPr/>
          </p:nvCxnSpPr>
          <p:spPr>
            <a:xfrm>
              <a:off x="4638241" y="1672026"/>
              <a:ext cx="2001549" cy="38765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12" idx="0"/>
            </p:cNvCxnSpPr>
            <p:nvPr/>
          </p:nvCxnSpPr>
          <p:spPr>
            <a:xfrm flipH="1">
              <a:off x="2438400" y="1607127"/>
              <a:ext cx="2175163" cy="3929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8" idx="3"/>
            </p:cNvCxnSpPr>
            <p:nvPr/>
          </p:nvCxnSpPr>
          <p:spPr>
            <a:xfrm flipH="1">
              <a:off x="2183821" y="1607127"/>
              <a:ext cx="2429742" cy="33458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92382" y="1607127"/>
              <a:ext cx="3221181" cy="22883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6" idx="3"/>
            </p:cNvCxnSpPr>
            <p:nvPr/>
          </p:nvCxnSpPr>
          <p:spPr>
            <a:xfrm flipH="1">
              <a:off x="2021031" y="1672026"/>
              <a:ext cx="2592532" cy="12124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3429000" y="1607127"/>
              <a:ext cx="1184563" cy="2495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5731" y="2046098"/>
              <a:ext cx="1407969" cy="515174"/>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838201" y="3207603"/>
              <a:ext cx="192230" cy="503229"/>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7" idx="2"/>
              <a:endCxn id="8" idx="0"/>
            </p:cNvCxnSpPr>
            <p:nvPr/>
          </p:nvCxnSpPr>
          <p:spPr>
            <a:xfrm>
              <a:off x="897082" y="4080164"/>
              <a:ext cx="713508" cy="68817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12" idx="0"/>
            </p:cNvCxnSpPr>
            <p:nvPr/>
          </p:nvCxnSpPr>
          <p:spPr>
            <a:xfrm flipH="1" flipV="1">
              <a:off x="1865169" y="5137666"/>
              <a:ext cx="573231" cy="399411"/>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endCxn id="13" idx="1"/>
            </p:cNvCxnSpPr>
            <p:nvPr/>
          </p:nvCxnSpPr>
          <p:spPr>
            <a:xfrm>
              <a:off x="3011631" y="5867400"/>
              <a:ext cx="945573" cy="408341"/>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0" idx="2"/>
              <a:endCxn id="13" idx="3"/>
            </p:cNvCxnSpPr>
            <p:nvPr/>
          </p:nvCxnSpPr>
          <p:spPr>
            <a:xfrm flipH="1">
              <a:off x="5368636" y="5917893"/>
              <a:ext cx="1271154" cy="357848"/>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9" idx="2"/>
            </p:cNvCxnSpPr>
            <p:nvPr/>
          </p:nvCxnSpPr>
          <p:spPr>
            <a:xfrm flipH="1">
              <a:off x="7213021" y="5137666"/>
              <a:ext cx="413906" cy="399411"/>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1" idx="2"/>
            </p:cNvCxnSpPr>
            <p:nvPr/>
          </p:nvCxnSpPr>
          <p:spPr>
            <a:xfrm flipH="1">
              <a:off x="7828684" y="4080164"/>
              <a:ext cx="132485" cy="68817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1" idx="0"/>
            </p:cNvCxnSpPr>
            <p:nvPr/>
          </p:nvCxnSpPr>
          <p:spPr>
            <a:xfrm>
              <a:off x="7696200" y="2954665"/>
              <a:ext cx="264969" cy="756167"/>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5" idx="0"/>
            </p:cNvCxnSpPr>
            <p:nvPr/>
          </p:nvCxnSpPr>
          <p:spPr>
            <a:xfrm>
              <a:off x="6639789" y="2046098"/>
              <a:ext cx="988869" cy="52721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2016417" y="1905000"/>
            <a:ext cx="5113192" cy="3962400"/>
            <a:chOff x="2016417" y="1905000"/>
            <a:chExt cx="5113192" cy="3962400"/>
          </a:xfrm>
        </p:grpSpPr>
        <p:grpSp>
          <p:nvGrpSpPr>
            <p:cNvPr id="165" name="Group 164"/>
            <p:cNvGrpSpPr/>
            <p:nvPr/>
          </p:nvGrpSpPr>
          <p:grpSpPr>
            <a:xfrm>
              <a:off x="3312683" y="2551331"/>
              <a:ext cx="2683453" cy="3316069"/>
              <a:chOff x="3312683" y="2551331"/>
              <a:chExt cx="2683453" cy="3316069"/>
            </a:xfrm>
          </p:grpSpPr>
          <p:sp>
            <p:nvSpPr>
              <p:cNvPr id="183" name="TextBox 182"/>
              <p:cNvSpPr txBox="1"/>
              <p:nvPr/>
            </p:nvSpPr>
            <p:spPr>
              <a:xfrm>
                <a:off x="3811847" y="5221069"/>
                <a:ext cx="1692918"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dirty="0" smtClean="0"/>
                  <a:t>Human</a:t>
                </a:r>
                <a:br>
                  <a:rPr lang="en-GB" dirty="0" smtClean="0"/>
                </a:br>
                <a:r>
                  <a:rPr lang="en-GB" dirty="0" smtClean="0"/>
                  <a:t>dimensions</a:t>
                </a:r>
                <a:endParaRPr lang="en-GB" dirty="0"/>
              </a:p>
            </p:txBody>
          </p:sp>
          <p:cxnSp>
            <p:nvCxnSpPr>
              <p:cNvPr id="184" name="Straight Connector 183"/>
              <p:cNvCxnSpPr/>
              <p:nvPr/>
            </p:nvCxnSpPr>
            <p:spPr>
              <a:xfrm flipH="1" flipV="1">
                <a:off x="3657600" y="5008693"/>
                <a:ext cx="1000706" cy="2123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flipV="1">
                <a:off x="3424386" y="4407932"/>
                <a:ext cx="1209242" cy="8131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83" idx="0"/>
              </p:cNvCxnSpPr>
              <p:nvPr/>
            </p:nvCxnSpPr>
            <p:spPr>
              <a:xfrm flipH="1" flipV="1">
                <a:off x="3312683" y="3537466"/>
                <a:ext cx="1345623" cy="16836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83" idx="0"/>
              </p:cNvCxnSpPr>
              <p:nvPr/>
            </p:nvCxnSpPr>
            <p:spPr>
              <a:xfrm flipH="1" flipV="1">
                <a:off x="3657600" y="2875921"/>
                <a:ext cx="1000706" cy="23451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flipV="1">
                <a:off x="4559592" y="2551331"/>
                <a:ext cx="98714" cy="26697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4658306" y="4223266"/>
                <a:ext cx="1337830" cy="9978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4658306" y="3084731"/>
                <a:ext cx="1337830" cy="213633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2016417" y="1905000"/>
              <a:ext cx="5113192" cy="3316069"/>
              <a:chOff x="2016417" y="1905000"/>
              <a:chExt cx="5113192" cy="3316069"/>
            </a:xfrm>
          </p:grpSpPr>
          <p:sp>
            <p:nvSpPr>
              <p:cNvPr id="167" name="TextBox 166"/>
              <p:cNvSpPr txBox="1"/>
              <p:nvPr/>
            </p:nvSpPr>
            <p:spPr>
              <a:xfrm>
                <a:off x="4029073" y="1905000"/>
                <a:ext cx="116897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Terrestrial ecology</a:t>
                </a:r>
                <a:endParaRPr lang="en-GB" dirty="0"/>
              </a:p>
            </p:txBody>
          </p:sp>
          <p:sp>
            <p:nvSpPr>
              <p:cNvPr id="168" name="TextBox 167"/>
              <p:cNvSpPr txBox="1"/>
              <p:nvPr/>
            </p:nvSpPr>
            <p:spPr>
              <a:xfrm>
                <a:off x="5536621" y="2438400"/>
                <a:ext cx="116897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err="1" smtClean="0"/>
                  <a:t>Biogeo</a:t>
                </a:r>
                <a:r>
                  <a:rPr lang="en-GB" dirty="0" smtClean="0"/>
                  <a:t>-chemistry</a:t>
                </a:r>
                <a:endParaRPr lang="en-GB" dirty="0"/>
              </a:p>
            </p:txBody>
          </p:sp>
          <p:sp>
            <p:nvSpPr>
              <p:cNvPr id="169" name="TextBox 168"/>
              <p:cNvSpPr txBox="1"/>
              <p:nvPr/>
            </p:nvSpPr>
            <p:spPr>
              <a:xfrm>
                <a:off x="2488621" y="2438400"/>
                <a:ext cx="116897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Aquatic</a:t>
                </a:r>
                <a:br>
                  <a:rPr lang="en-GB" dirty="0" smtClean="0"/>
                </a:br>
                <a:r>
                  <a:rPr lang="en-GB" dirty="0" smtClean="0"/>
                  <a:t>ecology</a:t>
                </a:r>
                <a:endParaRPr lang="en-GB" dirty="0"/>
              </a:p>
            </p:txBody>
          </p:sp>
          <p:sp>
            <p:nvSpPr>
              <p:cNvPr id="170" name="TextBox 169"/>
              <p:cNvSpPr txBox="1"/>
              <p:nvPr/>
            </p:nvSpPr>
            <p:spPr>
              <a:xfrm>
                <a:off x="2016417" y="3352800"/>
                <a:ext cx="129626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Technology</a:t>
                </a:r>
                <a:endParaRPr lang="en-GB" dirty="0"/>
              </a:p>
            </p:txBody>
          </p:sp>
          <p:sp>
            <p:nvSpPr>
              <p:cNvPr id="171" name="TextBox 170"/>
              <p:cNvSpPr txBox="1"/>
              <p:nvPr/>
            </p:nvSpPr>
            <p:spPr>
              <a:xfrm>
                <a:off x="5960630" y="3352800"/>
                <a:ext cx="1168979"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Resources</a:t>
                </a:r>
                <a:br>
                  <a:rPr lang="en-GB" dirty="0" smtClean="0"/>
                </a:br>
                <a:r>
                  <a:rPr lang="en-GB" dirty="0" smtClean="0"/>
                  <a:t>and land use</a:t>
                </a:r>
                <a:endParaRPr lang="en-GB" dirty="0"/>
              </a:p>
            </p:txBody>
          </p:sp>
          <p:sp>
            <p:nvSpPr>
              <p:cNvPr id="172" name="TextBox 171"/>
              <p:cNvSpPr txBox="1"/>
              <p:nvPr/>
            </p:nvSpPr>
            <p:spPr>
              <a:xfrm>
                <a:off x="2352388" y="4038600"/>
                <a:ext cx="116897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Climate </a:t>
                </a:r>
                <a:endParaRPr lang="en-GB" dirty="0"/>
              </a:p>
            </p:txBody>
          </p:sp>
          <p:sp>
            <p:nvSpPr>
              <p:cNvPr id="173" name="TextBox 172"/>
              <p:cNvSpPr txBox="1"/>
              <p:nvPr/>
            </p:nvSpPr>
            <p:spPr>
              <a:xfrm>
                <a:off x="2961898" y="4639361"/>
                <a:ext cx="116897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Hydrology</a:t>
                </a:r>
                <a:endParaRPr lang="en-GB" dirty="0"/>
              </a:p>
            </p:txBody>
          </p:sp>
          <p:sp>
            <p:nvSpPr>
              <p:cNvPr id="174" name="TextBox 173"/>
              <p:cNvSpPr txBox="1"/>
              <p:nvPr/>
            </p:nvSpPr>
            <p:spPr>
              <a:xfrm>
                <a:off x="5168632" y="4495800"/>
                <a:ext cx="1507548"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Carbon dynamics</a:t>
                </a:r>
                <a:endParaRPr lang="en-GB" dirty="0"/>
              </a:p>
            </p:txBody>
          </p:sp>
          <p:cxnSp>
            <p:nvCxnSpPr>
              <p:cNvPr id="175" name="Straight Connector 174"/>
              <p:cNvCxnSpPr/>
              <p:nvPr/>
            </p:nvCxnSpPr>
            <p:spPr>
              <a:xfrm flipV="1">
                <a:off x="4658306" y="5070947"/>
                <a:ext cx="539746" cy="1501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2915063" y="4407933"/>
                <a:ext cx="158047" cy="231428"/>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664550" y="3782382"/>
                <a:ext cx="78650" cy="256218"/>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664550" y="3079596"/>
                <a:ext cx="133155" cy="273204"/>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3073110" y="2095799"/>
                <a:ext cx="934298" cy="342601"/>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168" idx="0"/>
              </p:cNvCxnSpPr>
              <p:nvPr/>
            </p:nvCxnSpPr>
            <p:spPr>
              <a:xfrm flipH="1" flipV="1">
                <a:off x="5162486" y="2044184"/>
                <a:ext cx="958625" cy="394216"/>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171" idx="0"/>
              </p:cNvCxnSpPr>
              <p:nvPr/>
            </p:nvCxnSpPr>
            <p:spPr>
              <a:xfrm flipH="1" flipV="1">
                <a:off x="6387073" y="3065070"/>
                <a:ext cx="158047" cy="28773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6466096" y="4263553"/>
                <a:ext cx="131061" cy="232247"/>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93" name="Group 192"/>
          <p:cNvGrpSpPr/>
          <p:nvPr/>
        </p:nvGrpSpPr>
        <p:grpSpPr>
          <a:xfrm>
            <a:off x="3879376" y="2875921"/>
            <a:ext cx="1434475" cy="1515051"/>
            <a:chOff x="3879376" y="2875921"/>
            <a:chExt cx="1434475" cy="1515051"/>
          </a:xfrm>
        </p:grpSpPr>
        <p:pic>
          <p:nvPicPr>
            <p:cNvPr id="191" name="Picture 2" descr="C:\Terrys files\2016\photos\100APPLE\IMG_02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39" t="17314" r="26318" b="7263"/>
            <a:stretch/>
          </p:blipFill>
          <p:spPr bwMode="auto">
            <a:xfrm>
              <a:off x="3879376" y="2875921"/>
              <a:ext cx="1434475" cy="1510184"/>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191"/>
            <p:cNvSpPr txBox="1"/>
            <p:nvPr/>
          </p:nvSpPr>
          <p:spPr>
            <a:xfrm>
              <a:off x="4038600" y="2913644"/>
              <a:ext cx="1114426" cy="1477328"/>
            </a:xfrm>
            <a:prstGeom prst="rect">
              <a:avLst/>
            </a:prstGeom>
            <a:noFill/>
          </p:spPr>
          <p:txBody>
            <a:bodyPr wrap="square" rtlCol="0">
              <a:spAutoFit/>
            </a:bodyPr>
            <a:lstStyle/>
            <a:p>
              <a:pPr algn="ctr"/>
              <a:r>
                <a:rPr lang="en-GB" b="1" dirty="0" smtClean="0">
                  <a:solidFill>
                    <a:schemeClr val="accent1"/>
                  </a:solidFill>
                </a:rPr>
                <a:t>TSU</a:t>
              </a:r>
            </a:p>
            <a:p>
              <a:pPr algn="ctr"/>
              <a:endParaRPr lang="en-GB" b="1" dirty="0">
                <a:solidFill>
                  <a:schemeClr val="accent1"/>
                </a:solidFill>
              </a:endParaRPr>
            </a:p>
            <a:p>
              <a:pPr algn="ctr"/>
              <a:endParaRPr lang="en-GB" b="1" dirty="0" smtClean="0">
                <a:solidFill>
                  <a:schemeClr val="accent1"/>
                </a:solidFill>
              </a:endParaRPr>
            </a:p>
            <a:p>
              <a:pPr algn="ctr"/>
              <a:r>
                <a:rPr lang="en-GB" b="1" dirty="0" smtClean="0">
                  <a:solidFill>
                    <a:schemeClr val="accent1"/>
                  </a:solidFill>
                </a:rPr>
                <a:t/>
              </a:r>
              <a:br>
                <a:rPr lang="en-GB" b="1" dirty="0" smtClean="0">
                  <a:solidFill>
                    <a:schemeClr val="accent1"/>
                  </a:solidFill>
                </a:rPr>
              </a:br>
              <a:r>
                <a:rPr lang="en-GB" b="1" dirty="0" err="1" smtClean="0">
                  <a:solidFill>
                    <a:schemeClr val="accent1"/>
                  </a:solidFill>
                </a:rPr>
                <a:t>SecNet</a:t>
              </a:r>
              <a:endParaRPr lang="en-GB" b="1" dirty="0">
                <a:solidFill>
                  <a:schemeClr val="accent1"/>
                </a:solidFill>
              </a:endParaRPr>
            </a:p>
          </p:txBody>
        </p:sp>
      </p:grpSp>
      <p:sp>
        <p:nvSpPr>
          <p:cNvPr id="194" name="Rectangle 193"/>
          <p:cNvSpPr/>
          <p:nvPr/>
        </p:nvSpPr>
        <p:spPr>
          <a:xfrm>
            <a:off x="202620" y="0"/>
            <a:ext cx="8941379" cy="1384995"/>
          </a:xfrm>
          <a:prstGeom prst="rect">
            <a:avLst/>
          </a:prstGeom>
        </p:spPr>
        <p:txBody>
          <a:bodyPr wrap="square">
            <a:spAutoFit/>
          </a:bodyPr>
          <a:lstStyle/>
          <a:p>
            <a:pPr algn="ctr"/>
            <a:r>
              <a:rPr lang="en-GB" sz="2800" b="1" dirty="0">
                <a:solidFill>
                  <a:schemeClr val="accent1"/>
                </a:solidFill>
              </a:rPr>
              <a:t>We have brought experts together </a:t>
            </a:r>
            <a:r>
              <a:rPr lang="en-GB" sz="2800" b="1" dirty="0" smtClean="0">
                <a:solidFill>
                  <a:schemeClr val="accent1"/>
                </a:solidFill>
              </a:rPr>
              <a:t>from throughout Russia and abroad who study </a:t>
            </a:r>
            <a:r>
              <a:rPr lang="en-GB" sz="2800" b="1" dirty="0">
                <a:solidFill>
                  <a:schemeClr val="accent1"/>
                </a:solidFill>
              </a:rPr>
              <a:t>many different </a:t>
            </a:r>
            <a:r>
              <a:rPr lang="en-GB" sz="2800" b="1" dirty="0" smtClean="0">
                <a:solidFill>
                  <a:schemeClr val="accent1"/>
                </a:solidFill>
              </a:rPr>
              <a:t>fields. </a:t>
            </a:r>
            <a:endParaRPr lang="en-GB" sz="2800" b="1" dirty="0">
              <a:solidFill>
                <a:schemeClr val="accent1"/>
              </a:solidFill>
            </a:endParaRPr>
          </a:p>
          <a:p>
            <a:pPr algn="just"/>
            <a:endParaRPr lang="en-GB" sz="2800" b="1" dirty="0">
              <a:solidFill>
                <a:schemeClr val="accent1"/>
              </a:solidFill>
            </a:endParaRPr>
          </a:p>
        </p:txBody>
      </p:sp>
      <p:sp>
        <p:nvSpPr>
          <p:cNvPr id="195" name="TextBox 194"/>
          <p:cNvSpPr txBox="1"/>
          <p:nvPr/>
        </p:nvSpPr>
        <p:spPr>
          <a:xfrm>
            <a:off x="2133600" y="6365971"/>
            <a:ext cx="8153400" cy="523220"/>
          </a:xfrm>
          <a:prstGeom prst="rect">
            <a:avLst/>
          </a:prstGeom>
          <a:noFill/>
        </p:spPr>
        <p:txBody>
          <a:bodyPr wrap="square" rtlCol="0">
            <a:spAutoFit/>
          </a:bodyPr>
          <a:lstStyle/>
          <a:p>
            <a:r>
              <a:rPr lang="en-GB" sz="2800" b="1" dirty="0">
                <a:solidFill>
                  <a:schemeClr val="accent1">
                    <a:lumMod val="75000"/>
                  </a:schemeClr>
                </a:solidFill>
              </a:rPr>
              <a:t>Many others will contribute later</a:t>
            </a:r>
          </a:p>
        </p:txBody>
      </p:sp>
    </p:spTree>
    <p:extLst>
      <p:ext uri="{BB962C8B-B14F-4D97-AF65-F5344CB8AC3E}">
        <p14:creationId xmlns:p14="http://schemas.microsoft.com/office/powerpoint/2010/main" val="112261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5"/>
                                        </p:tgtEl>
                                        <p:attrNameLst>
                                          <p:attrName>style.visibility</p:attrName>
                                        </p:attrNameLst>
                                      </p:cBhvr>
                                      <p:to>
                                        <p:strVal val="visible"/>
                                      </p:to>
                                    </p:set>
                                    <p:anim calcmode="lin" valueType="num">
                                      <p:cBhvr additive="base">
                                        <p:cTn id="19" dur="500" fill="hold"/>
                                        <p:tgtEl>
                                          <p:spTgt spid="195"/>
                                        </p:tgtEl>
                                        <p:attrNameLst>
                                          <p:attrName>ppt_x</p:attrName>
                                        </p:attrNameLst>
                                      </p:cBhvr>
                                      <p:tavLst>
                                        <p:tav tm="0">
                                          <p:val>
                                            <p:strVal val="#ppt_x"/>
                                          </p:val>
                                        </p:tav>
                                        <p:tav tm="100000">
                                          <p:val>
                                            <p:strVal val="#ppt_x"/>
                                          </p:val>
                                        </p:tav>
                                      </p:tavLst>
                                    </p:anim>
                                    <p:anim calcmode="lin" valueType="num">
                                      <p:cBhvr additive="base">
                                        <p:cTn id="2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secnet.online/images/secnet_circle1.png?crc=138598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43" y="1749948"/>
            <a:ext cx="751400" cy="81092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http://www.secnet.online/images/secnet_arrow.png?crc=5200658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711" y="2751590"/>
            <a:ext cx="1425356" cy="7773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secnet.online/images/secnet_circle2.png?crc=41235064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2066" y="1759333"/>
            <a:ext cx="718100" cy="77498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www.secnet.online/images/secnet_arrow.png?crc=5200658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167" y="2790457"/>
            <a:ext cx="1425356" cy="7773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secnet.online/images/secnet_circle3.png?crc=900744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6279" y="1776503"/>
            <a:ext cx="702189" cy="757818"/>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http://www.secnet.online/images/secnet_arrow.png?crc=5200658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706" y="2807116"/>
            <a:ext cx="1425356" cy="7773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secnet.online/images/secnet_circle4.png?crc=2028929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2145" y="1733909"/>
            <a:ext cx="741657" cy="80041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4278" y="3177818"/>
            <a:ext cx="1685110" cy="2019923"/>
          </a:xfrm>
          <a:prstGeom prst="rect">
            <a:avLst/>
          </a:prstGeom>
        </p:spPr>
        <p:txBody>
          <a:bodyPr wrap="square" lIns="80147" tIns="40074" rIns="80147" bIns="40074">
            <a:spAutoFit/>
          </a:bodyPr>
          <a:lstStyle/>
          <a:p>
            <a:pPr defTabSz="801472" eaLnBrk="0" fontAlgn="base" hangingPunct="0">
              <a:spcBef>
                <a:spcPct val="0"/>
              </a:spcBef>
              <a:spcAft>
                <a:spcPct val="0"/>
              </a:spcAft>
            </a:pPr>
            <a:r>
              <a:rPr lang="ru-RU" altLang="ru-RU" dirty="0" err="1">
                <a:latin typeface="Arial" charset="0"/>
                <a:cs typeface="Arial" charset="0"/>
              </a:rPr>
              <a:t>Link</a:t>
            </a:r>
            <a:r>
              <a:rPr lang="ru-RU" altLang="ru-RU" dirty="0">
                <a:latin typeface="Arial" charset="0"/>
                <a:cs typeface="Arial" charset="0"/>
              </a:rPr>
              <a:t> </a:t>
            </a:r>
            <a:r>
              <a:rPr lang="ru-RU" altLang="ru-RU" dirty="0" err="1">
                <a:latin typeface="Arial" charset="0"/>
                <a:cs typeface="Arial" charset="0"/>
              </a:rPr>
              <a:t>world-class</a:t>
            </a:r>
            <a:r>
              <a:rPr lang="ru-RU" altLang="ru-RU" dirty="0">
                <a:latin typeface="Arial" charset="0"/>
                <a:cs typeface="Arial" charset="0"/>
              </a:rPr>
              <a:t> </a:t>
            </a:r>
            <a:r>
              <a:rPr lang="ru-RU" altLang="ru-RU" dirty="0" err="1">
                <a:latin typeface="Arial" charset="0"/>
                <a:cs typeface="Arial" charset="0"/>
              </a:rPr>
              <a:t>international</a:t>
            </a:r>
            <a:r>
              <a:rPr lang="ru-RU" altLang="ru-RU" dirty="0">
                <a:latin typeface="Arial" charset="0"/>
                <a:cs typeface="Arial" charset="0"/>
              </a:rPr>
              <a:t> </a:t>
            </a:r>
            <a:r>
              <a:rPr lang="ru-RU" altLang="ru-RU" dirty="0" err="1">
                <a:latin typeface="Arial" charset="0"/>
                <a:cs typeface="Arial" charset="0"/>
              </a:rPr>
              <a:t>and</a:t>
            </a:r>
            <a:r>
              <a:rPr lang="ru-RU" altLang="ru-RU" dirty="0">
                <a:latin typeface="Arial" charset="0"/>
                <a:cs typeface="Arial" charset="0"/>
              </a:rPr>
              <a:t> </a:t>
            </a:r>
            <a:r>
              <a:rPr lang="ru-RU" altLang="ru-RU" dirty="0" err="1">
                <a:latin typeface="Arial" charset="0"/>
                <a:cs typeface="Arial" charset="0"/>
              </a:rPr>
              <a:t>Russian</a:t>
            </a:r>
            <a:r>
              <a:rPr lang="ru-RU" altLang="ru-RU" dirty="0">
                <a:latin typeface="Arial" charset="0"/>
                <a:cs typeface="Arial" charset="0"/>
              </a:rPr>
              <a:t> </a:t>
            </a:r>
            <a:r>
              <a:rPr lang="ru-RU" altLang="ru-RU" dirty="0" err="1">
                <a:latin typeface="Arial" charset="0"/>
                <a:cs typeface="Arial" charset="0"/>
              </a:rPr>
              <a:t>institutes</a:t>
            </a:r>
            <a:r>
              <a:rPr lang="ru-RU" altLang="ru-RU" dirty="0">
                <a:latin typeface="Arial" charset="0"/>
                <a:cs typeface="Arial" charset="0"/>
              </a:rPr>
              <a:t> </a:t>
            </a:r>
            <a:r>
              <a:rPr lang="ru-RU" altLang="ru-RU" dirty="0" err="1">
                <a:latin typeface="Arial" charset="0"/>
                <a:cs typeface="Arial" charset="0"/>
              </a:rPr>
              <a:t>researching</a:t>
            </a:r>
            <a:r>
              <a:rPr lang="ru-RU" altLang="ru-RU" dirty="0">
                <a:latin typeface="Arial" charset="0"/>
                <a:cs typeface="Arial" charset="0"/>
              </a:rPr>
              <a:t> </a:t>
            </a:r>
            <a:r>
              <a:rPr lang="ru-RU" altLang="ru-RU" dirty="0" err="1">
                <a:latin typeface="Arial" charset="0"/>
                <a:cs typeface="Arial" charset="0"/>
              </a:rPr>
              <a:t>Siberia</a:t>
            </a:r>
            <a:endParaRPr lang="ru-RU" altLang="ru-RU" dirty="0">
              <a:latin typeface="Arial" charset="0"/>
              <a:cs typeface="Arial" charset="0"/>
            </a:endParaRPr>
          </a:p>
        </p:txBody>
      </p:sp>
      <p:sp>
        <p:nvSpPr>
          <p:cNvPr id="4" name="Прямоугольник 3"/>
          <p:cNvSpPr/>
          <p:nvPr/>
        </p:nvSpPr>
        <p:spPr>
          <a:xfrm>
            <a:off x="2286000" y="3135953"/>
            <a:ext cx="1634409" cy="1188926"/>
          </a:xfrm>
          <a:prstGeom prst="rect">
            <a:avLst/>
          </a:prstGeom>
        </p:spPr>
        <p:txBody>
          <a:bodyPr wrap="square" lIns="80147" tIns="40074" rIns="80147" bIns="40074">
            <a:spAutoFit/>
          </a:bodyPr>
          <a:lstStyle/>
          <a:p>
            <a:pPr defTabSz="801472" eaLnBrk="0" fontAlgn="base" hangingPunct="0">
              <a:spcBef>
                <a:spcPct val="0"/>
              </a:spcBef>
              <a:spcAft>
                <a:spcPct val="0"/>
              </a:spcAft>
            </a:pPr>
            <a:r>
              <a:rPr lang="ru-RU" altLang="ru-RU" dirty="0" err="1">
                <a:latin typeface="Arial" charset="0"/>
                <a:cs typeface="Arial" charset="0"/>
              </a:rPr>
              <a:t>Link</a:t>
            </a:r>
            <a:r>
              <a:rPr lang="ru-RU" altLang="ru-RU" dirty="0">
                <a:latin typeface="Arial" charset="0"/>
                <a:cs typeface="Arial" charset="0"/>
              </a:rPr>
              <a:t> </a:t>
            </a:r>
            <a:r>
              <a:rPr lang="ru-RU" altLang="ru-RU" dirty="0" err="1">
                <a:latin typeface="Arial" charset="0"/>
                <a:cs typeface="Arial" charset="0"/>
              </a:rPr>
              <a:t>multiple</a:t>
            </a:r>
            <a:r>
              <a:rPr lang="ru-RU" altLang="ru-RU" dirty="0">
                <a:latin typeface="Arial" charset="0"/>
                <a:cs typeface="Arial" charset="0"/>
              </a:rPr>
              <a:t> </a:t>
            </a:r>
            <a:r>
              <a:rPr lang="ru-RU" altLang="ru-RU" dirty="0" err="1">
                <a:latin typeface="Arial" charset="0"/>
                <a:cs typeface="Arial" charset="0"/>
              </a:rPr>
              <a:t>disciplines</a:t>
            </a:r>
            <a:r>
              <a:rPr lang="ru-RU" altLang="ru-RU" dirty="0">
                <a:latin typeface="Arial" charset="0"/>
                <a:cs typeface="Arial" charset="0"/>
              </a:rPr>
              <a:t> </a:t>
            </a:r>
            <a:br>
              <a:rPr lang="ru-RU" altLang="ru-RU" dirty="0">
                <a:latin typeface="Arial" charset="0"/>
                <a:cs typeface="Arial" charset="0"/>
              </a:rPr>
            </a:br>
            <a:r>
              <a:rPr lang="ru-RU" altLang="ru-RU" dirty="0" err="1">
                <a:latin typeface="Arial" charset="0"/>
                <a:cs typeface="Arial" charset="0"/>
              </a:rPr>
              <a:t>and</a:t>
            </a:r>
            <a:r>
              <a:rPr lang="ru-RU" altLang="ru-RU" dirty="0">
                <a:latin typeface="Arial" charset="0"/>
                <a:cs typeface="Arial" charset="0"/>
              </a:rPr>
              <a:t> </a:t>
            </a:r>
            <a:r>
              <a:rPr lang="ru-RU" altLang="ru-RU" dirty="0" err="1">
                <a:latin typeface="Arial" charset="0"/>
                <a:cs typeface="Arial" charset="0"/>
              </a:rPr>
              <a:t>approaches</a:t>
            </a:r>
            <a:endParaRPr lang="ru-RU" altLang="ru-RU" dirty="0">
              <a:latin typeface="Arial" charset="0"/>
              <a:cs typeface="Arial" charset="0"/>
            </a:endParaRPr>
          </a:p>
        </p:txBody>
      </p:sp>
      <p:sp>
        <p:nvSpPr>
          <p:cNvPr id="5" name="Прямоугольник 4"/>
          <p:cNvSpPr/>
          <p:nvPr/>
        </p:nvSpPr>
        <p:spPr>
          <a:xfrm>
            <a:off x="4459567" y="3261545"/>
            <a:ext cx="1806571" cy="1188926"/>
          </a:xfrm>
          <a:prstGeom prst="rect">
            <a:avLst/>
          </a:prstGeom>
        </p:spPr>
        <p:txBody>
          <a:bodyPr wrap="square" lIns="80147" tIns="40074" rIns="80147" bIns="40074">
            <a:spAutoFit/>
          </a:bodyPr>
          <a:lstStyle/>
          <a:p>
            <a:pPr defTabSz="801472" eaLnBrk="0" fontAlgn="base" hangingPunct="0">
              <a:spcBef>
                <a:spcPct val="0"/>
              </a:spcBef>
              <a:spcAft>
                <a:spcPct val="0"/>
              </a:spcAft>
            </a:pPr>
            <a:r>
              <a:rPr lang="ru-RU" altLang="ru-RU" dirty="0" err="1">
                <a:latin typeface="Arial" charset="0"/>
                <a:cs typeface="Arial" charset="0"/>
              </a:rPr>
              <a:t>Provide</a:t>
            </a:r>
            <a:r>
              <a:rPr lang="ru-RU" altLang="ru-RU" dirty="0">
                <a:latin typeface="Arial" charset="0"/>
                <a:cs typeface="Arial" charset="0"/>
              </a:rPr>
              <a:t> a “</a:t>
            </a:r>
            <a:r>
              <a:rPr lang="ru-RU" altLang="ru-RU" dirty="0" err="1">
                <a:latin typeface="Arial" charset="0"/>
                <a:cs typeface="Arial" charset="0"/>
              </a:rPr>
              <a:t>one-stop-shop</a:t>
            </a:r>
            <a:r>
              <a:rPr lang="ru-RU" altLang="ru-RU" dirty="0">
                <a:latin typeface="Arial" charset="0"/>
                <a:cs typeface="Arial" charset="0"/>
              </a:rPr>
              <a:t>” </a:t>
            </a:r>
            <a:br>
              <a:rPr lang="ru-RU" altLang="ru-RU" dirty="0">
                <a:latin typeface="Arial" charset="0"/>
                <a:cs typeface="Arial" charset="0"/>
              </a:rPr>
            </a:br>
            <a:r>
              <a:rPr lang="ru-RU" altLang="ru-RU" dirty="0" err="1">
                <a:latin typeface="Arial" charset="0"/>
                <a:cs typeface="Arial" charset="0"/>
              </a:rPr>
              <a:t>for</a:t>
            </a:r>
            <a:r>
              <a:rPr lang="ru-RU" altLang="ru-RU" dirty="0">
                <a:latin typeface="Arial" charset="0"/>
                <a:cs typeface="Arial" charset="0"/>
              </a:rPr>
              <a:t> </a:t>
            </a:r>
            <a:r>
              <a:rPr lang="ru-RU" altLang="ru-RU" dirty="0" err="1">
                <a:latin typeface="Arial" charset="0"/>
                <a:cs typeface="Arial" charset="0"/>
              </a:rPr>
              <a:t>information</a:t>
            </a:r>
            <a:r>
              <a:rPr lang="ru-RU" altLang="ru-RU" dirty="0">
                <a:latin typeface="Arial" charset="0"/>
                <a:cs typeface="Arial" charset="0"/>
              </a:rPr>
              <a:t> </a:t>
            </a:r>
            <a:r>
              <a:rPr lang="ru-RU" altLang="ru-RU" dirty="0" err="1">
                <a:latin typeface="Arial" charset="0"/>
                <a:cs typeface="Arial" charset="0"/>
              </a:rPr>
              <a:t>on</a:t>
            </a:r>
            <a:r>
              <a:rPr lang="ru-RU" altLang="ru-RU" dirty="0">
                <a:latin typeface="Arial" charset="0"/>
                <a:cs typeface="Arial" charset="0"/>
              </a:rPr>
              <a:t> </a:t>
            </a:r>
            <a:r>
              <a:rPr lang="ru-RU" altLang="ru-RU" dirty="0" err="1">
                <a:latin typeface="Arial" charset="0"/>
                <a:cs typeface="Arial" charset="0"/>
              </a:rPr>
              <a:t>Siberia</a:t>
            </a:r>
            <a:endParaRPr lang="ru-RU" altLang="ru-RU" dirty="0">
              <a:latin typeface="Arial" charset="0"/>
              <a:cs typeface="Arial" charset="0"/>
            </a:endParaRPr>
          </a:p>
        </p:txBody>
      </p:sp>
      <p:sp>
        <p:nvSpPr>
          <p:cNvPr id="6" name="Прямоугольник 5"/>
          <p:cNvSpPr/>
          <p:nvPr/>
        </p:nvSpPr>
        <p:spPr>
          <a:xfrm>
            <a:off x="6872740" y="3261544"/>
            <a:ext cx="1889615" cy="1742924"/>
          </a:xfrm>
          <a:prstGeom prst="rect">
            <a:avLst/>
          </a:prstGeom>
        </p:spPr>
        <p:txBody>
          <a:bodyPr wrap="square" lIns="80147" tIns="40074" rIns="80147" bIns="40074">
            <a:spAutoFit/>
          </a:bodyPr>
          <a:lstStyle/>
          <a:p>
            <a:pPr defTabSz="801472" eaLnBrk="0" fontAlgn="base" hangingPunct="0">
              <a:spcBef>
                <a:spcPct val="0"/>
              </a:spcBef>
              <a:spcAft>
                <a:spcPct val="0"/>
              </a:spcAft>
            </a:pPr>
            <a:r>
              <a:rPr lang="ru-RU" altLang="ru-RU" dirty="0" err="1">
                <a:latin typeface="Arial" charset="0"/>
                <a:cs typeface="Arial" charset="0"/>
              </a:rPr>
              <a:t>Communicate</a:t>
            </a:r>
            <a:r>
              <a:rPr lang="ru-RU" altLang="ru-RU" dirty="0">
                <a:latin typeface="Arial" charset="0"/>
                <a:cs typeface="Arial" charset="0"/>
              </a:rPr>
              <a:t> </a:t>
            </a:r>
            <a:r>
              <a:rPr lang="ru-RU" altLang="ru-RU" dirty="0" err="1">
                <a:latin typeface="Arial" charset="0"/>
                <a:cs typeface="Arial" charset="0"/>
              </a:rPr>
              <a:t>knowledge</a:t>
            </a:r>
            <a:r>
              <a:rPr lang="ru-RU" altLang="ru-RU" dirty="0">
                <a:latin typeface="Arial" charset="0"/>
                <a:cs typeface="Arial" charset="0"/>
              </a:rPr>
              <a:t> </a:t>
            </a:r>
            <a:r>
              <a:rPr lang="ru-RU" altLang="ru-RU" dirty="0" err="1">
                <a:latin typeface="Arial" charset="0"/>
                <a:cs typeface="Arial" charset="0"/>
              </a:rPr>
              <a:t>to</a:t>
            </a:r>
            <a:r>
              <a:rPr lang="ru-RU" altLang="ru-RU" dirty="0">
                <a:latin typeface="Arial" charset="0"/>
                <a:cs typeface="Arial" charset="0"/>
              </a:rPr>
              <a:t> </a:t>
            </a:r>
            <a:r>
              <a:rPr lang="ru-RU" altLang="ru-RU" dirty="0" err="1">
                <a:latin typeface="Arial" charset="0"/>
                <a:cs typeface="Arial" charset="0"/>
              </a:rPr>
              <a:t>educators</a:t>
            </a:r>
            <a:r>
              <a:rPr lang="ru-RU" altLang="ru-RU" dirty="0">
                <a:latin typeface="Arial" charset="0"/>
                <a:cs typeface="Arial" charset="0"/>
              </a:rPr>
              <a:t>, </a:t>
            </a:r>
            <a:r>
              <a:rPr lang="ru-RU" altLang="ru-RU" dirty="0" err="1">
                <a:latin typeface="Arial" charset="0"/>
                <a:cs typeface="Arial" charset="0"/>
              </a:rPr>
              <a:t>researchers</a:t>
            </a:r>
            <a:r>
              <a:rPr lang="ru-RU" altLang="ru-RU" dirty="0">
                <a:latin typeface="Arial" charset="0"/>
                <a:cs typeface="Arial" charset="0"/>
              </a:rPr>
              <a:t>, </a:t>
            </a:r>
            <a:r>
              <a:rPr lang="ru-RU" altLang="ru-RU" dirty="0" err="1">
                <a:latin typeface="Arial" charset="0"/>
                <a:cs typeface="Arial" charset="0"/>
              </a:rPr>
              <a:t>policy-makers</a:t>
            </a:r>
            <a:r>
              <a:rPr lang="ru-RU" altLang="ru-RU" dirty="0">
                <a:latin typeface="Arial" charset="0"/>
                <a:cs typeface="Arial" charset="0"/>
              </a:rPr>
              <a:t> </a:t>
            </a:r>
            <a:r>
              <a:rPr lang="ru-RU" altLang="ru-RU" dirty="0" err="1">
                <a:latin typeface="Arial" charset="0"/>
                <a:cs typeface="Arial" charset="0"/>
              </a:rPr>
              <a:t>and</a:t>
            </a:r>
            <a:r>
              <a:rPr lang="ru-RU" altLang="ru-RU" dirty="0">
                <a:latin typeface="Arial" charset="0"/>
                <a:cs typeface="Arial" charset="0"/>
              </a:rPr>
              <a:t> </a:t>
            </a:r>
            <a:r>
              <a:rPr lang="ru-RU" altLang="ru-RU" dirty="0" err="1">
                <a:latin typeface="Arial" charset="0"/>
                <a:cs typeface="Arial" charset="0"/>
              </a:rPr>
              <a:t>the</a:t>
            </a:r>
            <a:r>
              <a:rPr lang="ru-RU" altLang="ru-RU" dirty="0">
                <a:latin typeface="Arial" charset="0"/>
                <a:cs typeface="Arial" charset="0"/>
              </a:rPr>
              <a:t> </a:t>
            </a:r>
            <a:r>
              <a:rPr lang="ru-RU" altLang="ru-RU" dirty="0" err="1">
                <a:latin typeface="Arial" charset="0"/>
                <a:cs typeface="Arial" charset="0"/>
              </a:rPr>
              <a:t>public</a:t>
            </a:r>
            <a:endParaRPr lang="ru-RU" altLang="ru-RU" dirty="0">
              <a:latin typeface="Arial" charset="0"/>
              <a:cs typeface="Arial" charset="0"/>
            </a:endParaRPr>
          </a:p>
        </p:txBody>
      </p:sp>
      <p:sp>
        <p:nvSpPr>
          <p:cNvPr id="7" name="Прямоугольник 6"/>
          <p:cNvSpPr/>
          <p:nvPr/>
        </p:nvSpPr>
        <p:spPr>
          <a:xfrm>
            <a:off x="3345018" y="471349"/>
            <a:ext cx="3258861" cy="573373"/>
          </a:xfrm>
          <a:prstGeom prst="rect">
            <a:avLst/>
          </a:prstGeom>
        </p:spPr>
        <p:txBody>
          <a:bodyPr wrap="none" lIns="80147" tIns="40074" rIns="80147" bIns="40074">
            <a:spAutoFit/>
          </a:bodyPr>
          <a:lstStyle/>
          <a:p>
            <a:r>
              <a:rPr lang="en-GB" sz="3200" b="1" dirty="0" err="1">
                <a:solidFill>
                  <a:srgbClr val="40AD49"/>
                </a:solidFill>
                <a:latin typeface="Proxima Nova"/>
                <a:ea typeface="+mj-ea"/>
                <a:cs typeface="Proxima Nova"/>
              </a:rPr>
              <a:t>SecNet</a:t>
            </a:r>
            <a:r>
              <a:rPr lang="en-GB" sz="3200" b="1" dirty="0">
                <a:solidFill>
                  <a:srgbClr val="40AD49"/>
                </a:solidFill>
                <a:latin typeface="Proxima Nova"/>
                <a:ea typeface="+mj-ea"/>
                <a:cs typeface="Proxima Nova"/>
              </a:rPr>
              <a:t> strategy</a:t>
            </a:r>
            <a:endParaRPr lang="ru-RU" sz="3200" b="1" dirty="0">
              <a:solidFill>
                <a:srgbClr val="40AD49"/>
              </a:solidFill>
              <a:latin typeface="Proxima Nova"/>
              <a:ea typeface="+mj-ea"/>
              <a:cs typeface="Proxima Nova"/>
            </a:endParaRPr>
          </a:p>
        </p:txBody>
      </p:sp>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497" y="243243"/>
            <a:ext cx="1126710" cy="97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042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533407"/>
            <a:ext cx="5867400" cy="1811933"/>
          </a:xfrm>
          <a:prstGeom prst="rect">
            <a:avLst/>
          </a:prstGeom>
          <a:noFill/>
        </p:spPr>
        <p:txBody>
          <a:bodyPr wrap="square" lIns="91383" tIns="45692" rIns="91383" bIns="45692" rtlCol="0">
            <a:spAutoFit/>
          </a:bodyPr>
          <a:lstStyle/>
          <a:p>
            <a:pPr algn="ctr" defTabSz="913832"/>
            <a:r>
              <a:rPr lang="en-GB" sz="3600" dirty="0">
                <a:solidFill>
                  <a:prstClr val="black"/>
                </a:solidFill>
              </a:rPr>
              <a:t>Approaches to characterise environmental change in the units identified</a:t>
            </a:r>
          </a:p>
        </p:txBody>
      </p:sp>
      <p:sp>
        <p:nvSpPr>
          <p:cNvPr id="3" name="TextBox 2"/>
          <p:cNvSpPr txBox="1"/>
          <p:nvPr/>
        </p:nvSpPr>
        <p:spPr>
          <a:xfrm>
            <a:off x="3657601" y="3733807"/>
            <a:ext cx="3962400" cy="1200272"/>
          </a:xfrm>
          <a:prstGeom prst="rect">
            <a:avLst/>
          </a:prstGeom>
          <a:solidFill>
            <a:schemeClr val="accent2">
              <a:lumMod val="20000"/>
              <a:lumOff val="80000"/>
            </a:schemeClr>
          </a:solidFill>
        </p:spPr>
        <p:txBody>
          <a:bodyPr wrap="square" lIns="91383" tIns="45692" rIns="91383" bIns="45692" rtlCol="0">
            <a:spAutoFit/>
          </a:bodyPr>
          <a:lstStyle/>
          <a:p>
            <a:pPr marL="285574" indent="-285574" defTabSz="913832">
              <a:buFont typeface="Arial" panose="020B0604020202020204" pitchFamily="34" charset="0"/>
              <a:buChar char="•"/>
            </a:pPr>
            <a:r>
              <a:rPr lang="en-GB" dirty="0" smtClean="0">
                <a:solidFill>
                  <a:prstClr val="black"/>
                </a:solidFill>
              </a:rPr>
              <a:t>Baseline establishment</a:t>
            </a:r>
          </a:p>
          <a:p>
            <a:pPr marL="285574" indent="-285574" defTabSz="913832">
              <a:buFont typeface="Arial" panose="020B0604020202020204" pitchFamily="34" charset="0"/>
              <a:buChar char="•"/>
            </a:pPr>
            <a:r>
              <a:rPr lang="en-GB" dirty="0" smtClean="0">
                <a:solidFill>
                  <a:prstClr val="black"/>
                </a:solidFill>
              </a:rPr>
              <a:t>Remote sensing</a:t>
            </a:r>
          </a:p>
          <a:p>
            <a:pPr marL="285574" indent="-285574" defTabSz="913832">
              <a:buFont typeface="Arial" panose="020B0604020202020204" pitchFamily="34" charset="0"/>
              <a:buChar char="•"/>
            </a:pPr>
            <a:r>
              <a:rPr lang="en-GB" dirty="0" smtClean="0">
                <a:solidFill>
                  <a:prstClr val="black"/>
                </a:solidFill>
              </a:rPr>
              <a:t>Surveys, </a:t>
            </a:r>
            <a:r>
              <a:rPr lang="en-GB" dirty="0" smtClean="0"/>
              <a:t>Herbarium, Ecology, Ethnography </a:t>
            </a:r>
          </a:p>
        </p:txBody>
      </p:sp>
      <p:sp>
        <p:nvSpPr>
          <p:cNvPr id="4" name="TextBox 3"/>
          <p:cNvSpPr txBox="1"/>
          <p:nvPr/>
        </p:nvSpPr>
        <p:spPr>
          <a:xfrm>
            <a:off x="381000" y="2460248"/>
            <a:ext cx="2286000" cy="918838"/>
          </a:xfrm>
          <a:prstGeom prst="rect">
            <a:avLst/>
          </a:prstGeom>
          <a:solidFill>
            <a:schemeClr val="accent1">
              <a:lumMod val="40000"/>
              <a:lumOff val="60000"/>
            </a:schemeClr>
          </a:solidFill>
        </p:spPr>
        <p:txBody>
          <a:bodyPr wrap="square" lIns="91383" tIns="45692" rIns="91383" bIns="45692" rtlCol="0">
            <a:spAutoFit/>
          </a:bodyPr>
          <a:lstStyle/>
          <a:p>
            <a:pPr defTabSz="913832"/>
            <a:r>
              <a:rPr lang="en-GB" sz="2400" dirty="0">
                <a:solidFill>
                  <a:prstClr val="black"/>
                </a:solidFill>
              </a:rPr>
              <a:t>Identifying</a:t>
            </a:r>
            <a:r>
              <a:rPr lang="en-GB" sz="2800" dirty="0">
                <a:solidFill>
                  <a:prstClr val="black"/>
                </a:solidFill>
              </a:rPr>
              <a:t> </a:t>
            </a:r>
            <a:r>
              <a:rPr lang="en-GB" sz="2800" b="1" dirty="0">
                <a:solidFill>
                  <a:prstClr val="black"/>
                </a:solidFill>
              </a:rPr>
              <a:t>past</a:t>
            </a:r>
            <a:r>
              <a:rPr lang="en-GB" sz="2800" dirty="0">
                <a:solidFill>
                  <a:prstClr val="black"/>
                </a:solidFill>
              </a:rPr>
              <a:t> </a:t>
            </a:r>
            <a:r>
              <a:rPr lang="en-GB" sz="2400" dirty="0">
                <a:solidFill>
                  <a:prstClr val="black"/>
                </a:solidFill>
              </a:rPr>
              <a:t>change</a:t>
            </a:r>
          </a:p>
        </p:txBody>
      </p:sp>
      <p:sp>
        <p:nvSpPr>
          <p:cNvPr id="5" name="TextBox 4"/>
          <p:cNvSpPr txBox="1"/>
          <p:nvPr/>
        </p:nvSpPr>
        <p:spPr>
          <a:xfrm>
            <a:off x="457200" y="3733799"/>
            <a:ext cx="2209800" cy="918838"/>
          </a:xfrm>
          <a:prstGeom prst="rect">
            <a:avLst/>
          </a:prstGeom>
          <a:solidFill>
            <a:schemeClr val="accent2">
              <a:lumMod val="60000"/>
              <a:lumOff val="40000"/>
            </a:schemeClr>
          </a:solidFill>
        </p:spPr>
        <p:txBody>
          <a:bodyPr wrap="square" lIns="91383" tIns="45692" rIns="91383" bIns="45692" rtlCol="0">
            <a:spAutoFit/>
          </a:bodyPr>
          <a:lstStyle/>
          <a:p>
            <a:pPr defTabSz="913832"/>
            <a:r>
              <a:rPr lang="en-GB" sz="2400" dirty="0">
                <a:solidFill>
                  <a:prstClr val="black"/>
                </a:solidFill>
              </a:rPr>
              <a:t>Characterising </a:t>
            </a:r>
            <a:r>
              <a:rPr lang="en-GB" sz="2800" b="1" dirty="0">
                <a:solidFill>
                  <a:prstClr val="black"/>
                </a:solidFill>
              </a:rPr>
              <a:t>current</a:t>
            </a:r>
            <a:r>
              <a:rPr lang="en-GB" sz="2800" dirty="0">
                <a:solidFill>
                  <a:prstClr val="black"/>
                </a:solidFill>
              </a:rPr>
              <a:t> </a:t>
            </a:r>
            <a:r>
              <a:rPr lang="en-GB" sz="2400" dirty="0">
                <a:solidFill>
                  <a:prstClr val="black"/>
                </a:solidFill>
              </a:rPr>
              <a:t>status</a:t>
            </a:r>
          </a:p>
        </p:txBody>
      </p:sp>
      <p:sp>
        <p:nvSpPr>
          <p:cNvPr id="6" name="TextBox 5"/>
          <p:cNvSpPr txBox="1"/>
          <p:nvPr/>
        </p:nvSpPr>
        <p:spPr>
          <a:xfrm>
            <a:off x="457200" y="5191780"/>
            <a:ext cx="2209800" cy="988611"/>
          </a:xfrm>
          <a:prstGeom prst="rect">
            <a:avLst/>
          </a:prstGeom>
          <a:solidFill>
            <a:schemeClr val="bg2">
              <a:lumMod val="75000"/>
            </a:schemeClr>
          </a:solidFill>
        </p:spPr>
        <p:txBody>
          <a:bodyPr wrap="square" lIns="91383" tIns="45692" rIns="91383" bIns="45692" rtlCol="0">
            <a:spAutoFit/>
          </a:bodyPr>
          <a:lstStyle/>
          <a:p>
            <a:pPr defTabSz="913832"/>
            <a:r>
              <a:rPr lang="en-GB" sz="2400" dirty="0">
                <a:solidFill>
                  <a:prstClr val="black"/>
                </a:solidFill>
              </a:rPr>
              <a:t>Predicting</a:t>
            </a:r>
            <a:r>
              <a:rPr lang="en-GB" sz="2800" dirty="0">
                <a:solidFill>
                  <a:prstClr val="black"/>
                </a:solidFill>
              </a:rPr>
              <a:t> </a:t>
            </a:r>
            <a:r>
              <a:rPr lang="en-GB" sz="2800" b="1" dirty="0">
                <a:solidFill>
                  <a:prstClr val="black"/>
                </a:solidFill>
              </a:rPr>
              <a:t>future</a:t>
            </a:r>
            <a:r>
              <a:rPr lang="en-GB" sz="2800" dirty="0">
                <a:solidFill>
                  <a:prstClr val="black"/>
                </a:solidFill>
              </a:rPr>
              <a:t> </a:t>
            </a:r>
            <a:r>
              <a:rPr lang="en-GB" sz="2400" dirty="0">
                <a:solidFill>
                  <a:prstClr val="black"/>
                </a:solidFill>
              </a:rPr>
              <a:t>change</a:t>
            </a:r>
          </a:p>
        </p:txBody>
      </p:sp>
      <p:sp>
        <p:nvSpPr>
          <p:cNvPr id="7" name="TextBox 6"/>
          <p:cNvSpPr txBox="1"/>
          <p:nvPr/>
        </p:nvSpPr>
        <p:spPr>
          <a:xfrm>
            <a:off x="3657600" y="2429476"/>
            <a:ext cx="5105400" cy="923273"/>
          </a:xfrm>
          <a:prstGeom prst="rect">
            <a:avLst/>
          </a:prstGeom>
          <a:solidFill>
            <a:schemeClr val="accent1">
              <a:lumMod val="20000"/>
              <a:lumOff val="80000"/>
            </a:schemeClr>
          </a:solidFill>
        </p:spPr>
        <p:txBody>
          <a:bodyPr wrap="square" lIns="91383" tIns="45692" rIns="91383" bIns="45692" rtlCol="0">
            <a:spAutoFit/>
          </a:bodyPr>
          <a:lstStyle/>
          <a:p>
            <a:pPr marL="285574" indent="-285574" defTabSz="913832">
              <a:buFont typeface="Arial" panose="020B0604020202020204" pitchFamily="34" charset="0"/>
              <a:buChar char="•"/>
            </a:pPr>
            <a:r>
              <a:rPr lang="en-GB" dirty="0" smtClean="0">
                <a:solidFill>
                  <a:prstClr val="black"/>
                </a:solidFill>
              </a:rPr>
              <a:t>Historical data, </a:t>
            </a:r>
            <a:r>
              <a:rPr lang="en-GB" dirty="0" smtClean="0"/>
              <a:t>Archaeology, geomorphology</a:t>
            </a:r>
          </a:p>
          <a:p>
            <a:pPr marL="285574" indent="-285574" defTabSz="913832">
              <a:buFont typeface="Arial" panose="020B0604020202020204" pitchFamily="34" charset="0"/>
              <a:buChar char="•"/>
            </a:pPr>
            <a:r>
              <a:rPr lang="en-GB" dirty="0" smtClean="0"/>
              <a:t>Local knowledge, Social Anthropology</a:t>
            </a:r>
          </a:p>
          <a:p>
            <a:pPr marL="285574" indent="-285574" defTabSz="913832">
              <a:buFont typeface="Arial" panose="020B0604020202020204" pitchFamily="34" charset="0"/>
              <a:buChar char="•"/>
            </a:pPr>
            <a:r>
              <a:rPr lang="en-GB" dirty="0" smtClean="0">
                <a:solidFill>
                  <a:prstClr val="black"/>
                </a:solidFill>
              </a:rPr>
              <a:t>Space for time analogues (land use legacies)</a:t>
            </a:r>
            <a:endParaRPr lang="en-GB" dirty="0">
              <a:solidFill>
                <a:prstClr val="black"/>
              </a:solidFill>
            </a:endParaRPr>
          </a:p>
        </p:txBody>
      </p:sp>
      <p:sp>
        <p:nvSpPr>
          <p:cNvPr id="8" name="TextBox 7"/>
          <p:cNvSpPr txBox="1"/>
          <p:nvPr/>
        </p:nvSpPr>
        <p:spPr>
          <a:xfrm>
            <a:off x="3657601" y="5210775"/>
            <a:ext cx="4876800" cy="923273"/>
          </a:xfrm>
          <a:prstGeom prst="rect">
            <a:avLst/>
          </a:prstGeom>
          <a:solidFill>
            <a:schemeClr val="bg2">
              <a:lumMod val="75000"/>
            </a:schemeClr>
          </a:solidFill>
        </p:spPr>
        <p:txBody>
          <a:bodyPr wrap="square" lIns="91383" tIns="45692" rIns="91383" bIns="45692" rtlCol="0">
            <a:spAutoFit/>
          </a:bodyPr>
          <a:lstStyle/>
          <a:p>
            <a:pPr defTabSz="913832"/>
            <a:r>
              <a:rPr lang="en-GB" dirty="0" smtClean="0">
                <a:solidFill>
                  <a:prstClr val="black"/>
                </a:solidFill>
              </a:rPr>
              <a:t>Modelling</a:t>
            </a:r>
          </a:p>
          <a:p>
            <a:pPr defTabSz="913832"/>
            <a:r>
              <a:rPr lang="en-GB" dirty="0" smtClean="0">
                <a:solidFill>
                  <a:prstClr val="black"/>
                </a:solidFill>
              </a:rPr>
              <a:t>Simulation experiments</a:t>
            </a:r>
          </a:p>
          <a:p>
            <a:pPr defTabSz="913832"/>
            <a:r>
              <a:rPr lang="en-GB" dirty="0" smtClean="0">
                <a:solidFill>
                  <a:prstClr val="black"/>
                </a:solidFill>
              </a:rPr>
              <a:t>Space for time analogues (land use legacies)</a:t>
            </a:r>
            <a:endParaRPr lang="en-GB" dirty="0">
              <a:solidFill>
                <a:prstClr val="black"/>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0061" y="6309320"/>
            <a:ext cx="882877" cy="41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2266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550" y="485154"/>
            <a:ext cx="6934200" cy="584719"/>
          </a:xfrm>
          <a:prstGeom prst="rect">
            <a:avLst/>
          </a:prstGeom>
          <a:noFill/>
        </p:spPr>
        <p:txBody>
          <a:bodyPr wrap="square" lIns="91383" tIns="45692" rIns="91383" bIns="45692" rtlCol="0">
            <a:spAutoFit/>
          </a:bodyPr>
          <a:lstStyle/>
          <a:p>
            <a:pPr defTabSz="913832"/>
            <a:r>
              <a:rPr lang="en-GB" sz="3200" dirty="0">
                <a:solidFill>
                  <a:prstClr val="black"/>
                </a:solidFill>
              </a:rPr>
              <a:t>Approaches to identify drivers of change</a:t>
            </a:r>
          </a:p>
        </p:txBody>
      </p:sp>
      <p:sp>
        <p:nvSpPr>
          <p:cNvPr id="3" name="TextBox 2"/>
          <p:cNvSpPr txBox="1"/>
          <p:nvPr/>
        </p:nvSpPr>
        <p:spPr>
          <a:xfrm>
            <a:off x="1028700" y="2037089"/>
            <a:ext cx="3048000" cy="1295612"/>
          </a:xfrm>
          <a:prstGeom prst="rect">
            <a:avLst/>
          </a:prstGeom>
          <a:noFill/>
        </p:spPr>
        <p:txBody>
          <a:bodyPr wrap="square" lIns="91383" tIns="45692" rIns="91383" bIns="45692" rtlCol="0">
            <a:spAutoFit/>
          </a:bodyPr>
          <a:lstStyle/>
          <a:p>
            <a:pPr defTabSz="913832"/>
            <a:r>
              <a:rPr lang="en-GB" sz="2800" b="1" dirty="0">
                <a:solidFill>
                  <a:prstClr val="black"/>
                </a:solidFill>
              </a:rPr>
              <a:t>Biotic </a:t>
            </a:r>
            <a:r>
              <a:rPr lang="en-GB" sz="2400" dirty="0">
                <a:solidFill>
                  <a:prstClr val="black"/>
                </a:solidFill>
              </a:rPr>
              <a:t>e.g. herbivory, succession, species migration </a:t>
            </a:r>
          </a:p>
        </p:txBody>
      </p:sp>
      <p:sp>
        <p:nvSpPr>
          <p:cNvPr id="4" name="TextBox 3"/>
          <p:cNvSpPr txBox="1"/>
          <p:nvPr/>
        </p:nvSpPr>
        <p:spPr>
          <a:xfrm>
            <a:off x="990603" y="5181600"/>
            <a:ext cx="3048000" cy="918838"/>
          </a:xfrm>
          <a:prstGeom prst="rect">
            <a:avLst/>
          </a:prstGeom>
          <a:noFill/>
        </p:spPr>
        <p:txBody>
          <a:bodyPr wrap="square" lIns="91383" tIns="45692" rIns="91383" bIns="45692" rtlCol="0">
            <a:spAutoFit/>
          </a:bodyPr>
          <a:lstStyle/>
          <a:p>
            <a:pPr defTabSz="913832"/>
            <a:r>
              <a:rPr lang="en-GB" sz="2800" b="1" dirty="0">
                <a:solidFill>
                  <a:prstClr val="black"/>
                </a:solidFill>
              </a:rPr>
              <a:t>Anthropogenic </a:t>
            </a:r>
            <a:r>
              <a:rPr lang="en-GB" sz="2400" dirty="0">
                <a:solidFill>
                  <a:prstClr val="black"/>
                </a:solidFill>
              </a:rPr>
              <a:t>e.g. land use, fire, pollution </a:t>
            </a:r>
          </a:p>
        </p:txBody>
      </p:sp>
      <p:sp>
        <p:nvSpPr>
          <p:cNvPr id="5" name="TextBox 4"/>
          <p:cNvSpPr txBox="1"/>
          <p:nvPr/>
        </p:nvSpPr>
        <p:spPr>
          <a:xfrm>
            <a:off x="1041400" y="3536722"/>
            <a:ext cx="3048000" cy="1295612"/>
          </a:xfrm>
          <a:prstGeom prst="rect">
            <a:avLst/>
          </a:prstGeom>
          <a:noFill/>
        </p:spPr>
        <p:txBody>
          <a:bodyPr wrap="square" lIns="91383" tIns="45692" rIns="91383" bIns="45692" rtlCol="0">
            <a:spAutoFit/>
          </a:bodyPr>
          <a:lstStyle/>
          <a:p>
            <a:pPr defTabSz="913832"/>
            <a:r>
              <a:rPr lang="en-GB" sz="2800" b="1" dirty="0">
                <a:solidFill>
                  <a:prstClr val="black"/>
                </a:solidFill>
              </a:rPr>
              <a:t>Abiotic</a:t>
            </a:r>
            <a:r>
              <a:rPr lang="en-GB" sz="2800" dirty="0">
                <a:solidFill>
                  <a:prstClr val="black"/>
                </a:solidFill>
              </a:rPr>
              <a:t> </a:t>
            </a:r>
            <a:r>
              <a:rPr lang="en-GB" sz="2400" dirty="0">
                <a:solidFill>
                  <a:prstClr val="black"/>
                </a:solidFill>
              </a:rPr>
              <a:t>e.g. climate, weather extremes, natural fire</a:t>
            </a:r>
          </a:p>
        </p:txBody>
      </p:sp>
      <p:sp>
        <p:nvSpPr>
          <p:cNvPr id="6" name="TextBox 5"/>
          <p:cNvSpPr txBox="1"/>
          <p:nvPr/>
        </p:nvSpPr>
        <p:spPr>
          <a:xfrm>
            <a:off x="5257800" y="2972834"/>
            <a:ext cx="3276600" cy="1881705"/>
          </a:xfrm>
          <a:prstGeom prst="rect">
            <a:avLst/>
          </a:prstGeom>
          <a:solidFill>
            <a:schemeClr val="accent3">
              <a:lumMod val="75000"/>
            </a:schemeClr>
          </a:solidFill>
        </p:spPr>
        <p:txBody>
          <a:bodyPr wrap="square" lIns="91383" tIns="45692" rIns="91383" bIns="45692" rtlCol="0">
            <a:spAutoFit/>
          </a:bodyPr>
          <a:lstStyle/>
          <a:p>
            <a:pPr defTabSz="913832"/>
            <a:r>
              <a:rPr lang="en-GB" sz="2800" dirty="0">
                <a:solidFill>
                  <a:prstClr val="white"/>
                </a:solidFill>
              </a:rPr>
              <a:t>Experiments</a:t>
            </a:r>
          </a:p>
          <a:p>
            <a:pPr defTabSz="913832"/>
            <a:r>
              <a:rPr lang="en-GB" sz="2800" dirty="0">
                <a:solidFill>
                  <a:prstClr val="white"/>
                </a:solidFill>
              </a:rPr>
              <a:t>Correlation analysis</a:t>
            </a:r>
          </a:p>
          <a:p>
            <a:pPr defTabSz="913832"/>
            <a:r>
              <a:rPr lang="en-GB" sz="2800" dirty="0">
                <a:solidFill>
                  <a:prstClr val="white"/>
                </a:solidFill>
              </a:rPr>
              <a:t>Modelling</a:t>
            </a:r>
          </a:p>
          <a:p>
            <a:pPr defTabSz="913832"/>
            <a:r>
              <a:rPr lang="en-GB" sz="2800" dirty="0">
                <a:solidFill>
                  <a:prstClr val="white"/>
                </a:solidFill>
              </a:rPr>
              <a:t>Surveys</a:t>
            </a:r>
          </a:p>
        </p:txBody>
      </p:sp>
      <p:cxnSp>
        <p:nvCxnSpPr>
          <p:cNvPr id="8" name="Straight Connector 7"/>
          <p:cNvCxnSpPr/>
          <p:nvPr/>
        </p:nvCxnSpPr>
        <p:spPr>
          <a:xfrm>
            <a:off x="4457700" y="1862242"/>
            <a:ext cx="25400" cy="42119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29000" y="1862242"/>
            <a:ext cx="1009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67100" y="6074152"/>
            <a:ext cx="1009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862242"/>
            <a:ext cx="1009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6" idx="1"/>
          </p:cNvCxnSpPr>
          <p:nvPr/>
        </p:nvCxnSpPr>
        <p:spPr>
          <a:xfrm>
            <a:off x="4483100" y="3880773"/>
            <a:ext cx="774700" cy="3291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080" y="6117741"/>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882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1835316" y="4465479"/>
            <a:ext cx="6385596" cy="1969770"/>
          </a:xfrm>
        </p:spPr>
        <p:txBody>
          <a:bodyPr/>
          <a:lstStyle/>
          <a:p>
            <a:pPr marL="0" indent="0" algn="ctr" defTabSz="953850" eaLnBrk="0" fontAlgn="base" hangingPunct="0">
              <a:spcAft>
                <a:spcPct val="0"/>
              </a:spcAft>
              <a:buNone/>
              <a:defRPr/>
            </a:pPr>
            <a:r>
              <a:rPr lang="en-US" sz="2800" b="1" dirty="0">
                <a:solidFill>
                  <a:srgbClr val="4BACC6">
                    <a:lumMod val="75000"/>
                  </a:srgbClr>
                </a:solidFill>
                <a:latin typeface="Times New Roman" pitchFamily="18" charset="0"/>
              </a:rPr>
              <a:t>Thank you and welcome to TSSW – </a:t>
            </a:r>
          </a:p>
          <a:p>
            <a:pPr marL="0" indent="0" algn="ctr" defTabSz="953850" eaLnBrk="0" fontAlgn="base" hangingPunct="0">
              <a:spcAft>
                <a:spcPct val="0"/>
              </a:spcAft>
              <a:buNone/>
              <a:defRPr/>
            </a:pPr>
            <a:r>
              <a:rPr lang="en-US" sz="2800" b="1" dirty="0" smtClean="0">
                <a:solidFill>
                  <a:srgbClr val="4BACC6">
                    <a:lumMod val="75000"/>
                  </a:srgbClr>
                </a:solidFill>
                <a:latin typeface="Times New Roman" pitchFamily="18" charset="0"/>
              </a:rPr>
              <a:t>Mega-system </a:t>
            </a:r>
            <a:r>
              <a:rPr lang="en-US" sz="2800" b="1" dirty="0">
                <a:solidFill>
                  <a:srgbClr val="4BACC6">
                    <a:lumMod val="75000"/>
                  </a:srgbClr>
                </a:solidFill>
                <a:latin typeface="Times New Roman" pitchFamily="18" charset="0"/>
              </a:rPr>
              <a:t>for studying boundless  Universe named “Siberia” </a:t>
            </a:r>
            <a:endParaRPr lang="ru-RU" sz="2800" b="1" dirty="0">
              <a:solidFill>
                <a:srgbClr val="4BACC6">
                  <a:lumMod val="75000"/>
                </a:srgbClr>
              </a:solidFill>
              <a:latin typeface="Times New Roman" pitchFamily="18" charset="0"/>
            </a:endParaRPr>
          </a:p>
          <a:p>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067" y="1215802"/>
            <a:ext cx="4071090" cy="286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38" y="6021288"/>
            <a:ext cx="1240739" cy="585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557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пользователь\Desktop\Japan September 2017\What is science 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137200" cy="608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80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13316" name="Прямоугольник 6"/>
          <p:cNvSpPr>
            <a:spLocks noChangeArrowheads="1"/>
          </p:cNvSpPr>
          <p:nvPr/>
        </p:nvSpPr>
        <p:spPr bwMode="auto">
          <a:xfrm>
            <a:off x="250825" y="836613"/>
            <a:ext cx="46085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sz="2200" b="1"/>
              <a:t>Томас Сэмюэл Кун </a:t>
            </a:r>
            <a:r>
              <a:rPr lang="ru-RU" altLang="ru-RU" sz="2200"/>
              <a:t>— американский историк и философ науки, считавший, что научное знание развивается скачкообразно, посредством научных революций. Любой критерий имеет смысл только в рамках определённой парадигмы, исторически сложившейся системы воззрений. Научная революция — это смена научным сообществом объясняющих парадигм.</a:t>
            </a:r>
            <a:endParaRPr lang="ru-RU" altLang="ru-RU" sz="2200" b="1">
              <a:solidFill>
                <a:srgbClr val="262673"/>
              </a:solidFill>
            </a:endParaRPr>
          </a:p>
        </p:txBody>
      </p:sp>
      <p:pic>
        <p:nvPicPr>
          <p:cNvPr id="133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700213"/>
            <a:ext cx="3567112"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Прямоугольник 8"/>
          <p:cNvSpPr>
            <a:spLocks noChangeArrowheads="1"/>
          </p:cNvSpPr>
          <p:nvPr/>
        </p:nvSpPr>
        <p:spPr bwMode="auto">
          <a:xfrm>
            <a:off x="4716463" y="4797425"/>
            <a:ext cx="42830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i="1" dirty="0" err="1"/>
              <a:t>Thomas</a:t>
            </a:r>
            <a:r>
              <a:rPr lang="ru-RU" altLang="ru-RU" i="1" dirty="0"/>
              <a:t> </a:t>
            </a:r>
            <a:r>
              <a:rPr lang="ru-RU" altLang="ru-RU" i="1" dirty="0" err="1"/>
              <a:t>Samuel</a:t>
            </a:r>
            <a:r>
              <a:rPr lang="ru-RU" altLang="ru-RU" i="1" dirty="0"/>
              <a:t> </a:t>
            </a:r>
            <a:r>
              <a:rPr lang="ru-RU" altLang="ru-RU" i="1" dirty="0" err="1"/>
              <a:t>Kuhn</a:t>
            </a:r>
            <a:r>
              <a:rPr lang="ru-RU" altLang="ru-RU" i="1" dirty="0"/>
              <a:t> </a:t>
            </a:r>
            <a:r>
              <a:rPr lang="ru-RU" altLang="ru-RU" dirty="0"/>
              <a:t> </a:t>
            </a:r>
          </a:p>
          <a:p>
            <a:pPr algn="ctr" eaLnBrk="1" hangingPunct="1"/>
            <a:r>
              <a:rPr lang="ru-RU" altLang="ru-RU" dirty="0"/>
              <a:t>(08.07.1922, </a:t>
            </a:r>
            <a:r>
              <a:rPr lang="ru-RU" altLang="ru-RU" dirty="0" err="1" smtClean="0"/>
              <a:t>Цинциннато</a:t>
            </a:r>
            <a:r>
              <a:rPr lang="ru-RU" altLang="ru-RU" dirty="0" smtClean="0"/>
              <a:t> </a:t>
            </a:r>
            <a:r>
              <a:rPr lang="ru-RU" altLang="ru-RU" dirty="0"/>
              <a:t>Огайо — 17.06.1996, Кембридж, Массачусетс)</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646" y="6021288"/>
            <a:ext cx="665633"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448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7" name="Прямоугольник 6"/>
          <p:cNvSpPr/>
          <p:nvPr/>
        </p:nvSpPr>
        <p:spPr>
          <a:xfrm>
            <a:off x="611188" y="928688"/>
            <a:ext cx="8532812" cy="4832350"/>
          </a:xfrm>
          <a:prstGeom prst="rect">
            <a:avLst/>
          </a:prstGeom>
        </p:spPr>
        <p:txBody>
          <a:bodyPr>
            <a:spAutoFit/>
          </a:bodyPr>
          <a:lstStyle/>
          <a:p>
            <a:pPr indent="457200">
              <a:defRPr/>
            </a:pPr>
            <a:endParaRPr lang="ru-RU" sz="2800" dirty="0"/>
          </a:p>
          <a:p>
            <a:pPr indent="457200">
              <a:defRPr/>
            </a:pPr>
            <a:r>
              <a:rPr lang="ru-RU" sz="2800" dirty="0"/>
              <a:t>«совокупность достижений... понятий, ценностей, технологий и т. д. ...разделяемых научным сообществом и используемых этим сообществом для определения настоящих проблем и их решений»</a:t>
            </a:r>
            <a:r>
              <a:rPr lang="ru-RU" sz="2800" baseline="30000" dirty="0"/>
              <a:t> </a:t>
            </a:r>
            <a:r>
              <a:rPr lang="ru-RU" sz="2800" dirty="0"/>
              <a:t>. </a:t>
            </a:r>
          </a:p>
          <a:p>
            <a:pPr indent="457200">
              <a:defRPr/>
            </a:pPr>
            <a:r>
              <a:rPr lang="ru-RU" sz="2800" dirty="0"/>
              <a:t>Изменения парадигм, по Куну, происходят скачкообразно, в форме революционных взрывов, и называются </a:t>
            </a:r>
            <a:r>
              <a:rPr lang="ru-RU" sz="2800" i="1" dirty="0"/>
              <a:t>сдвигами парадигм.</a:t>
            </a:r>
            <a:endParaRPr lang="ru-RU" sz="2800" dirty="0"/>
          </a:p>
          <a:p>
            <a:pPr>
              <a:defRPr/>
            </a:pPr>
            <a:r>
              <a:rPr lang="en-US" sz="2800" dirty="0"/>
              <a:t>Kuhn</a:t>
            </a:r>
            <a:r>
              <a:rPr lang="ru-RU" sz="2800" dirty="0"/>
              <a:t>(1962).</a:t>
            </a:r>
          </a:p>
          <a:p>
            <a:pPr indent="457200">
              <a:defRPr/>
            </a:pPr>
            <a:endParaRPr lang="ru-RU" sz="2800" b="1" dirty="0">
              <a:solidFill>
                <a:schemeClr val="accent2">
                  <a:lumMod val="75000"/>
                </a:schemeClr>
              </a:solidFill>
              <a:latin typeface="Arial" charset="0"/>
            </a:endParaRPr>
          </a:p>
        </p:txBody>
      </p:sp>
      <p:sp>
        <p:nvSpPr>
          <p:cNvPr id="14341" name="Прямоугольник 8"/>
          <p:cNvSpPr>
            <a:spLocks noChangeArrowheads="1"/>
          </p:cNvSpPr>
          <p:nvPr/>
        </p:nvSpPr>
        <p:spPr bwMode="auto">
          <a:xfrm>
            <a:off x="1042988" y="0"/>
            <a:ext cx="7072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spcBef>
                <a:spcPct val="50000"/>
              </a:spcBef>
            </a:pPr>
            <a:r>
              <a:rPr lang="ru-RU" altLang="ru-RU" sz="2400" b="1">
                <a:solidFill>
                  <a:schemeClr val="bg1"/>
                </a:solidFill>
                <a:latin typeface="Times New Roman" pitchFamily="18" charset="0"/>
              </a:rPr>
              <a:t>Понятие научной парадигмы по Т. Куну</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6051270"/>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967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3"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p:cNvSpPr txBox="1">
            <a:spLocks noChangeArrowheads="1"/>
          </p:cNvSpPr>
          <p:nvPr/>
        </p:nvSpPr>
        <p:spPr bwMode="auto">
          <a:xfrm>
            <a:off x="714375" y="1196975"/>
            <a:ext cx="8213725" cy="1130300"/>
          </a:xfrm>
          <a:prstGeom prst="rect">
            <a:avLst/>
          </a:prstGeom>
          <a:noFill/>
          <a:ln w="9525">
            <a:noFill/>
            <a:miter lim="800000"/>
            <a:headEnd/>
            <a:tailEnd/>
          </a:ln>
          <a:effectLst/>
        </p:spPr>
        <p:txBody>
          <a:bodyPr>
            <a:spAutoFit/>
          </a:bodyPr>
          <a:lstStyle/>
          <a:p>
            <a:pPr>
              <a:lnSpc>
                <a:spcPct val="110000"/>
              </a:lnSpc>
              <a:spcBef>
                <a:spcPct val="50000"/>
              </a:spcBef>
              <a:defRPr/>
            </a:pPr>
            <a:endParaRPr lang="ru-RU" sz="2500" b="1" i="1" dirty="0">
              <a:solidFill>
                <a:schemeClr val="accent2">
                  <a:lumMod val="75000"/>
                </a:schemeClr>
              </a:solidFill>
              <a:latin typeface="Times New Roman" pitchFamily="18" charset="0"/>
            </a:endParaRPr>
          </a:p>
          <a:p>
            <a:pPr>
              <a:lnSpc>
                <a:spcPct val="110000"/>
              </a:lnSpc>
              <a:spcBef>
                <a:spcPct val="50000"/>
              </a:spcBef>
              <a:defRPr/>
            </a:pPr>
            <a:endParaRPr lang="en-US" sz="2500" dirty="0">
              <a:solidFill>
                <a:schemeClr val="accent2">
                  <a:lumMod val="75000"/>
                </a:schemeClr>
              </a:solidFill>
              <a:latin typeface="Arial" charset="0"/>
            </a:endParaRPr>
          </a:p>
        </p:txBody>
      </p:sp>
      <p:sp>
        <p:nvSpPr>
          <p:cNvPr id="12292" name="Прямоугольник 6"/>
          <p:cNvSpPr>
            <a:spLocks noChangeArrowheads="1"/>
          </p:cNvSpPr>
          <p:nvPr/>
        </p:nvSpPr>
        <p:spPr bwMode="auto">
          <a:xfrm>
            <a:off x="0" y="92868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1600"/>
          </a:p>
          <a:p>
            <a:pPr eaLnBrk="1" hangingPunct="1"/>
            <a:endParaRPr lang="ru-RU" altLang="ru-RU" sz="1600" b="1">
              <a:solidFill>
                <a:srgbClr val="262673"/>
              </a:solidFill>
            </a:endParaRPr>
          </a:p>
        </p:txBody>
      </p:sp>
      <p:sp>
        <p:nvSpPr>
          <p:cNvPr id="12293" name="Прямоугольник 11"/>
          <p:cNvSpPr>
            <a:spLocks noChangeArrowheads="1"/>
          </p:cNvSpPr>
          <p:nvPr/>
        </p:nvSpPr>
        <p:spPr bwMode="auto">
          <a:xfrm>
            <a:off x="5724525" y="4508500"/>
            <a:ext cx="30956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b="1"/>
              <a:t>ВЕРНАДСКИЙ Владимир Иванович</a:t>
            </a:r>
            <a:r>
              <a:rPr lang="ru-RU" altLang="ru-RU"/>
              <a:t> [28 февраля (12 марта) 1863, Санкт-Петербург - 6 января 1945, Москва].</a:t>
            </a:r>
          </a:p>
        </p:txBody>
      </p:sp>
      <p:sp>
        <p:nvSpPr>
          <p:cNvPr id="12294" name="Прямоугольник 13"/>
          <p:cNvSpPr>
            <a:spLocks noChangeArrowheads="1"/>
          </p:cNvSpPr>
          <p:nvPr/>
        </p:nvSpPr>
        <p:spPr bwMode="auto">
          <a:xfrm>
            <a:off x="395288" y="908050"/>
            <a:ext cx="5256212"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a:p>
            <a:pPr eaLnBrk="1" hangingPunct="1"/>
            <a:r>
              <a:rPr lang="ru-RU" altLang="ru-RU"/>
              <a:t>Удивительны некоторые идеи В.И. Вернадского, высказанные им за 30 лет до того, как они проникли в массовое общественное сознание: </a:t>
            </a:r>
            <a:r>
              <a:rPr lang="ru-RU" altLang="ru-RU" i="1"/>
              <a:t>"… человек впервые реально понял, что он житель планеты и может - должен - мыслить и действовать в новом аспекте, не только в аспекте отдельной личности, семьи или рода, государств или их союзов, но и в планетном аспекте. Он, как и все живое, может мыслить и действовать в планетном аспекте только в области жизни - в биосфере, в определенной земной оболочке, с которой он неразрывно, закономерно связан и уйти из которой он не может. Его существование есть ее функция"</a:t>
            </a:r>
            <a:r>
              <a:rPr lang="ru-RU" altLang="ru-RU"/>
              <a:t>.  </a:t>
            </a:r>
          </a:p>
          <a:p>
            <a:pPr eaLnBrk="1" hangingPunct="1"/>
            <a:endParaRPr lang="ru-RU" altLang="ru-RU"/>
          </a:p>
          <a:p>
            <a:pPr eaLnBrk="1" hangingPunct="1"/>
            <a:endParaRPr lang="ru-RU" altLang="ru-RU"/>
          </a:p>
        </p:txBody>
      </p:sp>
      <p:pic>
        <p:nvPicPr>
          <p:cNvPr id="12295" name="Picture 2" descr="E:\KIRPOTIN\Books\Landscape ecology\2-nd Edition\Рисунки\vernadsky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268413"/>
            <a:ext cx="26685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Прямоугольник 8"/>
          <p:cNvSpPr>
            <a:spLocks noChangeArrowheads="1"/>
          </p:cNvSpPr>
          <p:nvPr/>
        </p:nvSpPr>
        <p:spPr bwMode="auto">
          <a:xfrm>
            <a:off x="1042988" y="0"/>
            <a:ext cx="7072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spcBef>
                <a:spcPct val="50000"/>
              </a:spcBef>
            </a:pPr>
            <a:r>
              <a:rPr lang="ru-RU" altLang="ru-RU" sz="2400" b="1">
                <a:solidFill>
                  <a:schemeClr val="bg1"/>
                </a:solidFill>
                <a:latin typeface="Times New Roman" pitchFamily="18" charset="0"/>
              </a:rPr>
              <a:t>Новое мышление</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3" y="6042306"/>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750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ru-RU" altLang="ru-RU" smtClean="0"/>
          </a:p>
        </p:txBody>
      </p:sp>
      <p:sp>
        <p:nvSpPr>
          <p:cNvPr id="20483" name="Rectangle 3"/>
          <p:cNvSpPr>
            <a:spLocks noGrp="1" noChangeArrowheads="1"/>
          </p:cNvSpPr>
          <p:nvPr>
            <p:ph type="body" idx="1"/>
          </p:nvPr>
        </p:nvSpPr>
        <p:spPr/>
        <p:txBody>
          <a:bodyPr/>
          <a:lstStyle/>
          <a:p>
            <a:pPr eaLnBrk="1" hangingPunct="1"/>
            <a:endParaRPr lang="ru-RU" altLang="ru-RU" smtClean="0"/>
          </a:p>
        </p:txBody>
      </p:sp>
      <p:pic>
        <p:nvPicPr>
          <p:cNvPr id="20487" name="Picture 5" descr="фо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95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9"/>
          <p:cNvSpPr txBox="1">
            <a:spLocks noChangeArrowheads="1"/>
          </p:cNvSpPr>
          <p:nvPr/>
        </p:nvSpPr>
        <p:spPr bwMode="auto">
          <a:xfrm>
            <a:off x="4248150" y="1484313"/>
            <a:ext cx="4895850" cy="3248838"/>
          </a:xfrm>
          <a:prstGeom prst="rect">
            <a:avLst/>
          </a:prstGeom>
          <a:noFill/>
          <a:ln w="9525" algn="ctr">
            <a:noFill/>
            <a:miter lim="800000"/>
            <a:headEnd/>
            <a:tailEnd/>
          </a:ln>
        </p:spPr>
        <p:txBody>
          <a:bodyPr>
            <a:spAutoFit/>
          </a:bodyPr>
          <a:lstStyle/>
          <a:p>
            <a:pPr marL="609600" indent="609600">
              <a:lnSpc>
                <a:spcPct val="80000"/>
              </a:lnSpc>
              <a:defRPr/>
            </a:pPr>
            <a:r>
              <a:rPr lang="ru-RU" sz="1600" b="1" dirty="0"/>
              <a:t>Джеймс </a:t>
            </a:r>
            <a:r>
              <a:rPr lang="ru-RU" sz="1600" b="1" dirty="0" err="1"/>
              <a:t>Эфрэйм</a:t>
            </a:r>
            <a:r>
              <a:rPr lang="ru-RU" sz="1600" b="1" dirty="0"/>
              <a:t> </a:t>
            </a:r>
            <a:r>
              <a:rPr lang="ru-RU" sz="1600" b="1" dirty="0" err="1"/>
              <a:t>Лавлок</a:t>
            </a:r>
            <a:r>
              <a:rPr lang="ru-RU" sz="1600" dirty="0"/>
              <a:t> (англ</a:t>
            </a:r>
            <a:r>
              <a:rPr lang="ru-RU" sz="1600" dirty="0">
                <a:hlinkClick r:id="rId3" tooltip="Английский язык"/>
              </a:rPr>
              <a:t>.</a:t>
            </a:r>
            <a:r>
              <a:rPr lang="ru-RU" sz="1600" dirty="0"/>
              <a:t> </a:t>
            </a:r>
            <a:r>
              <a:rPr lang="ru-RU" sz="1600" i="1" dirty="0" err="1"/>
              <a:t>James</a:t>
            </a:r>
            <a:r>
              <a:rPr lang="ru-RU" sz="1600" i="1" dirty="0"/>
              <a:t> </a:t>
            </a:r>
            <a:r>
              <a:rPr lang="ru-RU" sz="1600" i="1" dirty="0" err="1"/>
              <a:t>Ephraim</a:t>
            </a:r>
            <a:r>
              <a:rPr lang="ru-RU" sz="1600" i="1" dirty="0"/>
              <a:t> </a:t>
            </a:r>
            <a:r>
              <a:rPr lang="ru-RU" sz="1600" i="1" dirty="0" err="1"/>
              <a:t>Lovelock</a:t>
            </a:r>
            <a:r>
              <a:rPr lang="ru-RU" sz="1600" dirty="0"/>
              <a:t>; 26 июля 1919 года) — британский учёный, член Лондонского Королевского общества, независимый исследователь, специалист в различных областях химии, биологии, медицины, экологии, ныне живущий в </a:t>
            </a:r>
            <a:r>
              <a:rPr lang="ru-RU" sz="1600" dirty="0" err="1"/>
              <a:t>Корнуэлле</a:t>
            </a:r>
            <a:r>
              <a:rPr lang="ru-RU" sz="1600" dirty="0"/>
              <a:t>, Англия. </a:t>
            </a:r>
            <a:r>
              <a:rPr lang="ru-RU" sz="1600" dirty="0" err="1"/>
              <a:t>Лавлок</a:t>
            </a:r>
            <a:r>
              <a:rPr lang="ru-RU" sz="1600" dirty="0"/>
              <a:t> приобрёл известность как создатель Гипотезы Геи (согласно которой планета Земля функционирует как </a:t>
            </a:r>
            <a:r>
              <a:rPr lang="ru-RU" sz="1600" dirty="0" err="1"/>
              <a:t>суперорганизм</a:t>
            </a:r>
            <a:r>
              <a:rPr lang="ru-RU" sz="1600" dirty="0"/>
              <a:t>), критик ортодоксальных экологических организаций и доктрин. </a:t>
            </a:r>
            <a:r>
              <a:rPr lang="ru-RU" sz="1600" dirty="0" err="1"/>
              <a:t>Лавлок</a:t>
            </a:r>
            <a:r>
              <a:rPr lang="ru-RU" sz="1600" dirty="0"/>
              <a:t> — командор Ордена Британской Империи (СВЕ) (1990) и кавалер Ордена кавалеров чести (СН) (2003), коммуникаций и тележурналистики Ганновера (Германия). </a:t>
            </a:r>
          </a:p>
        </p:txBody>
      </p:sp>
      <p:pic>
        <p:nvPicPr>
          <p:cNvPr id="2048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773238"/>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25" y="6021288"/>
            <a:ext cx="66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73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1586</TotalTime>
  <Words>2627</Words>
  <Application>Microsoft Office PowerPoint</Application>
  <PresentationFormat>Экран (4:3)</PresentationFormat>
  <Paragraphs>253</Paragraphs>
  <Slides>47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Кооперация/взаимопомощь как движущая сила эволюции</vt:lpstr>
      <vt:lpstr>Презентация PowerPoint</vt:lpstr>
      <vt:lpstr>Презентация PowerPoint</vt:lpstr>
      <vt:lpstr>Siberia is not just a land, it is the Universe</vt:lpstr>
      <vt:lpstr>"The Russian power will grow by Siberia and the North Ocean ...“ Mikhail Lomonosov</vt:lpstr>
      <vt:lpstr>Презентация PowerPoint</vt:lpstr>
      <vt:lpstr>Презентация PowerPoint</vt:lpstr>
      <vt:lpstr>Research priorities of TSSW and possible key subjects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Examples of products</vt:lpstr>
      <vt:lpstr>Mega-science and mega-facilities </vt:lpstr>
      <vt:lpstr>Презентация PowerPoint</vt:lpstr>
      <vt:lpstr>Western Siberia as a natural mega-facility</vt:lpstr>
      <vt:lpstr>Презентация PowerPoint</vt:lpstr>
      <vt:lpstr>Презентация PowerPoint</vt:lpstr>
      <vt:lpstr>Презентация PowerPoint</vt:lpstr>
      <vt:lpstr>Affiliate networks</vt:lpstr>
      <vt:lpstr>Презентация PowerPoint</vt:lpstr>
      <vt:lpstr>Siberian Environmental Change Network (SecNet)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temp</cp:lastModifiedBy>
  <cp:revision>66</cp:revision>
  <dcterms:created xsi:type="dcterms:W3CDTF">2017-08-17T06:31:59Z</dcterms:created>
  <dcterms:modified xsi:type="dcterms:W3CDTF">2018-02-14T09:59:25Z</dcterms:modified>
</cp:coreProperties>
</file>