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73" r:id="rId3"/>
    <p:sldId id="270" r:id="rId4"/>
    <p:sldId id="271" r:id="rId5"/>
    <p:sldId id="261" r:id="rId6"/>
    <p:sldId id="262" r:id="rId7"/>
    <p:sldId id="263" r:id="rId8"/>
    <p:sldId id="264" r:id="rId9"/>
    <p:sldId id="274" r:id="rId10"/>
    <p:sldId id="265" r:id="rId11"/>
    <p:sldId id="268" r:id="rId12"/>
    <p:sldId id="269" r:id="rId13"/>
    <p:sldId id="259" r:id="rId14"/>
    <p:sldId id="260" r:id="rId15"/>
    <p:sldId id="275" r:id="rId16"/>
    <p:sldId id="276" r:id="rId17"/>
    <p:sldId id="277" r:id="rId1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55" autoAdjust="0"/>
  </p:normalViewPr>
  <p:slideViewPr>
    <p:cSldViewPr snapToGrid="0">
      <p:cViewPr varScale="1">
        <p:scale>
          <a:sx n="77" d="100"/>
          <a:sy n="77" d="100"/>
        </p:scale>
        <p:origin x="25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9C2437-5111-4FF1-B45E-6D40043EF3EA}" type="datetimeFigureOut">
              <a:rPr lang="ru-RU" smtClean="0"/>
              <a:t>12.03.2019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1CB682-5B14-4B4E-B514-3C7D0042B5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10668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CB682-5B14-4B4E-B514-3C7D0042B5DD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55877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CB682-5B14-4B4E-B514-3C7D0042B5DD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93509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22ACD-C5D3-4440-A4D6-742803FF84C9}" type="datetimeFigureOut">
              <a:rPr lang="ru-RU" smtClean="0"/>
              <a:t>12.03.2019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037B9-E183-4809-9CDE-4EC10F2567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1194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22ACD-C5D3-4440-A4D6-742803FF84C9}" type="datetimeFigureOut">
              <a:rPr lang="ru-RU" smtClean="0"/>
              <a:t>12.03.2019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037B9-E183-4809-9CDE-4EC10F2567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73355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22ACD-C5D3-4440-A4D6-742803FF84C9}" type="datetimeFigureOut">
              <a:rPr lang="ru-RU" smtClean="0"/>
              <a:t>12.03.2019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037B9-E183-4809-9CDE-4EC10F2567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41252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22ACD-C5D3-4440-A4D6-742803FF84C9}" type="datetimeFigureOut">
              <a:rPr lang="ru-RU" smtClean="0"/>
              <a:t>12.03.2019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037B9-E183-4809-9CDE-4EC10F2567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82689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22ACD-C5D3-4440-A4D6-742803FF84C9}" type="datetimeFigureOut">
              <a:rPr lang="ru-RU" smtClean="0"/>
              <a:t>12.03.2019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037B9-E183-4809-9CDE-4EC10F2567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16556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22ACD-C5D3-4440-A4D6-742803FF84C9}" type="datetimeFigureOut">
              <a:rPr lang="ru-RU" smtClean="0"/>
              <a:t>12.03.2019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037B9-E183-4809-9CDE-4EC10F2567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51390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22ACD-C5D3-4440-A4D6-742803FF84C9}" type="datetimeFigureOut">
              <a:rPr lang="ru-RU" smtClean="0"/>
              <a:t>12.03.2019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037B9-E183-4809-9CDE-4EC10F2567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23229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22ACD-C5D3-4440-A4D6-742803FF84C9}" type="datetimeFigureOut">
              <a:rPr lang="ru-RU" smtClean="0"/>
              <a:t>12.03.2019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037B9-E183-4809-9CDE-4EC10F2567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47430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22ACD-C5D3-4440-A4D6-742803FF84C9}" type="datetimeFigureOut">
              <a:rPr lang="ru-RU" smtClean="0"/>
              <a:t>12.03.2019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037B9-E183-4809-9CDE-4EC10F2567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13256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22ACD-C5D3-4440-A4D6-742803FF84C9}" type="datetimeFigureOut">
              <a:rPr lang="ru-RU" smtClean="0"/>
              <a:t>12.03.2019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037B9-E183-4809-9CDE-4EC10F2567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44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22ACD-C5D3-4440-A4D6-742803FF84C9}" type="datetimeFigureOut">
              <a:rPr lang="ru-RU" smtClean="0"/>
              <a:t>12.03.2019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037B9-E183-4809-9CDE-4EC10F2567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11781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522ACD-C5D3-4440-A4D6-742803FF84C9}" type="datetimeFigureOut">
              <a:rPr lang="ru-RU" smtClean="0"/>
              <a:t>12.03.2019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8037B9-E183-4809-9CDE-4EC10F2567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75327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70C0"/>
                </a:solidFill>
              </a:rPr>
              <a:t>Что есть человек?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dirty="0" smtClean="0">
                <a:solidFill>
                  <a:srgbClr val="0070C0"/>
                </a:solidFill>
              </a:rPr>
              <a:t>ВСЯ ИСТОРИЯ ЧЕЛОВЕЧЕСТВА БЬЕТСЯ ГОЛОВОЙ НАД ОПРЕДЕЛЕНИМ  </a:t>
            </a:r>
            <a:r>
              <a:rPr lang="ru-RU" dirty="0" smtClean="0">
                <a:solidFill>
                  <a:srgbClr val="0070C0"/>
                </a:solidFill>
              </a:rPr>
              <a:t>С ТЕХ САМЫХ ПОР, КОГДА СОКРАТ ПРОИЗНЕС: «ПОЗНАЙ САМОГО СЕБЯ»</a:t>
            </a:r>
            <a:endParaRPr lang="ru-RU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48991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0070C0"/>
                </a:solidFill>
              </a:rPr>
              <a:t>Онтологическое определение: специфика </a:t>
            </a:r>
            <a:r>
              <a:rPr lang="ru-RU" dirty="0">
                <a:solidFill>
                  <a:srgbClr val="0070C0"/>
                </a:solidFill>
              </a:rPr>
              <a:t>способа бытия человека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err="1">
                <a:solidFill>
                  <a:srgbClr val="0070C0"/>
                </a:solidFill>
              </a:rPr>
              <a:t>Трансцендирование</a:t>
            </a:r>
            <a:r>
              <a:rPr lang="ru-RU" dirty="0">
                <a:solidFill>
                  <a:srgbClr val="0070C0"/>
                </a:solidFill>
              </a:rPr>
              <a:t> как постоянная динамика, которая вызывается в человеке «избытком сил» (Ф. Ницше, Ж. </a:t>
            </a:r>
            <a:r>
              <a:rPr lang="ru-RU" dirty="0" err="1">
                <a:solidFill>
                  <a:srgbClr val="0070C0"/>
                </a:solidFill>
              </a:rPr>
              <a:t>Батай</a:t>
            </a:r>
            <a:r>
              <a:rPr lang="ru-RU" dirty="0">
                <a:solidFill>
                  <a:srgbClr val="0070C0"/>
                </a:solidFill>
              </a:rPr>
              <a:t>).</a:t>
            </a:r>
          </a:p>
          <a:p>
            <a:r>
              <a:rPr lang="ru-RU" dirty="0">
                <a:solidFill>
                  <a:srgbClr val="0070C0"/>
                </a:solidFill>
              </a:rPr>
              <a:t>Человеку тесно в своем собственном стержне, и он постоянно выходит в беспредельное </a:t>
            </a:r>
            <a:r>
              <a:rPr lang="ru-RU" dirty="0" smtClean="0">
                <a:solidFill>
                  <a:srgbClr val="0070C0"/>
                </a:solidFill>
              </a:rPr>
              <a:t>бытие, преодолевает себя, не позволяя себя о-ПРЕДЕЛ-</a:t>
            </a:r>
            <a:r>
              <a:rPr lang="ru-RU" dirty="0" err="1" smtClean="0">
                <a:solidFill>
                  <a:srgbClr val="0070C0"/>
                </a:solidFill>
              </a:rPr>
              <a:t>ить</a:t>
            </a:r>
            <a:r>
              <a:rPr lang="ru-RU" dirty="0" smtClean="0">
                <a:solidFill>
                  <a:srgbClr val="0070C0"/>
                </a:solidFill>
              </a:rPr>
              <a:t>.</a:t>
            </a:r>
          </a:p>
          <a:p>
            <a:r>
              <a:rPr lang="ru-RU" dirty="0" smtClean="0">
                <a:solidFill>
                  <a:srgbClr val="0070C0"/>
                </a:solidFill>
              </a:rPr>
              <a:t>Человек не есть, он есть лишь в возможности свершиться.</a:t>
            </a:r>
            <a:endParaRPr lang="ru-RU" dirty="0">
              <a:solidFill>
                <a:srgbClr val="0070C0"/>
              </a:solidFill>
            </a:endParaRPr>
          </a:p>
          <a:p>
            <a:r>
              <a:rPr lang="ru-RU" dirty="0">
                <a:solidFill>
                  <a:srgbClr val="0070C0"/>
                </a:solidFill>
              </a:rPr>
              <a:t>Человек выходит за рамки материального мира – в </a:t>
            </a:r>
            <a:r>
              <a:rPr lang="ru-RU" dirty="0" smtClean="0">
                <a:solidFill>
                  <a:srgbClr val="0070C0"/>
                </a:solidFill>
              </a:rPr>
              <a:t>идеальное, из </a:t>
            </a:r>
            <a:r>
              <a:rPr lang="ru-RU" dirty="0">
                <a:solidFill>
                  <a:srgbClr val="0070C0"/>
                </a:solidFill>
              </a:rPr>
              <a:t>того, что называется «жизнь</a:t>
            </a:r>
            <a:r>
              <a:rPr lang="ru-RU" dirty="0" smtClean="0">
                <a:solidFill>
                  <a:srgbClr val="0070C0"/>
                </a:solidFill>
              </a:rPr>
              <a:t>». Его </a:t>
            </a:r>
            <a:r>
              <a:rPr lang="ru-RU" dirty="0">
                <a:solidFill>
                  <a:srgbClr val="0070C0"/>
                </a:solidFill>
              </a:rPr>
              <a:t>жизнь – «БОЛЬШЕ-ЧЕМ-ЖИЗНЬ</a:t>
            </a:r>
            <a:r>
              <a:rPr lang="ru-RU" dirty="0" smtClean="0">
                <a:solidFill>
                  <a:srgbClr val="0070C0"/>
                </a:solidFill>
              </a:rPr>
              <a:t>».</a:t>
            </a:r>
            <a:endParaRPr lang="ru-RU" dirty="0">
              <a:solidFill>
                <a:srgbClr val="0070C0"/>
              </a:solidFill>
            </a:endParaRPr>
          </a:p>
          <a:p>
            <a:r>
              <a:rPr lang="ru-RU" dirty="0">
                <a:solidFill>
                  <a:srgbClr val="0070C0"/>
                </a:solidFill>
              </a:rPr>
              <a:t>Человек – «тупик природы», «дезертир жизни</a:t>
            </a:r>
            <a:r>
              <a:rPr lang="ru-RU" dirty="0" smtClean="0">
                <a:solidFill>
                  <a:srgbClr val="0070C0"/>
                </a:solidFill>
              </a:rPr>
              <a:t>», «ошибка природы», «физиологическая неудача». «НО И ВЕЛИКОЛЕПНЫЙ ВЫХОД» как «разрыв» с природой. (Человек порывает с </a:t>
            </a:r>
            <a:r>
              <a:rPr lang="ru-RU" dirty="0" err="1" smtClean="0">
                <a:solidFill>
                  <a:srgbClr val="0070C0"/>
                </a:solidFill>
              </a:rPr>
              <a:t>витальностью</a:t>
            </a:r>
            <a:r>
              <a:rPr lang="ru-RU" smtClean="0">
                <a:solidFill>
                  <a:srgbClr val="0070C0"/>
                </a:solidFill>
              </a:rPr>
              <a:t>).</a:t>
            </a:r>
            <a:endParaRPr lang="ru-RU" dirty="0" smtClean="0">
              <a:solidFill>
                <a:srgbClr val="0070C0"/>
              </a:solidFill>
            </a:endParaRPr>
          </a:p>
          <a:p>
            <a:r>
              <a:rPr lang="ru-RU" dirty="0" smtClean="0">
                <a:solidFill>
                  <a:srgbClr val="0070C0"/>
                </a:solidFill>
              </a:rPr>
              <a:t>Человек – это «духом пробужденная природа» (М. Шелер).</a:t>
            </a:r>
          </a:p>
          <a:p>
            <a:endParaRPr lang="ru-RU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72342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99674" y="365125"/>
            <a:ext cx="10515600" cy="1325563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0070C0"/>
                </a:solidFill>
              </a:rPr>
              <a:t>Встреча человека с Духом</a:t>
            </a:r>
            <a:br>
              <a:rPr lang="ru-RU" dirty="0" smtClean="0">
                <a:solidFill>
                  <a:srgbClr val="0070C0"/>
                </a:solidFill>
              </a:rPr>
            </a:b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1041" y="1177447"/>
            <a:ext cx="10852759" cy="673131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3200" dirty="0" smtClean="0">
                <a:solidFill>
                  <a:srgbClr val="0070C0"/>
                </a:solidFill>
              </a:rPr>
              <a:t>Выйдя </a:t>
            </a:r>
            <a:r>
              <a:rPr lang="ru-RU" sz="3200" dirty="0" smtClean="0">
                <a:solidFill>
                  <a:srgbClr val="0070C0"/>
                </a:solidFill>
              </a:rPr>
              <a:t>из животной материального мира – в сферу идеального, человек приобретает духовность, каждый раз у каждого человека по-своему существующую. Разум </a:t>
            </a:r>
            <a:r>
              <a:rPr lang="ru-RU" sz="3200" dirty="0">
                <a:solidFill>
                  <a:srgbClr val="0070C0"/>
                </a:solidFill>
              </a:rPr>
              <a:t>становится рефлексивным (в отличие от практического интеллекта, который есть и у </a:t>
            </a:r>
            <a:r>
              <a:rPr lang="ru-RU" sz="3200" dirty="0" smtClean="0">
                <a:solidFill>
                  <a:srgbClr val="0070C0"/>
                </a:solidFill>
              </a:rPr>
              <a:t>животного).</a:t>
            </a:r>
          </a:p>
          <a:p>
            <a:r>
              <a:rPr lang="ru-RU" sz="3200" dirty="0">
                <a:solidFill>
                  <a:srgbClr val="0070C0"/>
                </a:solidFill>
              </a:rPr>
              <a:t>Дух – это есть открытость миру, благодаря чему человек в него </a:t>
            </a:r>
            <a:r>
              <a:rPr lang="ru-RU" sz="3200" dirty="0" smtClean="0">
                <a:solidFill>
                  <a:srgbClr val="0070C0"/>
                </a:solidFill>
              </a:rPr>
              <a:t>выходит, </a:t>
            </a:r>
            <a:r>
              <a:rPr lang="ru-RU" sz="3200" dirty="0">
                <a:solidFill>
                  <a:srgbClr val="0070C0"/>
                </a:solidFill>
              </a:rPr>
              <a:t>«озирается» и спрашивает: «Кто </a:t>
            </a:r>
            <a:r>
              <a:rPr lang="ru-RU" sz="3200" dirty="0" smtClean="0">
                <a:solidFill>
                  <a:srgbClr val="0070C0"/>
                </a:solidFill>
              </a:rPr>
              <a:t>Я?». Человек – животное, которое спрашивает о себе</a:t>
            </a:r>
            <a:endParaRPr lang="ru-RU" sz="3200" dirty="0">
              <a:solidFill>
                <a:srgbClr val="0070C0"/>
              </a:solidFill>
            </a:endParaRPr>
          </a:p>
          <a:p>
            <a:r>
              <a:rPr lang="ru-RU" sz="3200" dirty="0" smtClean="0">
                <a:solidFill>
                  <a:srgbClr val="0070C0"/>
                </a:solidFill>
              </a:rPr>
              <a:t>Дух </a:t>
            </a:r>
            <a:r>
              <a:rPr lang="ru-RU" sz="3200" dirty="0">
                <a:solidFill>
                  <a:srgbClr val="0070C0"/>
                </a:solidFill>
              </a:rPr>
              <a:t>– это этически-ценностная сторона человека: Нравственность, Эстетика, Дружелюбие, Любовь, Ненависть, Зло и </a:t>
            </a:r>
            <a:r>
              <a:rPr lang="ru-RU" sz="3200" dirty="0" smtClean="0">
                <a:solidFill>
                  <a:srgbClr val="0070C0"/>
                </a:solidFill>
              </a:rPr>
              <a:t>пр. Всё это – не всеобщие свойства разума, но уникальное проявление человека.</a:t>
            </a:r>
            <a:endParaRPr lang="ru-RU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71280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Специфика способа бытия человека,</a:t>
            </a:r>
            <a:br>
              <a:rPr lang="ru-RU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 Ф. Ницше</a:t>
            </a:r>
            <a:endParaRPr lang="ru-RU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284623"/>
          </a:xfrm>
        </p:spPr>
        <p:txBody>
          <a:bodyPr>
            <a:normAutofit fontScale="70000" lnSpcReduction="20000"/>
          </a:bodyPr>
          <a:lstStyle/>
          <a:p>
            <a:r>
              <a:rPr lang="ru-RU" sz="41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«Человек – это однажды случившееся </a:t>
            </a:r>
            <a:r>
              <a:rPr lang="ru-RU" sz="41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чудо. </a:t>
            </a:r>
            <a:r>
              <a:rPr lang="ru-RU" sz="41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Каждый знает, что он живет только один раз, что он есть нечто единственное, и что даже редчайший случай не сольет уже вторично столь дивно пестрое многообразие в то единство, которое составляет его личность».</a:t>
            </a:r>
          </a:p>
          <a:p>
            <a:r>
              <a:rPr lang="ru-RU" sz="41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Обобщение человека в понятии – это скандал, логический кошмар, философский курьез.</a:t>
            </a:r>
          </a:p>
          <a:p>
            <a:r>
              <a:rPr lang="ru-RU" sz="41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«Человек – это «избыток сил», «ненасытная жажда бытия, мост, переход» в духовно-идеальную сферу. Бытие человека – в преодолении себя.</a:t>
            </a:r>
          </a:p>
          <a:p>
            <a:r>
              <a:rPr lang="ru-RU" sz="41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Человек – это «воля к власти». Он «захватывает» мир, переводит его в свой внутренний план, тратит себя, губит себя,.</a:t>
            </a:r>
          </a:p>
          <a:p>
            <a:r>
              <a:rPr lang="ru-RU" sz="41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«Люблю того, кто не умеет жить иначе, как во имя собственной гибели». «Жизнь оправдывает себя только как явление эстетическое»</a:t>
            </a:r>
          </a:p>
          <a:p>
            <a:endParaRPr lang="ru-RU" sz="4100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371082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0070C0"/>
                </a:solidFill>
              </a:rPr>
              <a:t>Понятие Духа, по М. Шелеру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>
                <a:solidFill>
                  <a:srgbClr val="0070C0"/>
                </a:solidFill>
              </a:rPr>
              <a:t>Дух – это и есть открытость миру, благодаря чему человек есть тот, кто в безграничной мере открыт миру.</a:t>
            </a:r>
          </a:p>
          <a:p>
            <a:r>
              <a:rPr lang="ru-RU" dirty="0" smtClean="0">
                <a:solidFill>
                  <a:srgbClr val="0070C0"/>
                </a:solidFill>
              </a:rPr>
              <a:t>В открытости миру – выход в нематериальное, где не предметы, не объекты, а их ценности (нравственные и эстетические). Человека делает человеком пробуждение чувства ценности в его сознании.</a:t>
            </a:r>
          </a:p>
          <a:p>
            <a:r>
              <a:rPr lang="ru-RU" dirty="0" smtClean="0">
                <a:solidFill>
                  <a:srgbClr val="0070C0"/>
                </a:solidFill>
              </a:rPr>
              <a:t>Ценности сообщают бытию человека </a:t>
            </a:r>
            <a:r>
              <a:rPr lang="ru-RU" sz="3200" dirty="0" smtClean="0">
                <a:solidFill>
                  <a:srgbClr val="0070C0"/>
                </a:solidFill>
              </a:rPr>
              <a:t>переживание </a:t>
            </a:r>
            <a:r>
              <a:rPr lang="ru-RU" dirty="0" smtClean="0">
                <a:solidFill>
                  <a:srgbClr val="0070C0"/>
                </a:solidFill>
              </a:rPr>
              <a:t>как «живейший, </a:t>
            </a:r>
            <a:r>
              <a:rPr lang="ru-RU" dirty="0" err="1" smtClean="0">
                <a:solidFill>
                  <a:srgbClr val="0070C0"/>
                </a:solidFill>
              </a:rPr>
              <a:t>интенсивнейший</a:t>
            </a:r>
            <a:r>
              <a:rPr lang="ru-RU" dirty="0" smtClean="0">
                <a:solidFill>
                  <a:srgbClr val="0070C0"/>
                </a:solidFill>
              </a:rPr>
              <a:t> и </a:t>
            </a:r>
            <a:r>
              <a:rPr lang="ru-RU" dirty="0" err="1" smtClean="0">
                <a:solidFill>
                  <a:srgbClr val="0070C0"/>
                </a:solidFill>
              </a:rPr>
              <a:t>непосредственнейший</a:t>
            </a:r>
            <a:r>
              <a:rPr lang="ru-RU" dirty="0" smtClean="0">
                <a:solidFill>
                  <a:srgbClr val="0070C0"/>
                </a:solidFill>
              </a:rPr>
              <a:t> контакт с самим миром».</a:t>
            </a:r>
          </a:p>
          <a:p>
            <a:r>
              <a:rPr lang="ru-RU" dirty="0" smtClean="0">
                <a:solidFill>
                  <a:srgbClr val="0070C0"/>
                </a:solidFill>
              </a:rPr>
              <a:t>Дух, т.е. ценностное переживание превращают разум человека в эмоциональное сознание</a:t>
            </a:r>
            <a:endParaRPr lang="ru-RU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39286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0070C0"/>
                </a:solidFill>
              </a:rPr>
              <a:t>Современные поиски определений человека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>
              <a:spcBef>
                <a:spcPts val="0"/>
              </a:spcBef>
            </a:pPr>
            <a:r>
              <a:rPr lang="ru-RU" sz="32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Постчеловек</a:t>
            </a:r>
            <a:r>
              <a:rPr lang="ru-RU" sz="3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>
              <a:spcBef>
                <a:spcPts val="0"/>
              </a:spcBef>
            </a:pPr>
            <a:r>
              <a:rPr lang="ru-RU" sz="3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Сетевой человек (</a:t>
            </a:r>
            <a:r>
              <a:rPr lang="ru-RU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возникает третья природа? Виртуальная реальность</a:t>
            </a:r>
            <a:r>
              <a:rPr lang="ru-RU" sz="3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?)</a:t>
            </a:r>
          </a:p>
          <a:p>
            <a:pPr>
              <a:spcBef>
                <a:spcPts val="0"/>
              </a:spcBef>
            </a:pPr>
            <a:r>
              <a:rPr lang="ru-RU" sz="3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Человек бунтующий</a:t>
            </a:r>
            <a:endParaRPr lang="ru-RU" sz="32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ru-RU" sz="3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Человек-масса</a:t>
            </a:r>
          </a:p>
          <a:p>
            <a:pPr>
              <a:spcBef>
                <a:spcPts val="0"/>
              </a:spcBef>
            </a:pPr>
            <a:r>
              <a:rPr lang="ru-RU" sz="3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Человек </a:t>
            </a:r>
            <a:r>
              <a:rPr lang="ru-RU" sz="32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цвишенс</a:t>
            </a:r>
            <a:endParaRPr lang="ru-RU" sz="3200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ru-RU" sz="3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Человек кликающий</a:t>
            </a:r>
          </a:p>
          <a:p>
            <a:pPr>
              <a:spcBef>
                <a:spcPts val="0"/>
              </a:spcBef>
            </a:pPr>
            <a:r>
              <a:rPr lang="ru-RU" sz="3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Человек </a:t>
            </a:r>
            <a:r>
              <a:rPr lang="ru-RU" sz="32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аутист</a:t>
            </a:r>
            <a:endParaRPr lang="ru-RU" sz="3200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ru-RU" sz="3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Человек-снаряд</a:t>
            </a:r>
          </a:p>
          <a:p>
            <a:pPr>
              <a:spcBef>
                <a:spcPts val="0"/>
              </a:spcBef>
            </a:pPr>
            <a:r>
              <a:rPr lang="ru-RU" sz="3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……….</a:t>
            </a:r>
          </a:p>
        </p:txBody>
      </p:sp>
    </p:spTree>
    <p:extLst>
      <p:ext uri="{BB962C8B-B14F-4D97-AF65-F5344CB8AC3E}">
        <p14:creationId xmlns:p14="http://schemas.microsoft.com/office/powerpoint/2010/main" val="196857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500062"/>
            <a:ext cx="10515600" cy="1325563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0070C0"/>
                </a:solidFill>
              </a:rPr>
              <a:t>Современные фиксации </a:t>
            </a:r>
            <a:r>
              <a:rPr lang="ru-RU" dirty="0" err="1">
                <a:solidFill>
                  <a:srgbClr val="0070C0"/>
                </a:solidFill>
              </a:rPr>
              <a:t>трансцендирования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smtClean="0">
                <a:solidFill>
                  <a:srgbClr val="0070C0"/>
                </a:solidFill>
              </a:rPr>
              <a:t>человека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solidFill>
                  <a:srgbClr val="0070C0"/>
                </a:solidFill>
              </a:rPr>
              <a:t>«Свободное действие» (Ж.-П. Сартр)</a:t>
            </a:r>
          </a:p>
          <a:p>
            <a:r>
              <a:rPr lang="ru-RU" dirty="0">
                <a:solidFill>
                  <a:srgbClr val="0070C0"/>
                </a:solidFill>
              </a:rPr>
              <a:t>«Бунт» (А. Камю)</a:t>
            </a:r>
          </a:p>
          <a:p>
            <a:r>
              <a:rPr lang="ru-RU" dirty="0">
                <a:solidFill>
                  <a:srgbClr val="0070C0"/>
                </a:solidFill>
              </a:rPr>
              <a:t>«Порыв в подлинное» (М. Хайдеггер)</a:t>
            </a:r>
          </a:p>
          <a:p>
            <a:r>
              <a:rPr lang="ru-RU" dirty="0">
                <a:solidFill>
                  <a:srgbClr val="0070C0"/>
                </a:solidFill>
              </a:rPr>
              <a:t>«Эксцентрическая позиционность» (Х. Плеснер) </a:t>
            </a:r>
            <a:endParaRPr lang="ru-RU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4293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70C0"/>
                </a:solidFill>
              </a:rPr>
              <a:t>Вопросы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70C0"/>
                </a:solidFill>
              </a:rPr>
              <a:t>1. Как возможен человек в </a:t>
            </a:r>
            <a:r>
              <a:rPr lang="en-US" dirty="0" smtClean="0">
                <a:solidFill>
                  <a:srgbClr val="0070C0"/>
                </a:solidFill>
              </a:rPr>
              <a:t>on-line </a:t>
            </a:r>
            <a:r>
              <a:rPr lang="ru-RU" dirty="0" smtClean="0">
                <a:solidFill>
                  <a:srgbClr val="0070C0"/>
                </a:solidFill>
              </a:rPr>
              <a:t>образовании? Можно ли в  </a:t>
            </a:r>
            <a:r>
              <a:rPr lang="en-US" dirty="0" smtClean="0">
                <a:solidFill>
                  <a:srgbClr val="0070C0"/>
                </a:solidFill>
              </a:rPr>
              <a:t>on-line</a:t>
            </a:r>
            <a:r>
              <a:rPr lang="ru-RU" dirty="0" smtClean="0">
                <a:solidFill>
                  <a:srgbClr val="0070C0"/>
                </a:solidFill>
              </a:rPr>
              <a:t> образовании</a:t>
            </a:r>
            <a:r>
              <a:rPr lang="ru-RU" dirty="0">
                <a:solidFill>
                  <a:srgbClr val="0070C0"/>
                </a:solidFill>
              </a:rPr>
              <a:t> разум человека </a:t>
            </a:r>
            <a:r>
              <a:rPr lang="ru-RU" dirty="0" smtClean="0">
                <a:solidFill>
                  <a:srgbClr val="0070C0"/>
                </a:solidFill>
              </a:rPr>
              <a:t>привить эмоционально?</a:t>
            </a:r>
          </a:p>
          <a:p>
            <a:r>
              <a:rPr lang="ru-RU" dirty="0" smtClean="0">
                <a:solidFill>
                  <a:srgbClr val="0070C0"/>
                </a:solidFill>
              </a:rPr>
              <a:t>2.  Нужен ли природе человек электронного общества, когда с созданием искусственного интеллекта, стало</a:t>
            </a:r>
            <a:r>
              <a:rPr lang="ru-RU" dirty="0">
                <a:solidFill>
                  <a:srgbClr val="0070C0"/>
                </a:solidFill>
              </a:rPr>
              <a:t> возможным </a:t>
            </a:r>
            <a:r>
              <a:rPr lang="ru-RU" dirty="0" smtClean="0">
                <a:solidFill>
                  <a:srgbClr val="0070C0"/>
                </a:solidFill>
              </a:rPr>
              <a:t>выращивать сознание на </a:t>
            </a:r>
            <a:r>
              <a:rPr lang="ru-RU" dirty="0" err="1" smtClean="0">
                <a:solidFill>
                  <a:srgbClr val="0070C0"/>
                </a:solidFill>
              </a:rPr>
              <a:t>небиологичском</a:t>
            </a:r>
            <a:r>
              <a:rPr lang="ru-RU" dirty="0" smtClean="0">
                <a:solidFill>
                  <a:srgbClr val="0070C0"/>
                </a:solidFill>
              </a:rPr>
              <a:t> носителе? </a:t>
            </a:r>
            <a:endParaRPr lang="ru-RU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355744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0070C0"/>
                </a:solidFill>
              </a:rPr>
              <a:t/>
            </a:r>
            <a:br>
              <a:rPr lang="ru-RU" dirty="0" smtClean="0">
                <a:solidFill>
                  <a:srgbClr val="0070C0"/>
                </a:solidFill>
              </a:rPr>
            </a:br>
            <a:r>
              <a:rPr lang="ru-RU" dirty="0">
                <a:solidFill>
                  <a:srgbClr val="0070C0"/>
                </a:solidFill>
              </a:rPr>
              <a:t/>
            </a:r>
            <a:br>
              <a:rPr lang="ru-RU" dirty="0">
                <a:solidFill>
                  <a:srgbClr val="0070C0"/>
                </a:solidFill>
              </a:rPr>
            </a:br>
            <a:r>
              <a:rPr lang="ru-RU" dirty="0" smtClean="0">
                <a:solidFill>
                  <a:srgbClr val="0070C0"/>
                </a:solidFill>
              </a:rPr>
              <a:t/>
            </a:r>
            <a:br>
              <a:rPr lang="ru-RU" dirty="0" smtClean="0">
                <a:solidFill>
                  <a:srgbClr val="0070C0"/>
                </a:solidFill>
              </a:rPr>
            </a:br>
            <a:r>
              <a:rPr lang="ru-RU" dirty="0">
                <a:solidFill>
                  <a:srgbClr val="0070C0"/>
                </a:solidFill>
              </a:rPr>
              <a:t/>
            </a:r>
            <a:br>
              <a:rPr lang="ru-RU" dirty="0">
                <a:solidFill>
                  <a:srgbClr val="0070C0"/>
                </a:solidFill>
              </a:rPr>
            </a:br>
            <a:r>
              <a:rPr lang="ru-RU" dirty="0" smtClean="0">
                <a:solidFill>
                  <a:srgbClr val="0070C0"/>
                </a:solidFill>
              </a:rPr>
              <a:t/>
            </a:r>
            <a:br>
              <a:rPr lang="ru-RU" dirty="0" smtClean="0">
                <a:solidFill>
                  <a:srgbClr val="0070C0"/>
                </a:solidFill>
              </a:rPr>
            </a:br>
            <a:r>
              <a:rPr lang="ru-RU" dirty="0">
                <a:solidFill>
                  <a:srgbClr val="0070C0"/>
                </a:solidFill>
              </a:rPr>
              <a:t/>
            </a:r>
            <a:br>
              <a:rPr lang="ru-RU" dirty="0">
                <a:solidFill>
                  <a:srgbClr val="0070C0"/>
                </a:solidFill>
              </a:rPr>
            </a:br>
            <a:r>
              <a:rPr lang="ru-RU" dirty="0" smtClean="0">
                <a:solidFill>
                  <a:srgbClr val="0070C0"/>
                </a:solidFill>
              </a:rPr>
              <a:t/>
            </a:r>
            <a:br>
              <a:rPr lang="ru-RU" dirty="0" smtClean="0">
                <a:solidFill>
                  <a:srgbClr val="0070C0"/>
                </a:solidFill>
              </a:rPr>
            </a:br>
            <a:r>
              <a:rPr lang="ru-RU" dirty="0" smtClean="0">
                <a:solidFill>
                  <a:srgbClr val="0070C0"/>
                </a:solidFill>
              </a:rPr>
              <a:t>Спасибо за внимание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r>
              <a:rPr lang="ru-RU" smtClean="0"/>
              <a:t>                                                                                          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19729100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rgbClr val="0070C0"/>
                </a:solidFill>
              </a:rPr>
              <a:t>ЧЕЛОВЕК?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ru-RU" dirty="0" smtClean="0">
              <a:solidFill>
                <a:srgbClr val="0070C0"/>
              </a:solidFill>
            </a:endParaRPr>
          </a:p>
          <a:p>
            <a:r>
              <a:rPr lang="ru-RU" sz="3600" dirty="0" smtClean="0">
                <a:solidFill>
                  <a:srgbClr val="0070C0"/>
                </a:solidFill>
              </a:rPr>
              <a:t>Является </a:t>
            </a:r>
            <a:r>
              <a:rPr lang="ru-RU" sz="3600" dirty="0">
                <a:solidFill>
                  <a:srgbClr val="0070C0"/>
                </a:solidFill>
              </a:rPr>
              <a:t>ли человек тем, чем он кажется астроному – крошечным комочком смеси углерода и воды, бессильно копошащимся на маленькой и второстепенной планете?</a:t>
            </a:r>
          </a:p>
          <a:p>
            <a:r>
              <a:rPr lang="ru-RU" sz="3600" dirty="0">
                <a:solidFill>
                  <a:srgbClr val="0070C0"/>
                </a:solidFill>
              </a:rPr>
              <a:t>Человек – это существо, бродящее со времен Платона по лабиринту идентичностей и называющее себя «человек». Но на самом деле это была только мысль о человеке (М. </a:t>
            </a:r>
            <a:r>
              <a:rPr lang="ru-RU" sz="3600" dirty="0" err="1">
                <a:solidFill>
                  <a:srgbClr val="0070C0"/>
                </a:solidFill>
              </a:rPr>
              <a:t>Штирнер</a:t>
            </a:r>
            <a:r>
              <a:rPr lang="ru-RU" sz="3600" dirty="0">
                <a:solidFill>
                  <a:srgbClr val="0070C0"/>
                </a:solidFill>
              </a:rPr>
              <a:t>)</a:t>
            </a:r>
          </a:p>
          <a:p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829603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70C0"/>
                </a:solidFill>
              </a:rPr>
              <a:t>Образ современного мира (ДЖ. </a:t>
            </a:r>
            <a:r>
              <a:rPr lang="ru-RU" dirty="0" err="1" smtClean="0">
                <a:solidFill>
                  <a:srgbClr val="0070C0"/>
                </a:solidFill>
              </a:rPr>
              <a:t>Мерету</a:t>
            </a:r>
            <a:r>
              <a:rPr lang="ru-RU" dirty="0" smtClean="0">
                <a:solidFill>
                  <a:srgbClr val="0070C0"/>
                </a:solidFill>
              </a:rPr>
              <a:t>)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Picture 12" descr="https://lh3.googleusercontent.com/C9LsP8X6Pt25rILpyZSxbPcOgX92F3BguzfGgmEdxxb9qzA60UbZA_4bGZHRKgFT-SH5cw=s13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0710" y="1509538"/>
            <a:ext cx="9110580" cy="56941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519418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0070C0"/>
                </a:solidFill>
              </a:rPr>
              <a:t>Образ современного мира</a:t>
            </a:r>
            <a:endParaRPr lang="ru-RU" dirty="0">
              <a:solidFill>
                <a:srgbClr val="0070C0"/>
              </a:solidFill>
            </a:endParaRPr>
          </a:p>
        </p:txBody>
      </p:sp>
      <p:pic>
        <p:nvPicPr>
          <p:cNvPr id="4" name="Picture 20" descr="ÐÐ°ÑÑÐ¸Ð½ÐºÐ¸ Ð¿Ð¾ Ð·Ð°Ð¿ÑÐ¾ÑÑ julie mehretu drawings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6170" y="1690687"/>
            <a:ext cx="7788380" cy="49731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908224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 smtClean="0">
                <a:solidFill>
                  <a:srgbClr val="0070C0"/>
                </a:solidFill>
              </a:rPr>
              <a:t>Имеющиеся определения человека (через род </a:t>
            </a:r>
            <a:r>
              <a:rPr lang="ru-RU" sz="3600" b="1" dirty="0" smtClean="0">
                <a:solidFill>
                  <a:srgbClr val="0070C0"/>
                </a:solidFill>
              </a:rPr>
              <a:t>животного</a:t>
            </a:r>
            <a:r>
              <a:rPr lang="ru-RU" sz="3600" dirty="0" smtClean="0">
                <a:solidFill>
                  <a:srgbClr val="0070C0"/>
                </a:solidFill>
              </a:rPr>
              <a:t> и видовые отличия)</a:t>
            </a:r>
            <a:endParaRPr lang="ru-RU" sz="3600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ru-RU" sz="3200" dirty="0" smtClean="0">
                <a:solidFill>
                  <a:srgbClr val="0070C0"/>
                </a:solidFill>
              </a:rPr>
              <a:t>Человек – это политическое животное (Аристотель)</a:t>
            </a:r>
          </a:p>
          <a:p>
            <a:pPr>
              <a:spcBef>
                <a:spcPts val="0"/>
              </a:spcBef>
            </a:pPr>
            <a:r>
              <a:rPr lang="ru-RU" sz="3200" dirty="0" smtClean="0">
                <a:solidFill>
                  <a:srgbClr val="0070C0"/>
                </a:solidFill>
              </a:rPr>
              <a:t>Человек </a:t>
            </a:r>
            <a:r>
              <a:rPr lang="ru-RU" sz="3200" dirty="0">
                <a:solidFill>
                  <a:srgbClr val="0070C0"/>
                </a:solidFill>
              </a:rPr>
              <a:t>— это лишь частичка </a:t>
            </a:r>
            <a:r>
              <a:rPr lang="ru-RU" sz="3200" dirty="0" smtClean="0">
                <a:solidFill>
                  <a:srgbClr val="0070C0"/>
                </a:solidFill>
              </a:rPr>
              <a:t>природы (Б. Спиноза)</a:t>
            </a:r>
          </a:p>
          <a:p>
            <a:pPr>
              <a:spcBef>
                <a:spcPts val="0"/>
              </a:spcBef>
            </a:pPr>
            <a:r>
              <a:rPr lang="ru-RU" sz="3200" dirty="0" smtClean="0">
                <a:solidFill>
                  <a:srgbClr val="0070C0"/>
                </a:solidFill>
              </a:rPr>
              <a:t>Человек – это животное, которое умеет обещать (Ф Ницше). Это </a:t>
            </a:r>
            <a:r>
              <a:rPr lang="ru-RU" sz="3200" dirty="0">
                <a:solidFill>
                  <a:srgbClr val="0070C0"/>
                </a:solidFill>
              </a:rPr>
              <a:t>ничтожнейшее и несчастнейшее животное Человек </a:t>
            </a:r>
            <a:r>
              <a:rPr lang="ru-RU" sz="3200" dirty="0" smtClean="0">
                <a:solidFill>
                  <a:srgbClr val="0070C0"/>
                </a:solidFill>
              </a:rPr>
              <a:t>– вид хищной обезьяны, впавшей в манию величия из-за своего, так называемого, духа (Г.Э. Лессинг).</a:t>
            </a:r>
          </a:p>
          <a:p>
            <a:pPr>
              <a:spcBef>
                <a:spcPts val="0"/>
              </a:spcBef>
            </a:pPr>
            <a:r>
              <a:rPr lang="ru-RU" sz="3200" dirty="0" smtClean="0">
                <a:solidFill>
                  <a:srgbClr val="0070C0"/>
                </a:solidFill>
              </a:rPr>
              <a:t>Человек – </a:t>
            </a:r>
            <a:r>
              <a:rPr lang="en-US" sz="3200" dirty="0" smtClean="0">
                <a:solidFill>
                  <a:srgbClr val="0070C0"/>
                </a:solidFill>
              </a:rPr>
              <a:t>animal </a:t>
            </a:r>
            <a:r>
              <a:rPr lang="en-US" sz="3200" dirty="0" err="1" smtClean="0">
                <a:solidFill>
                  <a:srgbClr val="0070C0"/>
                </a:solidFill>
              </a:rPr>
              <a:t>rationalis</a:t>
            </a:r>
            <a:r>
              <a:rPr lang="en-US" sz="3200" dirty="0" smtClean="0">
                <a:solidFill>
                  <a:srgbClr val="0070C0"/>
                </a:solidFill>
              </a:rPr>
              <a:t> (</a:t>
            </a:r>
            <a:r>
              <a:rPr lang="ru-RU" sz="3200" dirty="0" smtClean="0">
                <a:solidFill>
                  <a:srgbClr val="0070C0"/>
                </a:solidFill>
              </a:rPr>
              <a:t>св. Августин).</a:t>
            </a:r>
          </a:p>
          <a:p>
            <a:pPr>
              <a:spcBef>
                <a:spcPts val="0"/>
              </a:spcBef>
            </a:pPr>
            <a:r>
              <a:rPr lang="ru-RU" sz="3200" dirty="0" smtClean="0">
                <a:solidFill>
                  <a:srgbClr val="0070C0"/>
                </a:solidFill>
              </a:rPr>
              <a:t>Человек – </a:t>
            </a:r>
            <a:r>
              <a:rPr lang="en-US" sz="3200" dirty="0" smtClean="0">
                <a:solidFill>
                  <a:srgbClr val="0070C0"/>
                </a:solidFill>
              </a:rPr>
              <a:t>homo </a:t>
            </a:r>
            <a:r>
              <a:rPr lang="en-US" sz="3200" dirty="0" err="1" smtClean="0">
                <a:solidFill>
                  <a:srgbClr val="0070C0"/>
                </a:solidFill>
              </a:rPr>
              <a:t>faber</a:t>
            </a:r>
            <a:r>
              <a:rPr lang="en-US" sz="3200" dirty="0" smtClean="0">
                <a:solidFill>
                  <a:srgbClr val="0070C0"/>
                </a:solidFill>
              </a:rPr>
              <a:t> (</a:t>
            </a:r>
            <a:r>
              <a:rPr lang="ru-RU" sz="3200" dirty="0" smtClean="0">
                <a:solidFill>
                  <a:srgbClr val="0070C0"/>
                </a:solidFill>
              </a:rPr>
              <a:t>Б. Франклин).</a:t>
            </a:r>
          </a:p>
          <a:p>
            <a:pPr>
              <a:spcBef>
                <a:spcPts val="0"/>
              </a:spcBef>
            </a:pPr>
            <a:r>
              <a:rPr lang="ru-RU" sz="3200" dirty="0" smtClean="0">
                <a:solidFill>
                  <a:srgbClr val="0070C0"/>
                </a:solidFill>
              </a:rPr>
              <a:t>Человек – это «человек-машина» (Ж.О. </a:t>
            </a:r>
            <a:r>
              <a:rPr lang="ru-RU" sz="3200" dirty="0" err="1" smtClean="0">
                <a:solidFill>
                  <a:srgbClr val="0070C0"/>
                </a:solidFill>
              </a:rPr>
              <a:t>Ламетри</a:t>
            </a:r>
            <a:r>
              <a:rPr lang="ru-RU" sz="3200" dirty="0" smtClean="0">
                <a:solidFill>
                  <a:srgbClr val="0070C0"/>
                </a:solidFill>
              </a:rPr>
              <a:t>).</a:t>
            </a:r>
          </a:p>
          <a:p>
            <a:pPr>
              <a:spcBef>
                <a:spcPts val="0"/>
              </a:spcBef>
            </a:pPr>
            <a:r>
              <a:rPr lang="ru-RU" sz="3200" dirty="0" smtClean="0">
                <a:solidFill>
                  <a:srgbClr val="0070C0"/>
                </a:solidFill>
              </a:rPr>
              <a:t>Человек – это животное, которое спрашивает о себе (М. Шелер).</a:t>
            </a:r>
          </a:p>
        </p:txBody>
      </p:sp>
    </p:spTree>
    <p:extLst>
      <p:ext uri="{BB962C8B-B14F-4D97-AF65-F5344CB8AC3E}">
        <p14:creationId xmlns:p14="http://schemas.microsoft.com/office/powerpoint/2010/main" val="24380708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87665" y="0"/>
            <a:ext cx="10515600" cy="1325563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0070C0"/>
                </a:solidFill>
              </a:rPr>
              <a:t>Определение человека через родовое понятие </a:t>
            </a:r>
            <a:r>
              <a:rPr lang="ru-RU" b="1" dirty="0" smtClean="0">
                <a:solidFill>
                  <a:srgbClr val="0070C0"/>
                </a:solidFill>
              </a:rPr>
              <a:t>«СУБЪЕКТ»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endParaRPr lang="ru-RU" b="1" dirty="0">
              <a:solidFill>
                <a:srgbClr val="0070C0"/>
              </a:solidFill>
            </a:endParaRPr>
          </a:p>
        </p:txBody>
      </p:sp>
      <p:pic>
        <p:nvPicPr>
          <p:cNvPr id="1042" name="Picture 18" descr="Frans Hals - Portret van RenÃ© Descartes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92520" y="2011680"/>
            <a:ext cx="2601554" cy="31764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4" name="Picture 20" descr="Kant gemaelde 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734" y="1937781"/>
            <a:ext cx="2543175" cy="3324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Прямоугольник 14"/>
          <p:cNvSpPr/>
          <p:nvPr/>
        </p:nvSpPr>
        <p:spPr>
          <a:xfrm>
            <a:off x="1724297" y="2011680"/>
            <a:ext cx="757940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Рассудок диктует законы </a:t>
            </a:r>
            <a:r>
              <a:rPr lang="ru-RU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природе</a:t>
            </a:r>
            <a:endParaRPr lang="ru-RU" sz="24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Cogito ergo sum</a:t>
            </a:r>
            <a:endParaRPr lang="ru-RU" sz="24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6" name="Таблица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0229496"/>
              </p:ext>
            </p:extLst>
          </p:nvPr>
        </p:nvGraphicFramePr>
        <p:xfrm>
          <a:off x="4456611" y="7296373"/>
          <a:ext cx="10515600" cy="731520"/>
        </p:xfrm>
        <a:graphic>
          <a:graphicData uri="http://schemas.openxmlformats.org/drawingml/2006/table">
            <a:tbl>
              <a:tblPr/>
              <a:tblGrid>
                <a:gridCol w="10515600">
                  <a:extLst>
                    <a:ext uri="{9D8B030D-6E8A-4147-A177-3AD203B41FA5}">
                      <a16:colId xmlns:a16="http://schemas.microsoft.com/office/drawing/2014/main" val="306020039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fontAlgn="t"/>
                      <a:endParaRPr lang="en-US" i="0" dirty="0">
                        <a:effectLst/>
                      </a:endParaRPr>
                    </a:p>
                  </a:txBody>
                  <a:tcPr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484036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t"/>
                      <a:endParaRPr lang="ru-RU" dirty="0">
                        <a:effectLst/>
                      </a:endParaRPr>
                    </a:p>
                  </a:txBody>
                  <a:tcPr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1177361"/>
                  </a:ext>
                </a:extLst>
              </a:tr>
            </a:tbl>
          </a:graphicData>
        </a:graphic>
      </p:graphicFrame>
      <p:pic>
        <p:nvPicPr>
          <p:cNvPr id="1045" name="Picture 21" descr="Karl Marx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6611" y="3831318"/>
            <a:ext cx="2619375" cy="3286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Прямоугольник 17"/>
          <p:cNvSpPr/>
          <p:nvPr/>
        </p:nvSpPr>
        <p:spPr>
          <a:xfrm>
            <a:off x="3669725" y="2819268"/>
            <a:ext cx="488401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Субъект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это человек экономический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7248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0070C0"/>
                </a:solidFill>
              </a:rPr>
              <a:t>Человек не имеет рода как общей сущности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52140" y="2514600"/>
            <a:ext cx="7676423" cy="4524511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0070C0"/>
                </a:solidFill>
              </a:rPr>
              <a:t>«Я – этот единичный есть человек» – М. </a:t>
            </a:r>
            <a:r>
              <a:rPr lang="ru-RU" dirty="0" err="1" smtClean="0">
                <a:solidFill>
                  <a:srgbClr val="0070C0"/>
                </a:solidFill>
              </a:rPr>
              <a:t>Штирнер</a:t>
            </a:r>
            <a:r>
              <a:rPr lang="ru-RU" dirty="0" smtClean="0">
                <a:solidFill>
                  <a:srgbClr val="0070C0"/>
                </a:solidFill>
              </a:rPr>
              <a:t> (Работа «Единственный и его собственность»). </a:t>
            </a:r>
          </a:p>
          <a:p>
            <a:r>
              <a:rPr lang="ru-RU" dirty="0" smtClean="0">
                <a:solidFill>
                  <a:srgbClr val="0070C0"/>
                </a:solidFill>
              </a:rPr>
              <a:t>«Человек – это существо, бродящее со времен Платона по лабиринту идентичностей и называющееся «человек». Но на самом деле это была только мысль о человеке».</a:t>
            </a:r>
          </a:p>
          <a:p>
            <a:r>
              <a:rPr lang="ru-RU" dirty="0" smtClean="0">
                <a:solidFill>
                  <a:srgbClr val="0070C0"/>
                </a:solidFill>
              </a:rPr>
              <a:t>Отвлеченный вопрос «Что есть человек переводится в вопрос личностный «Кто есть человек?»</a:t>
            </a:r>
            <a:endParaRPr lang="ru-RU" dirty="0">
              <a:solidFill>
                <a:srgbClr val="0070C0"/>
              </a:solidFill>
            </a:endParaRPr>
          </a:p>
          <a:p>
            <a:endParaRPr lang="ru-RU" dirty="0">
              <a:solidFill>
                <a:srgbClr val="0070C0"/>
              </a:solidFill>
            </a:endParaRPr>
          </a:p>
        </p:txBody>
      </p:sp>
      <p:pic>
        <p:nvPicPr>
          <p:cNvPr id="2050" name="Picture 2" descr="Ð¨ÑÐ¸ÑÐ½ÐµÑ ÐÐ°ÐºÑ - ÐÐÐÐÐ¡Ð¢ÐÐÐÐÐ«Ð Ð ÐÐÐ Ð¡ÐÐÐ¡Ð¢ÐÐÐÐÐÐ¡Ð¢Ð¬ ÑÐºÐ°ÑÐ°ÑÑ Ð±ÐµÑÐ¿Ð»Ð°ÑÐ½Ð¾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266" y="1783716"/>
            <a:ext cx="3952875" cy="4105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MaxStirner1.sv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48800" y="819185"/>
            <a:ext cx="1905000" cy="2466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81546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1895" y="-716631"/>
            <a:ext cx="10381489" cy="817621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работы по определению человека М. Шелера</a:t>
            </a:r>
            <a:r>
              <a:rPr lang="ru-RU" sz="3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феноменологии и теории чувства симпатии и о любви и ненависти».</a:t>
            </a:r>
            <a:br>
              <a:rPr lang="ru-RU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«Формализм в этике и материальная этика ценностей».</a:t>
            </a:r>
            <a:r>
              <a:rPr lang="ru-RU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«Сущность и формы симпатии».</a:t>
            </a:r>
            <a:br>
              <a:rPr lang="ru-RU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“Ordo </a:t>
            </a:r>
            <a:r>
              <a:rPr lang="en-US" sz="28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amoris</a:t>
            </a:r>
            <a:r>
              <a:rPr lang="en-US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r>
              <a:rPr lang="ru-RU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Главная работа – «Положение человека в Космосе»: </a:t>
            </a:r>
            <a:r>
              <a:rPr lang="ru-RU" sz="28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нео</a:t>
            </a:r>
            <a:r>
              <a:rPr lang="ru-RU" sz="28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ПРЕДЕЛ</a:t>
            </a:r>
            <a:r>
              <a:rPr lang="ru-RU" sz="28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яемость</a:t>
            </a:r>
            <a:r>
              <a:rPr lang="ru-RU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человека – это и есть его сущность, которую человеку дает ДУХ</a:t>
            </a:r>
            <a:endParaRPr lang="ru-RU" sz="28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4" name="Picture 2" descr="Scheler max.jpg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64743" y="3354744"/>
            <a:ext cx="2730034" cy="39470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930499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4424" y="365125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Онтологическое определение человека</a:t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                     </a:t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solidFill>
                  <a:srgbClr val="0070C0"/>
                </a:solidFill>
              </a:rPr>
              <a:t>Онтологическое определение человека</a:t>
            </a: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3600" dirty="0" smtClean="0">
                <a:solidFill>
                  <a:srgbClr val="0070C0"/>
                </a:solidFill>
              </a:rPr>
              <a:t>«</a:t>
            </a:r>
            <a:r>
              <a:rPr lang="ru-RU" sz="3600" dirty="0">
                <a:solidFill>
                  <a:srgbClr val="0070C0"/>
                </a:solidFill>
              </a:rPr>
              <a:t>В мире нет человека-вообще. Я видел в своей жизни французов, англичан, итальянцев, русских… Но что касается человека, – он  мне не встречался» (</a:t>
            </a:r>
            <a:r>
              <a:rPr lang="ru-RU" sz="3600" dirty="0" err="1">
                <a:solidFill>
                  <a:srgbClr val="0070C0"/>
                </a:solidFill>
              </a:rPr>
              <a:t>Местр</a:t>
            </a:r>
            <a:r>
              <a:rPr lang="ru-RU" sz="3600" dirty="0">
                <a:solidFill>
                  <a:srgbClr val="0070C0"/>
                </a:solidFill>
              </a:rPr>
              <a:t> Жозеф де). Т.е. надо искать человека не </a:t>
            </a:r>
            <a:r>
              <a:rPr lang="ru-RU" sz="3600" dirty="0" err="1">
                <a:solidFill>
                  <a:srgbClr val="0070C0"/>
                </a:solidFill>
              </a:rPr>
              <a:t>помысленного</a:t>
            </a:r>
            <a:r>
              <a:rPr lang="ru-RU" sz="3600" dirty="0">
                <a:solidFill>
                  <a:srgbClr val="0070C0"/>
                </a:solidFill>
              </a:rPr>
              <a:t>, а того, что находится в «быть</a:t>
            </a:r>
            <a:r>
              <a:rPr lang="ru-RU" sz="3600" dirty="0" smtClean="0">
                <a:solidFill>
                  <a:srgbClr val="0070C0"/>
                </a:solidFill>
              </a:rPr>
              <a:t>».</a:t>
            </a:r>
            <a:br>
              <a:rPr lang="ru-RU" sz="3600" dirty="0" smtClean="0">
                <a:solidFill>
                  <a:srgbClr val="0070C0"/>
                </a:solidFill>
              </a:rPr>
            </a:br>
            <a:r>
              <a:rPr lang="ru-RU" sz="3600" dirty="0" smtClean="0">
                <a:solidFill>
                  <a:srgbClr val="0070C0"/>
                </a:solidFill>
              </a:rPr>
              <a:t>«Но и итальянцев «вообще» тоже нет.</a:t>
            </a:r>
            <a:br>
              <a:rPr lang="ru-RU" sz="3600" dirty="0" smtClean="0">
                <a:solidFill>
                  <a:srgbClr val="0070C0"/>
                </a:solidFill>
              </a:rPr>
            </a:br>
            <a:r>
              <a:rPr lang="ru-RU" sz="3600" dirty="0" smtClean="0">
                <a:solidFill>
                  <a:srgbClr val="0070C0"/>
                </a:solidFill>
              </a:rPr>
              <a:t>Есть единичный Жан, Жак или Жан-Жак.»</a:t>
            </a:r>
            <a:r>
              <a:rPr lang="ru-RU" sz="3600" dirty="0">
                <a:solidFill>
                  <a:srgbClr val="0070C0"/>
                </a:solidFill>
              </a:rPr>
              <a:t/>
            </a:r>
            <a:br>
              <a:rPr lang="ru-RU" sz="3600" dirty="0">
                <a:solidFill>
                  <a:srgbClr val="0070C0"/>
                </a:solidFill>
              </a:rPr>
            </a:br>
            <a:r>
              <a:rPr lang="ru-RU" dirty="0">
                <a:solidFill>
                  <a:srgbClr val="0070C0"/>
                </a:solidFill>
              </a:rPr>
              <a:t/>
            </a:r>
            <a:br>
              <a:rPr lang="ru-RU" dirty="0">
                <a:solidFill>
                  <a:srgbClr val="0070C0"/>
                </a:solidFill>
              </a:rPr>
            </a:br>
            <a:endParaRPr lang="ru-RU" dirty="0"/>
          </a:p>
        </p:txBody>
      </p:sp>
      <p:pic>
        <p:nvPicPr>
          <p:cNvPr id="4" name="Picture 2" descr="Jmaistre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5616" y="3514725"/>
            <a:ext cx="2630465" cy="3343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7492465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1137</TotalTime>
  <Words>905</Words>
  <Application>Microsoft Office PowerPoint</Application>
  <PresentationFormat>Широкоэкранный</PresentationFormat>
  <Paragraphs>73</Paragraphs>
  <Slides>17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Times New Roman</vt:lpstr>
      <vt:lpstr>Тема Office</vt:lpstr>
      <vt:lpstr>Что есть человек?</vt:lpstr>
      <vt:lpstr>ЧЕЛОВЕК?</vt:lpstr>
      <vt:lpstr>Образ современного мира (ДЖ. Мерету)</vt:lpstr>
      <vt:lpstr>Образ современного мира</vt:lpstr>
      <vt:lpstr>Имеющиеся определения человека (через род животного и видовые отличия)</vt:lpstr>
      <vt:lpstr>Определение человека через родовое понятие «СУБЪЕКТ» </vt:lpstr>
      <vt:lpstr>Человек не имеет рода как общей сущности</vt:lpstr>
      <vt:lpstr>Основные работы по определению человека М. Шелера  «К феноменологии и теории чувства симпатии и о любви и ненависти». «Формализм в этике и материальная этика ценностей». «Сущность и формы симпатии». “Ordo amoris”.  Главная работа – «Положение человека в Космосе»: неоПРЕДЕЛяемость человека – это и есть его сущность, которую человеку дает ДУХ</vt:lpstr>
      <vt:lpstr>Онтологическое определение человека                             Онтологическое определение человека   «В мире нет человека-вообще. Я видел в своей жизни французов, англичан, итальянцев, русских… Но что касается человека, – он  мне не встречался» (Местр Жозеф де). Т.е. надо искать человека не помысленного, а того, что находится в «быть». «Но и итальянцев «вообще» тоже нет. Есть единичный Жан, Жак или Жан-Жак.»  </vt:lpstr>
      <vt:lpstr>Онтологическое определение: специфика способа бытия человека</vt:lpstr>
      <vt:lpstr>Встреча человека с Духом </vt:lpstr>
      <vt:lpstr>Специфика способа бытия человека,  по Ф. Ницше</vt:lpstr>
      <vt:lpstr>Понятие Духа, по М. Шелеру</vt:lpstr>
      <vt:lpstr>Современные поиски определений человека</vt:lpstr>
      <vt:lpstr>Современные фиксации трансцендирования человека</vt:lpstr>
      <vt:lpstr>Вопросы</vt:lpstr>
      <vt:lpstr>       Спасибо за внимание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Что есть человек?</dc:title>
  <dc:creator>Lev</dc:creator>
  <cp:lastModifiedBy>Lev</cp:lastModifiedBy>
  <cp:revision>56</cp:revision>
  <dcterms:created xsi:type="dcterms:W3CDTF">2019-03-08T15:34:56Z</dcterms:created>
  <dcterms:modified xsi:type="dcterms:W3CDTF">2019-03-12T10:53:21Z</dcterms:modified>
</cp:coreProperties>
</file>